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2" r:id="rId2"/>
    <p:sldId id="302" r:id="rId3"/>
    <p:sldId id="304" r:id="rId4"/>
    <p:sldId id="303" r:id="rId5"/>
    <p:sldId id="305" r:id="rId6"/>
    <p:sldId id="267" r:id="rId7"/>
    <p:sldId id="306" r:id="rId8"/>
    <p:sldId id="268" r:id="rId9"/>
    <p:sldId id="307" r:id="rId10"/>
    <p:sldId id="297" r:id="rId11"/>
    <p:sldId id="308" r:id="rId12"/>
    <p:sldId id="257" r:id="rId13"/>
    <p:sldId id="309" r:id="rId14"/>
    <p:sldId id="281" r:id="rId15"/>
    <p:sldId id="310" r:id="rId16"/>
    <p:sldId id="279" r:id="rId17"/>
    <p:sldId id="311" r:id="rId18"/>
    <p:sldId id="312" r:id="rId19"/>
    <p:sldId id="313" r:id="rId20"/>
    <p:sldId id="295" r:id="rId21"/>
    <p:sldId id="314" r:id="rId22"/>
    <p:sldId id="271" r:id="rId23"/>
    <p:sldId id="315" r:id="rId24"/>
    <p:sldId id="260" r:id="rId25"/>
    <p:sldId id="316" r:id="rId26"/>
    <p:sldId id="317" r:id="rId27"/>
    <p:sldId id="318" r:id="rId28"/>
    <p:sldId id="319" r:id="rId29"/>
    <p:sldId id="301" r:id="rId30"/>
    <p:sldId id="320" r:id="rId31"/>
    <p:sldId id="261" r:id="rId32"/>
    <p:sldId id="321" r:id="rId33"/>
    <p:sldId id="278" r:id="rId34"/>
    <p:sldId id="322" r:id="rId35"/>
    <p:sldId id="298" r:id="rId36"/>
    <p:sldId id="299" r:id="rId37"/>
    <p:sldId id="300" r:id="rId38"/>
    <p:sldId id="323" r:id="rId39"/>
    <p:sldId id="262" r:id="rId40"/>
    <p:sldId id="324" r:id="rId41"/>
    <p:sldId id="263" r:id="rId42"/>
    <p:sldId id="325" r:id="rId43"/>
    <p:sldId id="264" r:id="rId44"/>
    <p:sldId id="326" r:id="rId45"/>
    <p:sldId id="289" r:id="rId46"/>
    <p:sldId id="265" r:id="rId47"/>
    <p:sldId id="270" r:id="rId48"/>
    <p:sldId id="327" r:id="rId49"/>
    <p:sldId id="294" r:id="rId50"/>
    <p:sldId id="272" r:id="rId51"/>
    <p:sldId id="328" r:id="rId52"/>
    <p:sldId id="292" r:id="rId53"/>
    <p:sldId id="273" r:id="rId54"/>
    <p:sldId id="329" r:id="rId55"/>
    <p:sldId id="274" r:id="rId56"/>
    <p:sldId id="330" r:id="rId57"/>
    <p:sldId id="277" r:id="rId58"/>
    <p:sldId id="275" r:id="rId59"/>
    <p:sldId id="331" r:id="rId60"/>
    <p:sldId id="26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6" descr="Dscpe_01_Lg_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17"/>
          <p:cNvSpPr>
            <a:spLocks noChangeArrowheads="1"/>
          </p:cNvSpPr>
          <p:nvPr/>
        </p:nvSpPr>
        <p:spPr bwMode="invGray">
          <a:xfrm>
            <a:off x="0" y="0"/>
            <a:ext cx="9144000" cy="3230563"/>
          </a:xfrm>
          <a:prstGeom prst="rect">
            <a:avLst/>
          </a:prstGeom>
          <a:solidFill>
            <a:srgbClr val="0052A5">
              <a:alpha val="50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ea typeface="+mn-ea"/>
              <a:cs typeface="+mn-cs"/>
            </a:endParaRPr>
          </a:p>
        </p:txBody>
      </p:sp>
      <p:sp>
        <p:nvSpPr>
          <p:cNvPr id="6" name="Rectangle 124"/>
          <p:cNvSpPr>
            <a:spLocks noChangeArrowheads="1"/>
          </p:cNvSpPr>
          <p:nvPr/>
        </p:nvSpPr>
        <p:spPr bwMode="gray">
          <a:xfrm>
            <a:off x="395288" y="6248400"/>
            <a:ext cx="666115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800" b="1">
                <a:solidFill>
                  <a:schemeClr val="bg1"/>
                </a:solidFill>
                <a:ea typeface="宋体" charset="-122"/>
                <a:cs typeface="+mn-cs"/>
              </a:rPr>
              <a:t>Notes accompany this presentation. Please select Notes Page view.</a:t>
            </a:r>
            <a:r>
              <a:rPr lang="en-US" altLang="zh-CN" sz="800">
                <a:solidFill>
                  <a:schemeClr val="bg1"/>
                </a:solidFill>
                <a:ea typeface="宋体" charset="-122"/>
                <a:cs typeface="+mn-cs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800">
                <a:solidFill>
                  <a:schemeClr val="bg1"/>
                </a:solidFill>
                <a:ea typeface="宋体" charset="-122"/>
                <a:cs typeface="+mn-cs"/>
              </a:rPr>
              <a:t>These materials can be reproduced only with official approval from Gartner. </a:t>
            </a:r>
            <a:br>
              <a:rPr lang="en-US" altLang="zh-CN" sz="800">
                <a:solidFill>
                  <a:schemeClr val="bg1"/>
                </a:solidFill>
                <a:ea typeface="宋体" charset="-122"/>
                <a:cs typeface="+mn-cs"/>
              </a:rPr>
            </a:br>
            <a:r>
              <a:rPr lang="en-US" altLang="zh-CN" sz="800">
                <a:solidFill>
                  <a:schemeClr val="bg1"/>
                </a:solidFill>
                <a:ea typeface="宋体" charset="-122"/>
                <a:cs typeface="+mn-cs"/>
              </a:rPr>
              <a:t>Such approvals may be requested via e-mail—vendor.relations@gartner.com.</a:t>
            </a:r>
          </a:p>
        </p:txBody>
      </p:sp>
      <p:sp>
        <p:nvSpPr>
          <p:cNvPr id="7" name="Rectangle 250"/>
          <p:cNvSpPr>
            <a:spLocks noChangeArrowheads="1"/>
          </p:cNvSpPr>
          <p:nvPr/>
        </p:nvSpPr>
        <p:spPr bwMode="auto">
          <a:xfrm>
            <a:off x="0" y="3249613"/>
            <a:ext cx="9144000" cy="152400"/>
          </a:xfrm>
          <a:prstGeom prst="rect">
            <a:avLst/>
          </a:prstGeom>
          <a:solidFill>
            <a:srgbClr val="E48F1B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ea typeface="+mn-ea"/>
              <a:cs typeface="+mn-cs"/>
            </a:endParaRPr>
          </a:p>
        </p:txBody>
      </p:sp>
      <p:pic>
        <p:nvPicPr>
          <p:cNvPr id="8" name="Picture 79" descr="C:\Documents and Settings\pku\桌面\CALIS-LOGO小+文字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578475"/>
            <a:ext cx="381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698" name="Rectangle 122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420688"/>
            <a:ext cx="8305800" cy="2352675"/>
          </a:xfrm>
          <a:ln/>
        </p:spPr>
        <p:txBody>
          <a:bodyPr/>
          <a:lstStyle>
            <a:lvl1pPr>
              <a:defRPr sz="3800"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280799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4389438" y="3836988"/>
            <a:ext cx="4373562" cy="1504950"/>
          </a:xfrm>
          <a:ln/>
        </p:spPr>
        <p:txBody>
          <a:bodyPr/>
          <a:lstStyle>
            <a:lvl1pPr marL="0" indent="0" algn="r">
              <a:buFont typeface="Times" pitchFamily="18" charset="0"/>
              <a:buNone/>
              <a:defRPr sz="2600"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3513" y="190500"/>
            <a:ext cx="2078037" cy="5591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77813" y="190500"/>
            <a:ext cx="6083300" cy="5591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7813" y="190500"/>
            <a:ext cx="8305800" cy="885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285750" y="1362075"/>
            <a:ext cx="8305800" cy="44196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85750" y="1362075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14850" y="1362075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7" descr="slide_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0" y="-1588"/>
            <a:ext cx="9145588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569" name="Rectangle 17"/>
          <p:cNvSpPr>
            <a:spLocks noChangeArrowheads="1"/>
          </p:cNvSpPr>
          <p:nvPr/>
        </p:nvSpPr>
        <p:spPr bwMode="gray">
          <a:xfrm>
            <a:off x="0" y="1139825"/>
            <a:ext cx="9144000" cy="5718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  <a:cs typeface="+mn-cs"/>
            </a:endParaRPr>
          </a:p>
        </p:txBody>
      </p:sp>
      <p:sp>
        <p:nvSpPr>
          <p:cNvPr id="1028" name="Rectangle 52"/>
          <p:cNvSpPr>
            <a:spLocks noGrp="1" noChangeArrowheads="1"/>
          </p:cNvSpPr>
          <p:nvPr>
            <p:ph type="body" idx="1"/>
          </p:nvPr>
        </p:nvSpPr>
        <p:spPr bwMode="gray">
          <a:xfrm>
            <a:off x="285750" y="1362075"/>
            <a:ext cx="8305800" cy="441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9" name="Rectangle 53"/>
          <p:cNvSpPr>
            <a:spLocks noGrp="1" noChangeArrowheads="1"/>
          </p:cNvSpPr>
          <p:nvPr>
            <p:ph type="title"/>
          </p:nvPr>
        </p:nvSpPr>
        <p:spPr bwMode="invGray">
          <a:xfrm>
            <a:off x="277813" y="190500"/>
            <a:ext cx="83058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pic>
        <p:nvPicPr>
          <p:cNvPr id="1030" name="Picture 79" descr="C:\Documents and Settings\pku\桌面\CALIS-LOGO小+文字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0" y="5970588"/>
            <a:ext cx="381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7663" indent="-347663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rgbClr val="00529B"/>
        </a:buClr>
        <a:buFont typeface="Times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Arial" charset="0"/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209675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497013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954213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411413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868613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325813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idu.edu.cn/" TargetMode="External"/><Relationship Id="rId2" Type="http://schemas.openxmlformats.org/officeDocument/2006/relationships/hyperlink" Target="http://www.calis.edu.cn;http/www.yidu.edu.cn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idu.edu.cn/" TargetMode="External"/><Relationship Id="rId2" Type="http://schemas.openxmlformats.org/officeDocument/2006/relationships/hyperlink" Target="http://www.calis.edu.cn;http/www.yidu.edu.cn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etd.calis.edu.cn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etd.calis.edu.cn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rbsc.calis.edu.cn/aopac/index.htm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rbsc.calis.edu.cn/aopac/index.htm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tsk.cadlis.edu.cn/tskopac/baseNavigation.do?sortby=tskname" TargetMode="External"/><Relationship Id="rId2" Type="http://schemas.openxmlformats.org/officeDocument/2006/relationships/hyperlink" Target="http://tsk.cadlis.edu.cn/tskopac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tsk.cadlis.edu.cn/tskopac/baseNavigation.do?sortby=tskname" TargetMode="External"/><Relationship Id="rId2" Type="http://schemas.openxmlformats.org/officeDocument/2006/relationships/hyperlink" Target="http://tsk.cadlis.edu.cn/tskopac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wangy@calis.edu.cn" TargetMode="External"/><Relationship Id="rId2" Type="http://schemas.openxmlformats.org/officeDocument/2006/relationships/hyperlink" Target="mailto:yanwang@fas.harvard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65237"/>
            <a:ext cx="8305800" cy="1401763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浅谈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CALIS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与北美东亚图书馆的合作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/>
              <a:t>Cooperation and Collaborations between CALIS and East Asian Libraries in North America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657600"/>
            <a:ext cx="4373562" cy="1504950"/>
          </a:xfrm>
        </p:spPr>
        <p:txBody>
          <a:bodyPr>
            <a:noAutofit/>
          </a:bodyPr>
          <a:lstStyle/>
          <a:p>
            <a:pPr algn="r"/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              —— </a:t>
            </a: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以服务换取服务</a:t>
            </a:r>
            <a:endParaRPr lang="en-US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Services for Services </a:t>
            </a:r>
          </a:p>
          <a:p>
            <a:pPr algn="r"/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王燕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@CALIS</a:t>
            </a:r>
          </a:p>
          <a:p>
            <a:pPr algn="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Yan Wang @ CALIS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Mar. 2012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七个领域的合作意向</a:t>
            </a:r>
            <a:endParaRPr lang="zh-CN" alt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ltGray">
          <a:xfrm rot="5400000">
            <a:off x="-22494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 rot="5400000" flipH="1">
            <a:off x="-1843088" y="2062163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16100" y="2235200"/>
            <a:ext cx="4737100" cy="508000"/>
            <a:chOff x="1021" y="1243"/>
            <a:chExt cx="2984" cy="320"/>
          </a:xfrm>
        </p:grpSpPr>
        <p:sp>
          <p:nvSpPr>
            <p:cNvPr id="44" name="AutoShape 7"/>
            <p:cNvSpPr>
              <a:spLocks noChangeArrowheads="1"/>
            </p:cNvSpPr>
            <p:nvPr/>
          </p:nvSpPr>
          <p:spPr bwMode="gray">
            <a:xfrm>
              <a:off x="1221" y="1243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文献传递</a:t>
              </a:r>
              <a:endParaRPr lang="en-US" altLang="zh-CN" b="1" dirty="0">
                <a:solidFill>
                  <a:schemeClr val="tx1">
                    <a:alpha val="15000"/>
                  </a:schemeClr>
                </a:solidFill>
                <a:ea typeface="宋体" charset="-122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21" y="1299"/>
              <a:ext cx="240" cy="240"/>
              <a:chOff x="2078" y="1680"/>
              <a:chExt cx="1615" cy="1615"/>
            </a:xfrm>
          </p:grpSpPr>
          <p:sp>
            <p:nvSpPr>
              <p:cNvPr id="46" name="Oval 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7" name="Oval 1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8" name="Oval 11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9" name="Oval 1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0" name="Oval 13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1" name="Oval 1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209800" y="2921000"/>
            <a:ext cx="4724400" cy="508000"/>
            <a:chOff x="1357" y="1728"/>
            <a:chExt cx="2976" cy="320"/>
          </a:xfrm>
        </p:grpSpPr>
        <p:sp>
          <p:nvSpPr>
            <p:cNvPr id="36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辅助中文图书采访系统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38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9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0" name="Oval 20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3" name="Oval 23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306638" y="3611563"/>
            <a:ext cx="4724400" cy="508000"/>
            <a:chOff x="1453" y="2275"/>
            <a:chExt cx="2976" cy="320"/>
          </a:xfrm>
        </p:grpSpPr>
        <p:sp>
          <p:nvSpPr>
            <p:cNvPr id="28" name="AutoShape 25"/>
            <p:cNvSpPr>
              <a:spLocks noChangeArrowheads="1"/>
            </p:cNvSpPr>
            <p:nvPr/>
          </p:nvSpPr>
          <p:spPr bwMode="gray">
            <a:xfrm>
              <a:off x="1645" y="2275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批量加工数据服务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453" y="2323"/>
              <a:ext cx="240" cy="240"/>
              <a:chOff x="2078" y="1680"/>
              <a:chExt cx="1615" cy="1615"/>
            </a:xfrm>
          </p:grpSpPr>
          <p:sp>
            <p:nvSpPr>
              <p:cNvPr id="30" name="Oval 2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1" name="Oval 2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2" name="Oval 29"/>
              <p:cNvSpPr>
                <a:spLocks noChangeArrowheads="1"/>
              </p:cNvSpPr>
              <p:nvPr/>
            </p:nvSpPr>
            <p:spPr bwMode="gray">
              <a:xfrm>
                <a:off x="2253" y="1857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gray">
              <a:xfrm>
                <a:off x="2254" y="1858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4" name="Oval 31"/>
              <p:cNvSpPr>
                <a:spLocks noChangeArrowheads="1"/>
              </p:cNvSpPr>
              <p:nvPr/>
            </p:nvSpPr>
            <p:spPr bwMode="gray">
              <a:xfrm>
                <a:off x="2334" y="1937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5" name="Oval 3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9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2254250" y="4343400"/>
            <a:ext cx="4756150" cy="508000"/>
            <a:chOff x="1357" y="2787"/>
            <a:chExt cx="2996" cy="320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gray">
            <a:xfrm>
              <a:off x="1569" y="2787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特色馆藏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1357" y="2851"/>
              <a:ext cx="240" cy="240"/>
              <a:chOff x="2078" y="1680"/>
              <a:chExt cx="1615" cy="1615"/>
            </a:xfrm>
          </p:grpSpPr>
          <p:sp>
            <p:nvSpPr>
              <p:cNvPr id="22" name="Oval 3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3" name="Oval 3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4" name="Oval 38"/>
              <p:cNvSpPr>
                <a:spLocks noChangeArrowheads="1"/>
              </p:cNvSpPr>
              <p:nvPr/>
            </p:nvSpPr>
            <p:spPr bwMode="gray">
              <a:xfrm>
                <a:off x="2253" y="1857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5" name="Oval 39"/>
              <p:cNvSpPr>
                <a:spLocks noChangeArrowheads="1"/>
              </p:cNvSpPr>
              <p:nvPr/>
            </p:nvSpPr>
            <p:spPr bwMode="gray">
              <a:xfrm>
                <a:off x="2254" y="1858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6" name="Oval 40"/>
              <p:cNvSpPr>
                <a:spLocks noChangeArrowheads="1"/>
              </p:cNvSpPr>
              <p:nvPr/>
            </p:nvSpPr>
            <p:spPr bwMode="gray">
              <a:xfrm>
                <a:off x="2334" y="1937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7" name="Oval 4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9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21" name="Group 42"/>
          <p:cNvGrpSpPr>
            <a:grpSpLocks/>
          </p:cNvGrpSpPr>
          <p:nvPr/>
        </p:nvGrpSpPr>
        <p:grpSpPr bwMode="auto">
          <a:xfrm>
            <a:off x="1987550" y="5029200"/>
            <a:ext cx="4718050" cy="508000"/>
            <a:chOff x="1069" y="3308"/>
            <a:chExt cx="2972" cy="320"/>
          </a:xfrm>
        </p:grpSpPr>
        <p:sp>
          <p:nvSpPr>
            <p:cNvPr id="12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联合咨询台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8" y="1680"/>
              <a:chExt cx="1615" cy="1615"/>
            </a:xfrm>
          </p:grpSpPr>
          <p:sp>
            <p:nvSpPr>
              <p:cNvPr id="14" name="Oval 4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5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6" name="Oval 47"/>
              <p:cNvSpPr>
                <a:spLocks noChangeArrowheads="1"/>
              </p:cNvSpPr>
              <p:nvPr/>
            </p:nvSpPr>
            <p:spPr bwMode="gray">
              <a:xfrm>
                <a:off x="2251" y="1858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7" name="Oval 48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" name="Oval 49"/>
              <p:cNvSpPr>
                <a:spLocks noChangeArrowheads="1"/>
              </p:cNvSpPr>
              <p:nvPr/>
            </p:nvSpPr>
            <p:spPr bwMode="gray">
              <a:xfrm>
                <a:off x="2338" y="1939"/>
                <a:ext cx="1096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9" name="Oval 50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37" name="Group 42"/>
          <p:cNvGrpSpPr>
            <a:grpSpLocks/>
          </p:cNvGrpSpPr>
          <p:nvPr/>
        </p:nvGrpSpPr>
        <p:grpSpPr bwMode="auto">
          <a:xfrm>
            <a:off x="920751" y="1549400"/>
            <a:ext cx="4718051" cy="508000"/>
            <a:chOff x="1069" y="3308"/>
            <a:chExt cx="2972" cy="320"/>
          </a:xfrm>
        </p:grpSpPr>
        <p:sp>
          <p:nvSpPr>
            <p:cNvPr id="64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/>
                <a:t>免费提供</a:t>
              </a:r>
              <a:r>
                <a:rPr lang="en-US" altLang="zh-CN" b="1" dirty="0" smtClean="0"/>
                <a:t>Z39.50</a:t>
              </a:r>
              <a:r>
                <a:rPr lang="zh-CN" altLang="en-US" b="1" dirty="0" smtClean="0"/>
                <a:t>数据下载</a:t>
              </a:r>
              <a:endParaRPr lang="en-US" altLang="zh-CN" b="1" dirty="0" smtClean="0"/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6" y="1677"/>
              <a:chExt cx="1615" cy="1612"/>
            </a:xfrm>
          </p:grpSpPr>
          <p:sp>
            <p:nvSpPr>
              <p:cNvPr id="66" name="Oval 45"/>
              <p:cNvSpPr>
                <a:spLocks noChangeArrowheads="1"/>
              </p:cNvSpPr>
              <p:nvPr/>
            </p:nvSpPr>
            <p:spPr bwMode="gray">
              <a:xfrm>
                <a:off x="2076" y="1677"/>
                <a:ext cx="1615" cy="1612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7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8" name="Oval 47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9" name="Oval 4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0" name="Oval 49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1" name="Oval 5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52" name="Group 15"/>
          <p:cNvGrpSpPr>
            <a:grpSpLocks/>
          </p:cNvGrpSpPr>
          <p:nvPr/>
        </p:nvGrpSpPr>
        <p:grpSpPr bwMode="auto">
          <a:xfrm>
            <a:off x="1295400" y="5740400"/>
            <a:ext cx="4724400" cy="508000"/>
            <a:chOff x="1357" y="1728"/>
            <a:chExt cx="2976" cy="320"/>
          </a:xfrm>
        </p:grpSpPr>
        <p:sp>
          <p:nvSpPr>
            <p:cNvPr id="73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馆员交流计划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53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75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6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7" name="Oval 20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8" name="Oval 21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9" name="Oval 22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80" name="Oval 23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Desirable Areas of Collaborations in Seven Fields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ltGray">
          <a:xfrm rot="5400000">
            <a:off x="-22494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 rot="5400000" flipH="1">
            <a:off x="-1843088" y="2062163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16100" y="2235200"/>
            <a:ext cx="4737100" cy="508000"/>
            <a:chOff x="1021" y="1243"/>
            <a:chExt cx="2984" cy="320"/>
          </a:xfrm>
        </p:grpSpPr>
        <p:sp>
          <p:nvSpPr>
            <p:cNvPr id="44" name="AutoShape 7"/>
            <p:cNvSpPr>
              <a:spLocks noChangeArrowheads="1"/>
            </p:cNvSpPr>
            <p:nvPr/>
          </p:nvSpPr>
          <p:spPr bwMode="gray">
            <a:xfrm>
              <a:off x="1221" y="1243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文献传递</a:t>
              </a:r>
              <a:endParaRPr lang="en-US" altLang="zh-CN" b="1" dirty="0">
                <a:solidFill>
                  <a:schemeClr val="tx1">
                    <a:alpha val="15000"/>
                  </a:schemeClr>
                </a:solidFill>
                <a:ea typeface="宋体" charset="-122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21" y="1299"/>
              <a:ext cx="240" cy="240"/>
              <a:chOff x="2078" y="1680"/>
              <a:chExt cx="1615" cy="1615"/>
            </a:xfrm>
          </p:grpSpPr>
          <p:sp>
            <p:nvSpPr>
              <p:cNvPr id="46" name="Oval 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7" name="Oval 1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8" name="Oval 11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9" name="Oval 1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0" name="Oval 13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1" name="Oval 1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209800" y="2921000"/>
            <a:ext cx="4724400" cy="508000"/>
            <a:chOff x="1357" y="1728"/>
            <a:chExt cx="2976" cy="320"/>
          </a:xfrm>
        </p:grpSpPr>
        <p:sp>
          <p:nvSpPr>
            <p:cNvPr id="36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辅助中文图书采访系统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38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9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0" name="Oval 20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3" name="Oval 23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306638" y="3611563"/>
            <a:ext cx="4724400" cy="508000"/>
            <a:chOff x="1453" y="2275"/>
            <a:chExt cx="2976" cy="320"/>
          </a:xfrm>
        </p:grpSpPr>
        <p:sp>
          <p:nvSpPr>
            <p:cNvPr id="28" name="AutoShape 25"/>
            <p:cNvSpPr>
              <a:spLocks noChangeArrowheads="1"/>
            </p:cNvSpPr>
            <p:nvPr/>
          </p:nvSpPr>
          <p:spPr bwMode="gray">
            <a:xfrm>
              <a:off x="1645" y="2275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批量加工数据服务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453" y="2323"/>
              <a:ext cx="240" cy="240"/>
              <a:chOff x="2078" y="1680"/>
              <a:chExt cx="1615" cy="1615"/>
            </a:xfrm>
          </p:grpSpPr>
          <p:sp>
            <p:nvSpPr>
              <p:cNvPr id="30" name="Oval 2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1" name="Oval 2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2" name="Oval 29"/>
              <p:cNvSpPr>
                <a:spLocks noChangeArrowheads="1"/>
              </p:cNvSpPr>
              <p:nvPr/>
            </p:nvSpPr>
            <p:spPr bwMode="gray">
              <a:xfrm>
                <a:off x="2253" y="1857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gray">
              <a:xfrm>
                <a:off x="2254" y="1858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4" name="Oval 31"/>
              <p:cNvSpPr>
                <a:spLocks noChangeArrowheads="1"/>
              </p:cNvSpPr>
              <p:nvPr/>
            </p:nvSpPr>
            <p:spPr bwMode="gray">
              <a:xfrm>
                <a:off x="2334" y="1937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5" name="Oval 3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9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2254250" y="4343400"/>
            <a:ext cx="4756150" cy="508000"/>
            <a:chOff x="1357" y="2787"/>
            <a:chExt cx="2996" cy="320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gray">
            <a:xfrm>
              <a:off x="1569" y="2787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特色馆藏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1357" y="2851"/>
              <a:ext cx="240" cy="240"/>
              <a:chOff x="2078" y="1680"/>
              <a:chExt cx="1615" cy="1615"/>
            </a:xfrm>
          </p:grpSpPr>
          <p:sp>
            <p:nvSpPr>
              <p:cNvPr id="22" name="Oval 3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3" name="Oval 3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4" name="Oval 38"/>
              <p:cNvSpPr>
                <a:spLocks noChangeArrowheads="1"/>
              </p:cNvSpPr>
              <p:nvPr/>
            </p:nvSpPr>
            <p:spPr bwMode="gray">
              <a:xfrm>
                <a:off x="2253" y="1857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5" name="Oval 39"/>
              <p:cNvSpPr>
                <a:spLocks noChangeArrowheads="1"/>
              </p:cNvSpPr>
              <p:nvPr/>
            </p:nvSpPr>
            <p:spPr bwMode="gray">
              <a:xfrm>
                <a:off x="2254" y="1858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6" name="Oval 40"/>
              <p:cNvSpPr>
                <a:spLocks noChangeArrowheads="1"/>
              </p:cNvSpPr>
              <p:nvPr/>
            </p:nvSpPr>
            <p:spPr bwMode="gray">
              <a:xfrm>
                <a:off x="2334" y="1937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7" name="Oval 4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9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21" name="Group 42"/>
          <p:cNvGrpSpPr>
            <a:grpSpLocks/>
          </p:cNvGrpSpPr>
          <p:nvPr/>
        </p:nvGrpSpPr>
        <p:grpSpPr bwMode="auto">
          <a:xfrm>
            <a:off x="1987550" y="5029200"/>
            <a:ext cx="4718050" cy="508000"/>
            <a:chOff x="1069" y="3308"/>
            <a:chExt cx="2972" cy="320"/>
          </a:xfrm>
        </p:grpSpPr>
        <p:sp>
          <p:nvSpPr>
            <p:cNvPr id="12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联合咨询台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8" y="1680"/>
              <a:chExt cx="1615" cy="1615"/>
            </a:xfrm>
          </p:grpSpPr>
          <p:sp>
            <p:nvSpPr>
              <p:cNvPr id="14" name="Oval 4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5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6" name="Oval 47"/>
              <p:cNvSpPr>
                <a:spLocks noChangeArrowheads="1"/>
              </p:cNvSpPr>
              <p:nvPr/>
            </p:nvSpPr>
            <p:spPr bwMode="gray">
              <a:xfrm>
                <a:off x="2251" y="1858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7" name="Oval 48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" name="Oval 49"/>
              <p:cNvSpPr>
                <a:spLocks noChangeArrowheads="1"/>
              </p:cNvSpPr>
              <p:nvPr/>
            </p:nvSpPr>
            <p:spPr bwMode="gray">
              <a:xfrm>
                <a:off x="2338" y="1939"/>
                <a:ext cx="1096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9" name="Oval 50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37" name="Group 42"/>
          <p:cNvGrpSpPr>
            <a:grpSpLocks/>
          </p:cNvGrpSpPr>
          <p:nvPr/>
        </p:nvGrpSpPr>
        <p:grpSpPr bwMode="auto">
          <a:xfrm>
            <a:off x="920751" y="1549400"/>
            <a:ext cx="4718051" cy="508000"/>
            <a:chOff x="1069" y="3308"/>
            <a:chExt cx="2972" cy="320"/>
          </a:xfrm>
        </p:grpSpPr>
        <p:sp>
          <p:nvSpPr>
            <p:cNvPr id="64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en-US" altLang="zh-CN" b="1" dirty="0" smtClean="0"/>
                <a:t>Free Z39.5 Download</a:t>
              </a:r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6" y="1677"/>
              <a:chExt cx="1615" cy="1612"/>
            </a:xfrm>
          </p:grpSpPr>
          <p:sp>
            <p:nvSpPr>
              <p:cNvPr id="66" name="Oval 45"/>
              <p:cNvSpPr>
                <a:spLocks noChangeArrowheads="1"/>
              </p:cNvSpPr>
              <p:nvPr/>
            </p:nvSpPr>
            <p:spPr bwMode="gray">
              <a:xfrm>
                <a:off x="2076" y="1677"/>
                <a:ext cx="1615" cy="1612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7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8" name="Oval 47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9" name="Oval 4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0" name="Oval 49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1" name="Oval 5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52" name="Group 15"/>
          <p:cNvGrpSpPr>
            <a:grpSpLocks/>
          </p:cNvGrpSpPr>
          <p:nvPr/>
        </p:nvGrpSpPr>
        <p:grpSpPr bwMode="auto">
          <a:xfrm>
            <a:off x="1295400" y="5740400"/>
            <a:ext cx="4724400" cy="508000"/>
            <a:chOff x="1357" y="1728"/>
            <a:chExt cx="2976" cy="320"/>
          </a:xfrm>
        </p:grpSpPr>
        <p:sp>
          <p:nvSpPr>
            <p:cNvPr id="73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馆员交流计划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53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75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6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7" name="Oval 20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8" name="Oval 21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9" name="Oval 22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80" name="Oval 23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免费提供</a:t>
            </a:r>
            <a:r>
              <a:rPr lang="en-US" altLang="zh-CN" dirty="0" smtClean="0"/>
              <a:t>Z39.50</a:t>
            </a:r>
            <a:r>
              <a:rPr lang="zh-CN" altLang="en-US" dirty="0" smtClean="0"/>
              <a:t>数据下载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/>
              <a:t>中文记录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数量：</a:t>
            </a:r>
            <a:r>
              <a:rPr lang="en-US" altLang="zh-CN" sz="2000" dirty="0" smtClean="0"/>
              <a:t>300</a:t>
            </a:r>
            <a:r>
              <a:rPr lang="zh-CN" altLang="en-US" sz="2000" dirty="0" smtClean="0"/>
              <a:t>多万条书目数据，近</a:t>
            </a:r>
            <a:r>
              <a:rPr lang="en-US" altLang="zh-CN" sz="2000" dirty="0" smtClean="0"/>
              <a:t>3000</a:t>
            </a:r>
            <a:r>
              <a:rPr lang="zh-CN" altLang="en-US" sz="2000" dirty="0" smtClean="0"/>
              <a:t>万条馆藏数据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近百个高校成员馆实时提交原编书目数据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为供北美图书馆下载，</a:t>
            </a:r>
            <a:r>
              <a:rPr lang="en-US" altLang="zh-CN" sz="2000" dirty="0" smtClean="0"/>
              <a:t>CALIS</a:t>
            </a:r>
            <a:r>
              <a:rPr lang="zh-CN" altLang="en-US" sz="2000" dirty="0" smtClean="0"/>
              <a:t>已将</a:t>
            </a:r>
            <a:r>
              <a:rPr lang="en-US" altLang="zh-CN" sz="2000" dirty="0" smtClean="0"/>
              <a:t>CNMARC</a:t>
            </a:r>
            <a:r>
              <a:rPr lang="zh-CN" altLang="en-US" sz="2000" dirty="0" smtClean="0"/>
              <a:t>转成</a:t>
            </a:r>
            <a:r>
              <a:rPr lang="en-US" altLang="zh-CN" sz="2000" dirty="0" smtClean="0"/>
              <a:t>MARC21</a:t>
            </a:r>
          </a:p>
          <a:p>
            <a:pPr lvl="1"/>
            <a:r>
              <a:rPr lang="zh-CN" altLang="en-US" sz="2000" dirty="0" smtClean="0"/>
              <a:t>但：主题和分类是中国标准，用户可选择屏蔽这两个字段</a:t>
            </a:r>
            <a:endParaRPr lang="en-US" altLang="zh-CN" sz="2000" dirty="0" smtClean="0"/>
          </a:p>
          <a:p>
            <a:r>
              <a:rPr lang="zh-CN" altLang="en-US" sz="2400" dirty="0" smtClean="0"/>
              <a:t>境外</a:t>
            </a:r>
            <a:r>
              <a:rPr lang="zh-CN" altLang="en-US" sz="2400" dirty="0"/>
              <a:t>下载</a:t>
            </a:r>
            <a:r>
              <a:rPr lang="en-US" altLang="zh-CN" sz="2400" dirty="0"/>
              <a:t>CALIS</a:t>
            </a:r>
            <a:r>
              <a:rPr lang="zh-CN" altLang="en-US" sz="2400" dirty="0"/>
              <a:t>中文书目数据</a:t>
            </a:r>
            <a:endParaRPr lang="en-US" altLang="zh-CN" sz="2400" dirty="0"/>
          </a:p>
          <a:p>
            <a:pPr lvl="1"/>
            <a:r>
              <a:rPr lang="en-US" altLang="zh-CN" sz="2000" dirty="0" smtClean="0"/>
              <a:t>KERIS</a:t>
            </a:r>
            <a:r>
              <a:rPr lang="zh-CN" altLang="en-US" sz="2000" dirty="0" smtClean="0"/>
              <a:t>成员馆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香</a:t>
            </a:r>
            <a:r>
              <a:rPr lang="zh-CN" altLang="en-US" sz="2000" dirty="0" smtClean="0"/>
              <a:t>港中文大学</a:t>
            </a:r>
            <a:r>
              <a:rPr lang="zh-CN" altLang="en-US" sz="2000" dirty="0"/>
              <a:t>图书馆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香</a:t>
            </a:r>
            <a:r>
              <a:rPr lang="zh-CN" altLang="en-US" sz="2000" dirty="0" smtClean="0"/>
              <a:t>港浸会大学</a:t>
            </a:r>
            <a:r>
              <a:rPr lang="zh-CN" altLang="en-US" sz="2000" dirty="0"/>
              <a:t>图书馆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澳</a:t>
            </a:r>
            <a:r>
              <a:rPr lang="zh-CN" altLang="en-US" sz="2000" dirty="0" smtClean="0"/>
              <a:t>门</a:t>
            </a:r>
            <a:r>
              <a:rPr lang="zh-CN" altLang="en-US" sz="2000" dirty="0"/>
              <a:t>科</a:t>
            </a:r>
            <a:r>
              <a:rPr lang="zh-CN" altLang="en-US" sz="2000" dirty="0" smtClean="0"/>
              <a:t>技大学</a:t>
            </a:r>
            <a:r>
              <a:rPr lang="zh-CN" altLang="en-US" sz="2000" dirty="0"/>
              <a:t>图书馆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哈佛大学燕京图书馆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17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885825"/>
          </a:xfrm>
        </p:spPr>
        <p:txBody>
          <a:bodyPr/>
          <a:lstStyle/>
          <a:p>
            <a:pPr algn="l"/>
            <a:r>
              <a:rPr lang="en-US" altLang="zh-CN" dirty="0" smtClean="0"/>
              <a:t>Free Z39.5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372600" cy="563880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Chinese Records</a:t>
            </a:r>
          </a:p>
          <a:p>
            <a:pPr lvl="1"/>
            <a:r>
              <a:rPr lang="en-US" altLang="zh-CN" sz="2000" dirty="0" smtClean="0"/>
              <a:t>3,000,000 bibliographic records and 30,000,000 records of library holdings.</a:t>
            </a:r>
          </a:p>
          <a:p>
            <a:pPr lvl="1"/>
            <a:r>
              <a:rPr lang="en-US" altLang="zh-CN" sz="2000" dirty="0" smtClean="0"/>
              <a:t>Original cataloging records contributed by nearly 100 university libraries.</a:t>
            </a:r>
          </a:p>
          <a:p>
            <a:pPr lvl="1"/>
            <a:r>
              <a:rPr lang="en-US" altLang="zh-CN" sz="2000" dirty="0" smtClean="0"/>
              <a:t>To facilitate downloading by libraries in North America, CALIS has converted CNMARC to MARC21.</a:t>
            </a:r>
          </a:p>
          <a:p>
            <a:pPr lvl="1"/>
            <a:r>
              <a:rPr lang="en-US" altLang="zh-CN" sz="2000" dirty="0" smtClean="0"/>
              <a:t>Subject headings and classification are based on the Chinese scheme, but users can choose to filter the two fields.</a:t>
            </a:r>
          </a:p>
          <a:p>
            <a:r>
              <a:rPr lang="en-US" altLang="zh-CN" sz="2400" dirty="0" smtClean="0"/>
              <a:t>Download of CALIS Bibliographic Records by Oversea Libraries</a:t>
            </a:r>
          </a:p>
          <a:p>
            <a:pPr lvl="1"/>
            <a:r>
              <a:rPr lang="en-US" altLang="zh-CN" sz="2000" dirty="0" smtClean="0"/>
              <a:t>KERIS member libraries</a:t>
            </a:r>
          </a:p>
          <a:p>
            <a:pPr lvl="1"/>
            <a:r>
              <a:rPr lang="en-US" altLang="zh-CN" sz="2000" dirty="0" smtClean="0"/>
              <a:t>CUHK Library</a:t>
            </a:r>
          </a:p>
          <a:p>
            <a:pPr lvl="1"/>
            <a:r>
              <a:rPr lang="en-US" altLang="zh-CN" sz="2000" dirty="0" smtClean="0"/>
              <a:t>Hong Kong Baptist University Library</a:t>
            </a:r>
          </a:p>
          <a:p>
            <a:pPr lvl="1"/>
            <a:r>
              <a:rPr lang="en-US" altLang="zh-CN" sz="2000" dirty="0" smtClean="0"/>
              <a:t>Macau University of Science and Technology Library</a:t>
            </a:r>
          </a:p>
          <a:p>
            <a:pPr lvl="1"/>
            <a:r>
              <a:rPr lang="en-US" altLang="zh-CN" sz="2000" dirty="0" smtClean="0"/>
              <a:t>Harvard-</a:t>
            </a:r>
            <a:r>
              <a:rPr lang="en-US" altLang="zh-CN" sz="2000" dirty="0" err="1" smtClean="0"/>
              <a:t>Yenching</a:t>
            </a:r>
            <a:r>
              <a:rPr lang="en-US" altLang="zh-CN" sz="2000" dirty="0" smtClean="0"/>
              <a:t> Library  </a:t>
            </a:r>
          </a:p>
        </p:txBody>
      </p:sp>
    </p:spTree>
    <p:extLst>
      <p:ext uri="{BB962C8B-B14F-4D97-AF65-F5344CB8AC3E}">
        <p14:creationId xmlns:p14="http://schemas.microsoft.com/office/powerpoint/2010/main" val="30417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CALIS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OCLC</a:t>
            </a:r>
            <a:r>
              <a:rPr lang="zh-CN" altLang="en-US" dirty="0" smtClean="0"/>
              <a:t>的合作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50" y="1362075"/>
            <a:ext cx="8305800" cy="5038726"/>
          </a:xfrm>
        </p:spPr>
        <p:txBody>
          <a:bodyPr/>
          <a:lstStyle/>
          <a:p>
            <a:r>
              <a:rPr lang="en-US" altLang="zh-CN" dirty="0" smtClean="0"/>
              <a:t>2011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月，</a:t>
            </a:r>
            <a:r>
              <a:rPr lang="en-US" altLang="zh-CN" dirty="0" smtClean="0"/>
              <a:t>CALIS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OCLC</a:t>
            </a:r>
            <a:r>
              <a:rPr lang="zh-CN" altLang="en-US" dirty="0" smtClean="0"/>
              <a:t> 签署合作备忘录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有效期一年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CALIS</a:t>
            </a:r>
            <a:r>
              <a:rPr lang="zh-CN" altLang="en-US" dirty="0" smtClean="0"/>
              <a:t>将出版年在</a:t>
            </a:r>
            <a:r>
              <a:rPr lang="en-US" altLang="zh-CN" dirty="0" smtClean="0"/>
              <a:t>1987-2003</a:t>
            </a:r>
            <a:r>
              <a:rPr lang="zh-CN" altLang="en-US" dirty="0" smtClean="0"/>
              <a:t>年间的中文书目记录中有</a:t>
            </a:r>
            <a:r>
              <a:rPr lang="en-US" altLang="zh-CN" dirty="0" smtClean="0"/>
              <a:t>ISBN</a:t>
            </a:r>
            <a:r>
              <a:rPr lang="zh-CN" altLang="en-US" dirty="0" smtClean="0"/>
              <a:t>的数据（</a:t>
            </a:r>
            <a:r>
              <a:rPr lang="en-US" altLang="zh-CN" dirty="0" smtClean="0"/>
              <a:t>50</a:t>
            </a:r>
            <a:r>
              <a:rPr lang="zh-CN" altLang="en-US" dirty="0" smtClean="0"/>
              <a:t>万条）免费赠予</a:t>
            </a:r>
            <a:r>
              <a:rPr lang="en-US" altLang="zh-CN" dirty="0" smtClean="0"/>
              <a:t>OCLC</a:t>
            </a:r>
            <a:r>
              <a:rPr lang="zh-CN" altLang="en-US" dirty="0" smtClean="0"/>
              <a:t>，</a:t>
            </a:r>
            <a:r>
              <a:rPr lang="en-US" altLang="zh-CN" dirty="0" smtClean="0"/>
              <a:t>CALIS</a:t>
            </a:r>
            <a:r>
              <a:rPr lang="zh-CN" altLang="en-US" dirty="0" smtClean="0"/>
              <a:t>负责</a:t>
            </a:r>
            <a:r>
              <a:rPr lang="en-US" altLang="zh-CN" dirty="0" smtClean="0"/>
              <a:t>MARC</a:t>
            </a:r>
            <a:r>
              <a:rPr lang="zh-CN" altLang="en-US" dirty="0" smtClean="0"/>
              <a:t>格式转换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OCLC</a:t>
            </a:r>
            <a:r>
              <a:rPr lang="zh-CN" altLang="en-US" dirty="0" smtClean="0"/>
              <a:t>将数据导入数据库，并在全球范围内使用、传播和供他人访问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在著作权法范围内，互相向对方提供文献传递服务，</a:t>
            </a:r>
            <a:r>
              <a:rPr lang="en-US" altLang="zh-CN" dirty="0" smtClean="0"/>
              <a:t>500</a:t>
            </a:r>
            <a:r>
              <a:rPr lang="zh-CN" altLang="en-US" dirty="0" smtClean="0"/>
              <a:t>笔</a:t>
            </a:r>
            <a:r>
              <a:rPr lang="en-US" altLang="zh-CN" dirty="0" smtClean="0"/>
              <a:t>/</a:t>
            </a:r>
            <a:r>
              <a:rPr lang="zh-CN" altLang="en-US" dirty="0" smtClean="0"/>
              <a:t>年（还未正式开始）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目前，</a:t>
            </a:r>
            <a:r>
              <a:rPr lang="en-US" altLang="zh-CN" dirty="0" smtClean="0"/>
              <a:t>OCLC</a:t>
            </a:r>
            <a:r>
              <a:rPr lang="zh-CN" altLang="en-US" dirty="0" smtClean="0"/>
              <a:t>已完成数据导入，数据可供下载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040     CALIS ≠c CALIS</a:t>
            </a:r>
          </a:p>
          <a:p>
            <a:pPr lvl="2"/>
            <a:r>
              <a:rPr lang="en-US" altLang="zh-CN" dirty="0" smtClean="0"/>
              <a:t>040     XXX ≠c XXX ≠d CALIS</a:t>
            </a:r>
          </a:p>
          <a:p>
            <a:pPr lvl="2"/>
            <a:endParaRPr lang="zh-CN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885825"/>
          </a:xfrm>
        </p:spPr>
        <p:txBody>
          <a:bodyPr/>
          <a:lstStyle/>
          <a:p>
            <a:r>
              <a:rPr lang="en-US" altLang="zh-CN" dirty="0" smtClean="0"/>
              <a:t>CALIS/OCLC Cooperation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50" y="1362075"/>
            <a:ext cx="8305800" cy="5038726"/>
          </a:xfrm>
        </p:spPr>
        <p:txBody>
          <a:bodyPr/>
          <a:lstStyle/>
          <a:p>
            <a:r>
              <a:rPr lang="en-US" altLang="zh-CN" dirty="0" smtClean="0"/>
              <a:t>CALIS and OCLC signed </a:t>
            </a:r>
            <a:r>
              <a:rPr lang="en-US" dirty="0" smtClean="0"/>
              <a:t>a cooperative agreement in November 2011.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Valid for one year</a:t>
            </a:r>
          </a:p>
          <a:p>
            <a:pPr lvl="1"/>
            <a:r>
              <a:rPr lang="en-US" altLang="zh-CN" dirty="0" smtClean="0"/>
              <a:t>CALIS provides 500, 000 Chinese bibliographic records which were published from 1987 to 2003 and contain ISBN to OCLC for free. CALIS is responsible for the conversion of MARC format.</a:t>
            </a:r>
          </a:p>
          <a:p>
            <a:pPr lvl="1"/>
            <a:r>
              <a:rPr lang="en-US" altLang="zh-CN" dirty="0" smtClean="0"/>
              <a:t>Provides document delivery services to each other under the copyright law. 500 transactions per year. (Not started yet.)</a:t>
            </a:r>
          </a:p>
          <a:p>
            <a:pPr lvl="1"/>
            <a:r>
              <a:rPr lang="en-US" altLang="zh-CN" dirty="0" smtClean="0"/>
              <a:t>All records have been added to </a:t>
            </a:r>
            <a:r>
              <a:rPr lang="en-US" altLang="zh-CN" dirty="0" err="1" smtClean="0"/>
              <a:t>WorldCat</a:t>
            </a:r>
            <a:r>
              <a:rPr lang="en-US" altLang="zh-CN" dirty="0" smtClean="0"/>
              <a:t> by OCLC and can be downloaded.</a:t>
            </a:r>
          </a:p>
          <a:p>
            <a:pPr lvl="2"/>
            <a:r>
              <a:rPr lang="en-US" altLang="zh-CN" dirty="0" smtClean="0"/>
              <a:t>040     CALIS ≠c CALIS</a:t>
            </a:r>
          </a:p>
          <a:p>
            <a:pPr lvl="2"/>
            <a:r>
              <a:rPr lang="en-US" altLang="zh-CN" dirty="0" smtClean="0"/>
              <a:t>040     XXX ≠c XXX ≠d CALIS</a:t>
            </a:r>
          </a:p>
          <a:p>
            <a:pPr lvl="1"/>
            <a:endParaRPr lang="en-US" altLang="zh-CN" sz="2000" dirty="0" smtClean="0"/>
          </a:p>
          <a:p>
            <a:pPr lvl="1"/>
            <a:endParaRPr lang="en-US" altLang="zh-CN" dirty="0" smtClean="0"/>
          </a:p>
          <a:p>
            <a:pPr lvl="2"/>
            <a:endParaRPr lang="zh-CN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哈佛燕京图书馆案例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哈佛</a:t>
            </a:r>
            <a:r>
              <a:rPr lang="zh-CN" altLang="en-US" dirty="0"/>
              <a:t>燕京图书馆</a:t>
            </a:r>
            <a:r>
              <a:rPr lang="zh-CN" altLang="en-US" dirty="0" smtClean="0"/>
              <a:t>可在</a:t>
            </a:r>
            <a:r>
              <a:rPr lang="en-US" altLang="zh-CN" dirty="0" smtClean="0"/>
              <a:t>Aleph</a:t>
            </a:r>
            <a:r>
              <a:rPr lang="zh-CN" altLang="en-US" dirty="0" smtClean="0"/>
              <a:t>客户端通</a:t>
            </a:r>
            <a:r>
              <a:rPr lang="zh-CN" altLang="en-US" dirty="0"/>
              <a:t>过</a:t>
            </a:r>
            <a:r>
              <a:rPr lang="en-US" altLang="zh-CN" dirty="0"/>
              <a:t>Z39.50</a:t>
            </a:r>
            <a:r>
              <a:rPr lang="zh-CN" altLang="en-US" dirty="0"/>
              <a:t>协议下载</a:t>
            </a:r>
            <a:r>
              <a:rPr lang="en-US" altLang="zh-CN" dirty="0"/>
              <a:t>CALIS</a:t>
            </a:r>
            <a:r>
              <a:rPr lang="zh-CN" altLang="en-US" dirty="0"/>
              <a:t>数</a:t>
            </a:r>
            <a:r>
              <a:rPr lang="zh-CN" altLang="en-US" dirty="0" smtClean="0"/>
              <a:t>据</a:t>
            </a:r>
            <a:endParaRPr lang="en-US" altLang="zh-CN" dirty="0" smtClean="0"/>
          </a:p>
          <a:p>
            <a:r>
              <a:rPr lang="zh-CN" altLang="en-US" dirty="0" smtClean="0"/>
              <a:t>下载后，可依工作流程，选择在</a:t>
            </a:r>
            <a:r>
              <a:rPr lang="en-US" altLang="zh-CN" dirty="0" smtClean="0"/>
              <a:t>Aleph</a:t>
            </a:r>
            <a:r>
              <a:rPr lang="zh-CN" altLang="en-US" dirty="0" smtClean="0"/>
              <a:t>或</a:t>
            </a:r>
            <a:r>
              <a:rPr lang="en-US" altLang="zh-CN" dirty="0" smtClean="0"/>
              <a:t>OCLC</a:t>
            </a:r>
            <a:r>
              <a:rPr lang="zh-CN" altLang="en-US" dirty="0" smtClean="0"/>
              <a:t>客户端编辑后，实时提交到</a:t>
            </a:r>
            <a:r>
              <a:rPr lang="en-US" altLang="zh-CN" dirty="0" smtClean="0"/>
              <a:t>OCLC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885825"/>
          </a:xfrm>
        </p:spPr>
        <p:txBody>
          <a:bodyPr/>
          <a:lstStyle/>
          <a:p>
            <a:pPr algn="l"/>
            <a:r>
              <a:rPr lang="en-US" altLang="zh-CN" dirty="0" smtClean="0"/>
              <a:t>Harvard-</a:t>
            </a:r>
            <a:r>
              <a:rPr lang="en-US" altLang="zh-CN" dirty="0" err="1" smtClean="0"/>
              <a:t>Yeching</a:t>
            </a:r>
            <a:r>
              <a:rPr lang="en-US" altLang="zh-CN" dirty="0" smtClean="0"/>
              <a:t> Library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Harvard-</a:t>
            </a:r>
            <a:r>
              <a:rPr lang="en-US" altLang="zh-CN" dirty="0" err="1" smtClean="0"/>
              <a:t>Yenching</a:t>
            </a:r>
            <a:r>
              <a:rPr lang="en-US" altLang="zh-CN" dirty="0" smtClean="0"/>
              <a:t> Library can download CALIS records via Z39.50 on their Aleph client.</a:t>
            </a:r>
          </a:p>
          <a:p>
            <a:r>
              <a:rPr lang="en-US" altLang="zh-CN" dirty="0" smtClean="0"/>
              <a:t>After downloading, they can choose to edit records on Aleph or OCLC client and then submit them to OCLC.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采访人员流程 </a:t>
            </a:r>
            <a:r>
              <a:rPr lang="en-US" altLang="zh-CN" dirty="0" smtClean="0"/>
              <a:t>Workflow for Acquisition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47168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8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编目人员流程 </a:t>
            </a:r>
            <a:r>
              <a:rPr lang="en-US" altLang="zh-CN" dirty="0" smtClean="0"/>
              <a:t>Workflow for Cataloging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200400" cy="3611563"/>
          </a:xfrm>
        </p:spPr>
        <p:txBody>
          <a:bodyPr/>
          <a:lstStyle/>
          <a:p>
            <a:r>
              <a:rPr lang="zh-CN" altLang="en-US" dirty="0" smtClean="0"/>
              <a:t>红色部分也可选择在本地客户端</a:t>
            </a:r>
            <a:r>
              <a:rPr lang="en-US" altLang="zh-CN" dirty="0" smtClean="0"/>
              <a:t>(Aleph)</a:t>
            </a:r>
            <a:r>
              <a:rPr lang="zh-CN" altLang="en-US" dirty="0" smtClean="0"/>
              <a:t>中编辑记录后提交到</a:t>
            </a:r>
            <a:r>
              <a:rPr lang="en-US" altLang="zh-CN" dirty="0" smtClean="0"/>
              <a:t>OCLC </a:t>
            </a:r>
            <a:endParaRPr lang="en-US" altLang="zh-CN" sz="2400" dirty="0" smtClean="0"/>
          </a:p>
          <a:p>
            <a:pPr>
              <a:buNone/>
            </a:pPr>
            <a:r>
              <a:rPr lang="en-US" altLang="zh-CN" sz="2400" dirty="0" smtClean="0"/>
              <a:t>    For procedures highlighted in red, people can choose to edit on Aleph and then submit to OCLC.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79067"/>
            <a:ext cx="5591175" cy="580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About CALIS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50" y="1362075"/>
            <a:ext cx="8305800" cy="5114926"/>
          </a:xfrm>
        </p:spPr>
        <p:txBody>
          <a:bodyPr/>
          <a:lstStyle/>
          <a:p>
            <a:r>
              <a:rPr lang="en-US" altLang="zh-CN" dirty="0" smtClean="0"/>
              <a:t>CALIS</a:t>
            </a:r>
          </a:p>
          <a:p>
            <a:pPr lvl="1"/>
            <a:r>
              <a:rPr lang="zh-CN" altLang="en-US" dirty="0" smtClean="0"/>
              <a:t>中国高等教育文献保障系统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China Academic Library &amp; Information System</a:t>
            </a:r>
          </a:p>
          <a:p>
            <a:pPr lvl="1"/>
            <a:r>
              <a:rPr lang="zh-CN" altLang="en-US" dirty="0" smtClean="0"/>
              <a:t>经国务院批准，教育部领导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1000</a:t>
            </a:r>
            <a:r>
              <a:rPr lang="zh-CN" altLang="en-US" dirty="0" smtClean="0"/>
              <a:t>多个成员馆</a:t>
            </a:r>
            <a:endParaRPr lang="en-US" altLang="zh-CN" dirty="0" smtClean="0"/>
          </a:p>
          <a:p>
            <a:r>
              <a:rPr lang="en-US" altLang="zh-CN" dirty="0" err="1" smtClean="0"/>
              <a:t>eduChina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CALIS</a:t>
            </a:r>
            <a:r>
              <a:rPr lang="zh-CN" altLang="en-US" dirty="0" smtClean="0"/>
              <a:t>门户</a:t>
            </a:r>
            <a:endParaRPr lang="en-US" altLang="zh-CN" dirty="0" smtClean="0"/>
          </a:p>
          <a:p>
            <a:r>
              <a:rPr lang="zh-CN" altLang="en-US" dirty="0" smtClean="0"/>
              <a:t>一期、二期重在“建设”，三期重在“服务”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七个领域的合作意向</a:t>
            </a:r>
            <a:endParaRPr lang="zh-CN" alt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ltGray">
          <a:xfrm rot="5400000">
            <a:off x="-22494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 rot="5400000" flipH="1">
            <a:off x="-1843088" y="2062163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16100" y="2235200"/>
            <a:ext cx="4737100" cy="508000"/>
            <a:chOff x="1021" y="1243"/>
            <a:chExt cx="2984" cy="320"/>
          </a:xfrm>
        </p:grpSpPr>
        <p:sp>
          <p:nvSpPr>
            <p:cNvPr id="44" name="AutoShape 7"/>
            <p:cNvSpPr>
              <a:spLocks noChangeArrowheads="1"/>
            </p:cNvSpPr>
            <p:nvPr/>
          </p:nvSpPr>
          <p:spPr bwMode="gray">
            <a:xfrm>
              <a:off x="1221" y="1243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/>
                <a:t>文献传递</a:t>
              </a:r>
              <a:endParaRPr lang="en-US" altLang="zh-CN" b="1" dirty="0">
                <a:ea typeface="宋体" charset="-122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21" y="1299"/>
              <a:ext cx="240" cy="240"/>
              <a:chOff x="2078" y="1680"/>
              <a:chExt cx="1615" cy="1615"/>
            </a:xfrm>
          </p:grpSpPr>
          <p:sp>
            <p:nvSpPr>
              <p:cNvPr id="46" name="Oval 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7" name="Oval 1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8" name="Oval 11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9" name="Oval 1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0" name="Oval 13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1" name="Oval 1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209800" y="2921000"/>
            <a:ext cx="4724400" cy="508000"/>
            <a:chOff x="1357" y="1728"/>
            <a:chExt cx="2976" cy="320"/>
          </a:xfrm>
        </p:grpSpPr>
        <p:sp>
          <p:nvSpPr>
            <p:cNvPr id="36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辅助中文图书采访系统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38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9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0" name="Oval 20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3" name="Oval 23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306638" y="3611563"/>
            <a:ext cx="4724400" cy="508000"/>
            <a:chOff x="1453" y="2275"/>
            <a:chExt cx="2976" cy="320"/>
          </a:xfrm>
        </p:grpSpPr>
        <p:sp>
          <p:nvSpPr>
            <p:cNvPr id="28" name="AutoShape 25"/>
            <p:cNvSpPr>
              <a:spLocks noChangeArrowheads="1"/>
            </p:cNvSpPr>
            <p:nvPr/>
          </p:nvSpPr>
          <p:spPr bwMode="gray">
            <a:xfrm>
              <a:off x="1645" y="2275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批量加工数据服务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453" y="2323"/>
              <a:ext cx="240" cy="240"/>
              <a:chOff x="2078" y="1680"/>
              <a:chExt cx="1615" cy="1615"/>
            </a:xfrm>
          </p:grpSpPr>
          <p:sp>
            <p:nvSpPr>
              <p:cNvPr id="30" name="Oval 2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1" name="Oval 2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2" name="Oval 29"/>
              <p:cNvSpPr>
                <a:spLocks noChangeArrowheads="1"/>
              </p:cNvSpPr>
              <p:nvPr/>
            </p:nvSpPr>
            <p:spPr bwMode="gray">
              <a:xfrm>
                <a:off x="2253" y="1857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gray">
              <a:xfrm>
                <a:off x="2254" y="1858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4" name="Oval 31"/>
              <p:cNvSpPr>
                <a:spLocks noChangeArrowheads="1"/>
              </p:cNvSpPr>
              <p:nvPr/>
            </p:nvSpPr>
            <p:spPr bwMode="gray">
              <a:xfrm>
                <a:off x="2334" y="1937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5" name="Oval 3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9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2254250" y="4343400"/>
            <a:ext cx="4756150" cy="508000"/>
            <a:chOff x="1357" y="2787"/>
            <a:chExt cx="2996" cy="320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gray">
            <a:xfrm>
              <a:off x="1569" y="2787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特色馆藏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1357" y="2851"/>
              <a:ext cx="240" cy="240"/>
              <a:chOff x="2078" y="1680"/>
              <a:chExt cx="1615" cy="1615"/>
            </a:xfrm>
          </p:grpSpPr>
          <p:sp>
            <p:nvSpPr>
              <p:cNvPr id="22" name="Oval 3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3" name="Oval 3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4" name="Oval 38"/>
              <p:cNvSpPr>
                <a:spLocks noChangeArrowheads="1"/>
              </p:cNvSpPr>
              <p:nvPr/>
            </p:nvSpPr>
            <p:spPr bwMode="gray">
              <a:xfrm>
                <a:off x="2253" y="1857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5" name="Oval 39"/>
              <p:cNvSpPr>
                <a:spLocks noChangeArrowheads="1"/>
              </p:cNvSpPr>
              <p:nvPr/>
            </p:nvSpPr>
            <p:spPr bwMode="gray">
              <a:xfrm>
                <a:off x="2254" y="1858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6" name="Oval 40"/>
              <p:cNvSpPr>
                <a:spLocks noChangeArrowheads="1"/>
              </p:cNvSpPr>
              <p:nvPr/>
            </p:nvSpPr>
            <p:spPr bwMode="gray">
              <a:xfrm>
                <a:off x="2334" y="1937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7" name="Oval 4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9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21" name="Group 42"/>
          <p:cNvGrpSpPr>
            <a:grpSpLocks/>
          </p:cNvGrpSpPr>
          <p:nvPr/>
        </p:nvGrpSpPr>
        <p:grpSpPr bwMode="auto">
          <a:xfrm>
            <a:off x="1987550" y="5029200"/>
            <a:ext cx="4718050" cy="508000"/>
            <a:chOff x="1069" y="3308"/>
            <a:chExt cx="2972" cy="320"/>
          </a:xfrm>
        </p:grpSpPr>
        <p:sp>
          <p:nvSpPr>
            <p:cNvPr id="12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联合咨询台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8" y="1680"/>
              <a:chExt cx="1615" cy="1615"/>
            </a:xfrm>
          </p:grpSpPr>
          <p:sp>
            <p:nvSpPr>
              <p:cNvPr id="14" name="Oval 4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5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6" name="Oval 47"/>
              <p:cNvSpPr>
                <a:spLocks noChangeArrowheads="1"/>
              </p:cNvSpPr>
              <p:nvPr/>
            </p:nvSpPr>
            <p:spPr bwMode="gray">
              <a:xfrm>
                <a:off x="2251" y="1858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7" name="Oval 48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" name="Oval 49"/>
              <p:cNvSpPr>
                <a:spLocks noChangeArrowheads="1"/>
              </p:cNvSpPr>
              <p:nvPr/>
            </p:nvSpPr>
            <p:spPr bwMode="gray">
              <a:xfrm>
                <a:off x="2338" y="1939"/>
                <a:ext cx="1096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9" name="Oval 50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37" name="Group 42"/>
          <p:cNvGrpSpPr>
            <a:grpSpLocks/>
          </p:cNvGrpSpPr>
          <p:nvPr/>
        </p:nvGrpSpPr>
        <p:grpSpPr bwMode="auto">
          <a:xfrm>
            <a:off x="920751" y="1549400"/>
            <a:ext cx="4718051" cy="508000"/>
            <a:chOff x="1069" y="3308"/>
            <a:chExt cx="2972" cy="320"/>
          </a:xfrm>
        </p:grpSpPr>
        <p:sp>
          <p:nvSpPr>
            <p:cNvPr id="64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免费提供</a:t>
              </a:r>
              <a:r>
                <a:rPr lang="en-US" altLang="zh-CN" b="1" dirty="0" smtClean="0">
                  <a:solidFill>
                    <a:schemeClr val="tx1">
                      <a:alpha val="15000"/>
                    </a:schemeClr>
                  </a:solidFill>
                </a:rPr>
                <a:t>Z39.50</a:t>
              </a:r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数据下载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6" y="1677"/>
              <a:chExt cx="1615" cy="1612"/>
            </a:xfrm>
          </p:grpSpPr>
          <p:sp>
            <p:nvSpPr>
              <p:cNvPr id="66" name="Oval 45"/>
              <p:cNvSpPr>
                <a:spLocks noChangeArrowheads="1"/>
              </p:cNvSpPr>
              <p:nvPr/>
            </p:nvSpPr>
            <p:spPr bwMode="gray">
              <a:xfrm>
                <a:off x="2076" y="1677"/>
                <a:ext cx="1615" cy="1612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7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8" name="Oval 47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9" name="Oval 4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0" name="Oval 49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1" name="Oval 5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52" name="Group 15"/>
          <p:cNvGrpSpPr>
            <a:grpSpLocks/>
          </p:cNvGrpSpPr>
          <p:nvPr/>
        </p:nvGrpSpPr>
        <p:grpSpPr bwMode="auto">
          <a:xfrm>
            <a:off x="1295400" y="5740400"/>
            <a:ext cx="4724400" cy="508000"/>
            <a:chOff x="1357" y="1728"/>
            <a:chExt cx="2976" cy="320"/>
          </a:xfrm>
        </p:grpSpPr>
        <p:sp>
          <p:nvSpPr>
            <p:cNvPr id="73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馆员交流计划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53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75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6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7" name="Oval 20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8" name="Oval 21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9" name="Oval 22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80" name="Oval 23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Desirable Areas of Collaborations in Seven Fields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ltGray">
          <a:xfrm rot="5400000">
            <a:off x="-22494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 rot="5400000" flipH="1">
            <a:off x="-1843088" y="2062163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16100" y="2235200"/>
            <a:ext cx="4737100" cy="508000"/>
            <a:chOff x="1021" y="1243"/>
            <a:chExt cx="2984" cy="320"/>
          </a:xfrm>
        </p:grpSpPr>
        <p:sp>
          <p:nvSpPr>
            <p:cNvPr id="44" name="AutoShape 7"/>
            <p:cNvSpPr>
              <a:spLocks noChangeArrowheads="1"/>
            </p:cNvSpPr>
            <p:nvPr/>
          </p:nvSpPr>
          <p:spPr bwMode="gray">
            <a:xfrm>
              <a:off x="1221" y="1243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en-US" altLang="zh-CN" b="1" dirty="0" smtClean="0"/>
                <a:t>Document Delivery</a:t>
              </a:r>
              <a:endParaRPr lang="en-US" altLang="zh-CN" b="1" dirty="0">
                <a:ea typeface="宋体" charset="-122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21" y="1299"/>
              <a:ext cx="240" cy="240"/>
              <a:chOff x="2078" y="1680"/>
              <a:chExt cx="1615" cy="1615"/>
            </a:xfrm>
          </p:grpSpPr>
          <p:sp>
            <p:nvSpPr>
              <p:cNvPr id="46" name="Oval 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7" name="Oval 1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8" name="Oval 11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9" name="Oval 1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0" name="Oval 13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1" name="Oval 1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209800" y="2921000"/>
            <a:ext cx="4724400" cy="508000"/>
            <a:chOff x="1357" y="1728"/>
            <a:chExt cx="2976" cy="320"/>
          </a:xfrm>
        </p:grpSpPr>
        <p:sp>
          <p:nvSpPr>
            <p:cNvPr id="36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辅助中文图书采访系统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38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9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0" name="Oval 20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3" name="Oval 23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306638" y="3611563"/>
            <a:ext cx="4724400" cy="508000"/>
            <a:chOff x="1453" y="2275"/>
            <a:chExt cx="2976" cy="320"/>
          </a:xfrm>
        </p:grpSpPr>
        <p:sp>
          <p:nvSpPr>
            <p:cNvPr id="28" name="AutoShape 25"/>
            <p:cNvSpPr>
              <a:spLocks noChangeArrowheads="1"/>
            </p:cNvSpPr>
            <p:nvPr/>
          </p:nvSpPr>
          <p:spPr bwMode="gray">
            <a:xfrm>
              <a:off x="1645" y="2275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批量加工数据服务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453" y="2323"/>
              <a:ext cx="240" cy="240"/>
              <a:chOff x="2078" y="1680"/>
              <a:chExt cx="1615" cy="1615"/>
            </a:xfrm>
          </p:grpSpPr>
          <p:sp>
            <p:nvSpPr>
              <p:cNvPr id="30" name="Oval 2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1" name="Oval 2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2" name="Oval 29"/>
              <p:cNvSpPr>
                <a:spLocks noChangeArrowheads="1"/>
              </p:cNvSpPr>
              <p:nvPr/>
            </p:nvSpPr>
            <p:spPr bwMode="gray">
              <a:xfrm>
                <a:off x="2253" y="1857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gray">
              <a:xfrm>
                <a:off x="2254" y="1858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4" name="Oval 31"/>
              <p:cNvSpPr>
                <a:spLocks noChangeArrowheads="1"/>
              </p:cNvSpPr>
              <p:nvPr/>
            </p:nvSpPr>
            <p:spPr bwMode="gray">
              <a:xfrm>
                <a:off x="2334" y="1937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5" name="Oval 3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9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2254250" y="4343400"/>
            <a:ext cx="4756150" cy="508000"/>
            <a:chOff x="1357" y="2787"/>
            <a:chExt cx="2996" cy="320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gray">
            <a:xfrm>
              <a:off x="1569" y="2787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特色馆藏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1357" y="2851"/>
              <a:ext cx="240" cy="240"/>
              <a:chOff x="2078" y="1680"/>
              <a:chExt cx="1615" cy="1615"/>
            </a:xfrm>
          </p:grpSpPr>
          <p:sp>
            <p:nvSpPr>
              <p:cNvPr id="22" name="Oval 3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3" name="Oval 3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4" name="Oval 38"/>
              <p:cNvSpPr>
                <a:spLocks noChangeArrowheads="1"/>
              </p:cNvSpPr>
              <p:nvPr/>
            </p:nvSpPr>
            <p:spPr bwMode="gray">
              <a:xfrm>
                <a:off x="2253" y="1857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5" name="Oval 39"/>
              <p:cNvSpPr>
                <a:spLocks noChangeArrowheads="1"/>
              </p:cNvSpPr>
              <p:nvPr/>
            </p:nvSpPr>
            <p:spPr bwMode="gray">
              <a:xfrm>
                <a:off x="2254" y="1858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6" name="Oval 40"/>
              <p:cNvSpPr>
                <a:spLocks noChangeArrowheads="1"/>
              </p:cNvSpPr>
              <p:nvPr/>
            </p:nvSpPr>
            <p:spPr bwMode="gray">
              <a:xfrm>
                <a:off x="2334" y="1937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7" name="Oval 4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9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21" name="Group 42"/>
          <p:cNvGrpSpPr>
            <a:grpSpLocks/>
          </p:cNvGrpSpPr>
          <p:nvPr/>
        </p:nvGrpSpPr>
        <p:grpSpPr bwMode="auto">
          <a:xfrm>
            <a:off x="1987550" y="5029200"/>
            <a:ext cx="4718050" cy="508000"/>
            <a:chOff x="1069" y="3308"/>
            <a:chExt cx="2972" cy="320"/>
          </a:xfrm>
        </p:grpSpPr>
        <p:sp>
          <p:nvSpPr>
            <p:cNvPr id="12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联合咨询台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8" y="1680"/>
              <a:chExt cx="1615" cy="1615"/>
            </a:xfrm>
          </p:grpSpPr>
          <p:sp>
            <p:nvSpPr>
              <p:cNvPr id="14" name="Oval 4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5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6" name="Oval 47"/>
              <p:cNvSpPr>
                <a:spLocks noChangeArrowheads="1"/>
              </p:cNvSpPr>
              <p:nvPr/>
            </p:nvSpPr>
            <p:spPr bwMode="gray">
              <a:xfrm>
                <a:off x="2251" y="1858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7" name="Oval 48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" name="Oval 49"/>
              <p:cNvSpPr>
                <a:spLocks noChangeArrowheads="1"/>
              </p:cNvSpPr>
              <p:nvPr/>
            </p:nvSpPr>
            <p:spPr bwMode="gray">
              <a:xfrm>
                <a:off x="2338" y="1939"/>
                <a:ext cx="1096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9" name="Oval 50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37" name="Group 42"/>
          <p:cNvGrpSpPr>
            <a:grpSpLocks/>
          </p:cNvGrpSpPr>
          <p:nvPr/>
        </p:nvGrpSpPr>
        <p:grpSpPr bwMode="auto">
          <a:xfrm>
            <a:off x="920751" y="1549400"/>
            <a:ext cx="4718051" cy="508000"/>
            <a:chOff x="1069" y="3308"/>
            <a:chExt cx="2972" cy="320"/>
          </a:xfrm>
        </p:grpSpPr>
        <p:sp>
          <p:nvSpPr>
            <p:cNvPr id="64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免费提供</a:t>
              </a:r>
              <a:r>
                <a:rPr lang="en-US" altLang="zh-CN" b="1" dirty="0" smtClean="0">
                  <a:solidFill>
                    <a:schemeClr val="tx1">
                      <a:alpha val="15000"/>
                    </a:schemeClr>
                  </a:solidFill>
                </a:rPr>
                <a:t>Z39.50</a:t>
              </a:r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数据下载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6" y="1677"/>
              <a:chExt cx="1615" cy="1612"/>
            </a:xfrm>
          </p:grpSpPr>
          <p:sp>
            <p:nvSpPr>
              <p:cNvPr id="66" name="Oval 45"/>
              <p:cNvSpPr>
                <a:spLocks noChangeArrowheads="1"/>
              </p:cNvSpPr>
              <p:nvPr/>
            </p:nvSpPr>
            <p:spPr bwMode="gray">
              <a:xfrm>
                <a:off x="2076" y="1677"/>
                <a:ext cx="1615" cy="1612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7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8" name="Oval 47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9" name="Oval 4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0" name="Oval 49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1" name="Oval 5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52" name="Group 15"/>
          <p:cNvGrpSpPr>
            <a:grpSpLocks/>
          </p:cNvGrpSpPr>
          <p:nvPr/>
        </p:nvGrpSpPr>
        <p:grpSpPr bwMode="auto">
          <a:xfrm>
            <a:off x="1295400" y="5740400"/>
            <a:ext cx="4724400" cy="508000"/>
            <a:chOff x="1357" y="1728"/>
            <a:chExt cx="2976" cy="320"/>
          </a:xfrm>
        </p:grpSpPr>
        <p:sp>
          <p:nvSpPr>
            <p:cNvPr id="73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馆员交流计划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53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75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6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7" name="Oval 20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8" name="Oval 21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9" name="Oval 22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80" name="Oval 23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文献</a:t>
            </a:r>
            <a:r>
              <a:rPr lang="zh-CN" altLang="en-US" dirty="0"/>
              <a:t>传递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CALIS</a:t>
            </a:r>
            <a:r>
              <a:rPr lang="zh-CN" altLang="en-US" sz="2400" dirty="0" smtClean="0"/>
              <a:t>没有实体书，只有书目记录和文章目次信息</a:t>
            </a:r>
            <a:endParaRPr lang="en-US" altLang="zh-CN" sz="2400" dirty="0" smtClean="0"/>
          </a:p>
          <a:p>
            <a:r>
              <a:rPr lang="zh-CN" altLang="en-US" sz="2400" dirty="0" smtClean="0"/>
              <a:t>中文期刊</a:t>
            </a:r>
            <a:endParaRPr lang="en-US" altLang="zh-CN" sz="2400" dirty="0" smtClean="0"/>
          </a:p>
          <a:p>
            <a:pPr lvl="1"/>
            <a:r>
              <a:rPr lang="zh-CN" altLang="en-US" sz="2000" dirty="0"/>
              <a:t>万方、同方、维普</a:t>
            </a:r>
            <a:r>
              <a:rPr lang="zh-CN" altLang="en-US" sz="2000" dirty="0" smtClean="0"/>
              <a:t>等提</a:t>
            </a:r>
            <a:r>
              <a:rPr lang="zh-CN" altLang="en-US" sz="2000" dirty="0"/>
              <a:t>供目次，或提供</a:t>
            </a:r>
            <a:r>
              <a:rPr lang="en-US" altLang="zh-CN" sz="2000" dirty="0"/>
              <a:t>PPV</a:t>
            </a:r>
            <a:r>
              <a:rPr lang="zh-CN" altLang="en-US" sz="2000" dirty="0"/>
              <a:t>方式下载原</a:t>
            </a:r>
            <a:r>
              <a:rPr lang="zh-CN" altLang="en-US" sz="2000" dirty="0" smtClean="0"/>
              <a:t>文</a:t>
            </a:r>
            <a:endParaRPr lang="en-US" altLang="zh-CN" sz="2000" dirty="0"/>
          </a:p>
          <a:p>
            <a:r>
              <a:rPr lang="en-US" sz="2400" dirty="0"/>
              <a:t>CALIS</a:t>
            </a:r>
            <a:r>
              <a:rPr lang="zh-CN" altLang="en-US" sz="2400" dirty="0"/>
              <a:t>文献传递</a:t>
            </a:r>
            <a:r>
              <a:rPr lang="en-US" altLang="zh-CN" sz="2400" dirty="0"/>
              <a:t>/</a:t>
            </a:r>
            <a:r>
              <a:rPr lang="zh-CN" altLang="en-US" sz="2400" dirty="0"/>
              <a:t>馆际借书服</a:t>
            </a:r>
            <a:r>
              <a:rPr lang="zh-CN" altLang="en-US" sz="2400" dirty="0" smtClean="0"/>
              <a:t>务网</a:t>
            </a:r>
            <a:endParaRPr lang="en-US" sz="2400" dirty="0"/>
          </a:p>
          <a:p>
            <a:pPr lvl="1"/>
            <a:r>
              <a:rPr lang="en-US" altLang="zh-CN" sz="2000" dirty="0" smtClean="0"/>
              <a:t>CALIS</a:t>
            </a:r>
            <a:r>
              <a:rPr lang="zh-CN" altLang="en-US" sz="2000" dirty="0" smtClean="0"/>
              <a:t>高校成员馆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上海图书馆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中国国家图书馆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外国教材中心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KERIS</a:t>
            </a:r>
            <a:r>
              <a:rPr lang="zh-CN" altLang="en-US" sz="2000" dirty="0" smtClean="0"/>
              <a:t>成员馆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哈佛燕京图书馆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5656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Document Delivery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839200" cy="4525963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CALIS does not contain full-text books. It only contains bibliographic information and table of contents. </a:t>
            </a:r>
          </a:p>
          <a:p>
            <a:r>
              <a:rPr lang="en-US" altLang="zh-CN" sz="2400" dirty="0" smtClean="0"/>
              <a:t>Chinese Journals</a:t>
            </a:r>
          </a:p>
          <a:p>
            <a:pPr lvl="1"/>
            <a:r>
              <a:rPr lang="en-US" altLang="zh-CN" sz="2000" dirty="0" err="1" smtClean="0"/>
              <a:t>Wanfang</a:t>
            </a:r>
            <a:r>
              <a:rPr lang="en-US" altLang="zh-CN" sz="2000" dirty="0" smtClean="0"/>
              <a:t>, CNKI and VIP provide table of contents or full text via PPV. </a:t>
            </a:r>
            <a:endParaRPr lang="en-US" altLang="zh-CN" sz="2000" dirty="0"/>
          </a:p>
          <a:p>
            <a:r>
              <a:rPr lang="en-US" altLang="zh-CN" sz="2400" dirty="0" smtClean="0"/>
              <a:t>CALIS Document Delivery/Interlibrary Loan Network</a:t>
            </a:r>
            <a:endParaRPr lang="en-US" sz="2400" dirty="0"/>
          </a:p>
          <a:p>
            <a:pPr lvl="1"/>
            <a:r>
              <a:rPr lang="en-US" altLang="zh-CN" sz="2000" dirty="0" smtClean="0"/>
              <a:t>CALIS member libraries</a:t>
            </a:r>
          </a:p>
          <a:p>
            <a:pPr lvl="1"/>
            <a:r>
              <a:rPr lang="en-US" altLang="zh-CN" sz="2000" dirty="0" smtClean="0"/>
              <a:t>Shanghai Library</a:t>
            </a:r>
          </a:p>
          <a:p>
            <a:pPr lvl="1"/>
            <a:r>
              <a:rPr lang="en-US" altLang="zh-CN" sz="2000" dirty="0" smtClean="0"/>
              <a:t>National Library of China</a:t>
            </a:r>
          </a:p>
          <a:p>
            <a:pPr lvl="1"/>
            <a:r>
              <a:rPr lang="en-US" altLang="zh-CN" sz="2000" dirty="0" smtClean="0"/>
              <a:t>Foreign Teaching Materials Center of China Education Ministry</a:t>
            </a:r>
          </a:p>
          <a:p>
            <a:pPr lvl="1"/>
            <a:r>
              <a:rPr lang="en-US" altLang="zh-CN" sz="2000" dirty="0" smtClean="0"/>
              <a:t>KERIS member libraries</a:t>
            </a:r>
          </a:p>
          <a:p>
            <a:pPr lvl="1"/>
            <a:r>
              <a:rPr lang="en-US" altLang="zh-CN" sz="2000" dirty="0" smtClean="0"/>
              <a:t>Harvard-</a:t>
            </a:r>
            <a:r>
              <a:rPr lang="en-US" altLang="zh-CN" sz="2000" dirty="0" err="1" smtClean="0"/>
              <a:t>Yenching</a:t>
            </a:r>
            <a:r>
              <a:rPr lang="en-US" altLang="zh-CN" sz="2000" dirty="0" smtClean="0"/>
              <a:t> Library</a:t>
            </a:r>
          </a:p>
        </p:txBody>
      </p:sp>
    </p:spTree>
    <p:extLst>
      <p:ext uri="{BB962C8B-B14F-4D97-AF65-F5344CB8AC3E}">
        <p14:creationId xmlns:p14="http://schemas.microsoft.com/office/powerpoint/2010/main" val="5656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文献传递（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z="2800" dirty="0" smtClean="0"/>
              <a:t>与北美图书馆的合作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在版权允许的范围内，互相做免费的文献传递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可限制在一年</a:t>
            </a:r>
            <a:r>
              <a:rPr lang="en-US" altLang="zh-CN" sz="2400" dirty="0" smtClean="0"/>
              <a:t>200</a:t>
            </a:r>
            <a:r>
              <a:rPr lang="zh-CN" altLang="en-US" sz="2400" dirty="0" smtClean="0"/>
              <a:t>篇</a:t>
            </a:r>
            <a:endParaRPr lang="en-US" altLang="zh-CN" sz="2400" dirty="0" smtClean="0"/>
          </a:p>
          <a:p>
            <a:r>
              <a:rPr lang="zh-CN" altLang="en-US" sz="2800" dirty="0"/>
              <a:t>使</a:t>
            </a:r>
            <a:r>
              <a:rPr lang="zh-CN" altLang="en-US" sz="2800" dirty="0" smtClean="0"/>
              <a:t>用</a:t>
            </a:r>
            <a:r>
              <a:rPr lang="en-US" altLang="zh-CN" sz="2800" dirty="0" smtClean="0"/>
              <a:t>CALIS</a:t>
            </a:r>
            <a:r>
              <a:rPr lang="zh-CN" altLang="en-US" sz="2800" dirty="0" smtClean="0"/>
              <a:t>馆际互借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文献传递系统</a:t>
            </a:r>
            <a:endParaRPr lang="en-US" altLang="zh-CN" sz="2800" dirty="0" smtClean="0"/>
          </a:p>
          <a:p>
            <a:pPr lvl="1"/>
            <a:r>
              <a:rPr lang="zh-CN" altLang="en-US" sz="2400" dirty="0"/>
              <a:t>免</a:t>
            </a:r>
            <a:r>
              <a:rPr lang="zh-CN" altLang="en-US" sz="2400" dirty="0" smtClean="0"/>
              <a:t>费租用系统，图书馆</a:t>
            </a:r>
            <a:r>
              <a:rPr lang="zh-CN" altLang="en-US" sz="2400" dirty="0"/>
              <a:t>无需</a:t>
            </a:r>
            <a:r>
              <a:rPr lang="zh-CN" altLang="en-US" sz="2400" dirty="0" smtClean="0"/>
              <a:t>提供硬件，无需维护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需要向</a:t>
            </a:r>
            <a:r>
              <a:rPr lang="en-US" altLang="zh-CN" sz="2400" dirty="0" smtClean="0"/>
              <a:t>CALIS</a:t>
            </a:r>
            <a:r>
              <a:rPr lang="zh-CN" altLang="en-US" sz="2400" dirty="0" smtClean="0"/>
              <a:t>管理中心申请</a:t>
            </a:r>
            <a:endParaRPr lang="en-US" altLang="zh-CN" sz="2400" dirty="0" smtClean="0"/>
          </a:p>
          <a:p>
            <a:r>
              <a:rPr lang="zh-CN" altLang="en-US" sz="2800" dirty="0" smtClean="0"/>
              <a:t>发出文献传递请求</a:t>
            </a:r>
            <a:endParaRPr lang="en-US" altLang="zh-CN" sz="2800" dirty="0" smtClean="0"/>
          </a:p>
          <a:p>
            <a:pPr lvl="1"/>
            <a:r>
              <a:rPr lang="zh-CN" altLang="en-US" sz="2400" dirty="0"/>
              <a:t>在</a:t>
            </a:r>
            <a:r>
              <a:rPr lang="en-US" altLang="zh-CN" sz="2400" dirty="0"/>
              <a:t>CALIS</a:t>
            </a:r>
            <a:r>
              <a:rPr lang="zh-CN" altLang="en-US" sz="2400" dirty="0"/>
              <a:t>的资</a:t>
            </a:r>
            <a:r>
              <a:rPr lang="zh-CN" altLang="en-US" sz="2400" dirty="0" smtClean="0"/>
              <a:t>源检索</a:t>
            </a:r>
            <a:r>
              <a:rPr lang="zh-CN" altLang="en-US" sz="2400" dirty="0"/>
              <a:t>系统中检索</a:t>
            </a:r>
            <a:endParaRPr lang="en-US" altLang="zh-CN" sz="2400" dirty="0" smtClean="0"/>
          </a:p>
          <a:p>
            <a:pPr lvl="2"/>
            <a:r>
              <a:rPr lang="zh-CN" altLang="en-US" sz="2000" dirty="0" smtClean="0"/>
              <a:t>如查到结果，则直接在检索系统中提交文献传递请求</a:t>
            </a:r>
            <a:endParaRPr lang="en-US" altLang="zh-CN" sz="2000" dirty="0" smtClean="0"/>
          </a:p>
          <a:p>
            <a:pPr lvl="2"/>
            <a:r>
              <a:rPr lang="zh-CN" altLang="en-US" sz="2000" dirty="0" smtClean="0"/>
              <a:t>如未果，则可在系统中</a:t>
            </a:r>
            <a:r>
              <a:rPr lang="zh-CN" altLang="en-US" dirty="0" smtClean="0"/>
              <a:t>提交“全文获取”或“</a:t>
            </a:r>
            <a:r>
              <a:rPr lang="zh-CN" altLang="en-US" sz="2000" dirty="0" smtClean="0"/>
              <a:t>代查代检”请求</a:t>
            </a:r>
            <a:endParaRPr lang="en-US" altLang="zh-CN" sz="20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09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Document Delivery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64820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Collaboration with Libraries in North America</a:t>
            </a:r>
          </a:p>
          <a:p>
            <a:pPr lvl="1"/>
            <a:r>
              <a:rPr lang="en-US" altLang="zh-CN" sz="2000" dirty="0" smtClean="0"/>
              <a:t>Provides free document delivery to each other under the copyright law.</a:t>
            </a:r>
          </a:p>
          <a:p>
            <a:pPr lvl="1"/>
            <a:r>
              <a:rPr lang="en-US" altLang="zh-CN" sz="2000" dirty="0" smtClean="0"/>
              <a:t>Has a limit of 200 transactions.</a:t>
            </a:r>
          </a:p>
          <a:p>
            <a:r>
              <a:rPr lang="en-US" altLang="zh-CN" sz="2400" dirty="0" smtClean="0"/>
              <a:t>Using CALIS Interlibrary Loan / Document Delivery System</a:t>
            </a:r>
          </a:p>
          <a:p>
            <a:pPr lvl="1"/>
            <a:r>
              <a:rPr lang="en-US" altLang="zh-CN" sz="2000" dirty="0" smtClean="0"/>
              <a:t>Free rental of the system. Libraries do not need any hardware or maintenance.</a:t>
            </a:r>
          </a:p>
          <a:p>
            <a:pPr lvl="1"/>
            <a:r>
              <a:rPr lang="en-US" altLang="zh-CN" sz="2000" dirty="0" smtClean="0"/>
              <a:t>Need to apply via CALIS Administrative Center</a:t>
            </a:r>
          </a:p>
          <a:p>
            <a:r>
              <a:rPr lang="en-US" altLang="zh-CN" sz="2400" dirty="0" smtClean="0"/>
              <a:t>Sending Document Delivery Requests</a:t>
            </a:r>
          </a:p>
          <a:p>
            <a:pPr lvl="1"/>
            <a:r>
              <a:rPr lang="en-US" altLang="zh-CN" sz="2000" dirty="0" smtClean="0"/>
              <a:t>Search in the CALIS online catalog</a:t>
            </a:r>
          </a:p>
          <a:p>
            <a:pPr lvl="2"/>
            <a:r>
              <a:rPr lang="en-US" altLang="zh-CN" sz="1800" dirty="0" smtClean="0"/>
              <a:t>If found in CALIS, submit document delivery requests directly in the system.</a:t>
            </a:r>
          </a:p>
          <a:p>
            <a:pPr lvl="2"/>
            <a:r>
              <a:rPr lang="en-US" altLang="zh-CN" sz="1800" dirty="0" smtClean="0"/>
              <a:t>If not, send a request for full text or ask for help.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2475"/>
            <a:ext cx="721042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 bwMode="auto">
          <a:xfrm>
            <a:off x="228600" y="6096000"/>
            <a:ext cx="838200" cy="38100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57225"/>
          </a:xfrm>
        </p:spPr>
        <p:txBody>
          <a:bodyPr/>
          <a:lstStyle/>
          <a:p>
            <a:r>
              <a:rPr lang="zh-CN" altLang="en-US" dirty="0" smtClean="0"/>
              <a:t>提交文献传递请求 </a:t>
            </a:r>
            <a:r>
              <a:rPr lang="en-US" altLang="zh-CN" sz="2400" dirty="0" smtClean="0"/>
              <a:t>Submit a Document Delivery Request</a:t>
            </a:r>
            <a:endParaRPr lang="zh-CN" altLang="en-US" sz="2400" dirty="0"/>
          </a:p>
        </p:txBody>
      </p:sp>
      <p:sp>
        <p:nvSpPr>
          <p:cNvPr id="7" name="椭圆 6"/>
          <p:cNvSpPr/>
          <p:nvPr/>
        </p:nvSpPr>
        <p:spPr bwMode="auto">
          <a:xfrm>
            <a:off x="228600" y="1752600"/>
            <a:ext cx="838200" cy="38100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06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 bwMode="auto">
          <a:xfrm>
            <a:off x="0" y="5486400"/>
            <a:ext cx="609600" cy="30480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全文获取 </a:t>
            </a:r>
            <a:r>
              <a:rPr lang="en-US" altLang="zh-CN" smtClean="0"/>
              <a:t>Request </a:t>
            </a:r>
            <a:r>
              <a:rPr lang="en-US" altLang="zh-CN" dirty="0" smtClean="0"/>
              <a:t>for </a:t>
            </a:r>
            <a:r>
              <a:rPr lang="en-US" altLang="zh-CN" smtClean="0"/>
              <a:t>Full Text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 bwMode="auto">
          <a:xfrm>
            <a:off x="2895600" y="2438400"/>
            <a:ext cx="609600" cy="30480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代查代检（</a:t>
            </a:r>
            <a:r>
              <a:rPr lang="en-US" altLang="zh-CN" dirty="0" smtClean="0"/>
              <a:t>e</a:t>
            </a:r>
            <a:r>
              <a:rPr lang="zh-CN" altLang="en-US" dirty="0" smtClean="0"/>
              <a:t>得文献获取）</a:t>
            </a:r>
            <a:r>
              <a:rPr lang="en-US" altLang="zh-CN" dirty="0" smtClean="0"/>
              <a:t>Ask for Help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43000"/>
            <a:ext cx="6781800" cy="457200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http://yide.calis.edu.cn/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7825"/>
            <a:ext cx="85534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 bwMode="auto">
          <a:xfrm>
            <a:off x="533400" y="6477000"/>
            <a:ext cx="609600" cy="30480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七个领域的合作意向</a:t>
            </a:r>
            <a:endParaRPr lang="zh-CN" alt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ltGray">
          <a:xfrm rot="5400000">
            <a:off x="-22494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 rot="5400000" flipH="1">
            <a:off x="-1843088" y="2062163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16100" y="2235200"/>
            <a:ext cx="4737100" cy="508000"/>
            <a:chOff x="1021" y="1243"/>
            <a:chExt cx="2984" cy="320"/>
          </a:xfrm>
        </p:grpSpPr>
        <p:sp>
          <p:nvSpPr>
            <p:cNvPr id="44" name="AutoShape 7"/>
            <p:cNvSpPr>
              <a:spLocks noChangeArrowheads="1"/>
            </p:cNvSpPr>
            <p:nvPr/>
          </p:nvSpPr>
          <p:spPr bwMode="gray">
            <a:xfrm>
              <a:off x="1221" y="1243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文献传递</a:t>
              </a:r>
              <a:endParaRPr lang="en-US" altLang="zh-CN" b="1" dirty="0">
                <a:solidFill>
                  <a:schemeClr val="tx1">
                    <a:alpha val="15000"/>
                  </a:schemeClr>
                </a:solidFill>
                <a:ea typeface="宋体" charset="-122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21" y="1299"/>
              <a:ext cx="240" cy="240"/>
              <a:chOff x="2078" y="1680"/>
              <a:chExt cx="1615" cy="1615"/>
            </a:xfrm>
          </p:grpSpPr>
          <p:sp>
            <p:nvSpPr>
              <p:cNvPr id="46" name="Oval 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7" name="Oval 1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8" name="Oval 11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9" name="Oval 1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0" name="Oval 13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1" name="Oval 1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209800" y="2921000"/>
            <a:ext cx="4724400" cy="508000"/>
            <a:chOff x="1357" y="1728"/>
            <a:chExt cx="2976" cy="320"/>
          </a:xfrm>
        </p:grpSpPr>
        <p:sp>
          <p:nvSpPr>
            <p:cNvPr id="36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/>
                <a:t>辅助中文图书采访系统</a:t>
              </a:r>
              <a:endParaRPr lang="en-US" altLang="zh-CN" b="1" dirty="0" smtClean="0"/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38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9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0" name="Oval 20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3" name="Oval 23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306638" y="3611563"/>
            <a:ext cx="4724400" cy="508000"/>
            <a:chOff x="1453" y="2275"/>
            <a:chExt cx="2976" cy="320"/>
          </a:xfrm>
        </p:grpSpPr>
        <p:sp>
          <p:nvSpPr>
            <p:cNvPr id="28" name="AutoShape 25"/>
            <p:cNvSpPr>
              <a:spLocks noChangeArrowheads="1"/>
            </p:cNvSpPr>
            <p:nvPr/>
          </p:nvSpPr>
          <p:spPr bwMode="gray">
            <a:xfrm>
              <a:off x="1645" y="2275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批量加工数据服务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453" y="2323"/>
              <a:ext cx="240" cy="240"/>
              <a:chOff x="2078" y="1680"/>
              <a:chExt cx="1615" cy="1615"/>
            </a:xfrm>
          </p:grpSpPr>
          <p:sp>
            <p:nvSpPr>
              <p:cNvPr id="30" name="Oval 2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1" name="Oval 2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2" name="Oval 29"/>
              <p:cNvSpPr>
                <a:spLocks noChangeArrowheads="1"/>
              </p:cNvSpPr>
              <p:nvPr/>
            </p:nvSpPr>
            <p:spPr bwMode="gray">
              <a:xfrm>
                <a:off x="2253" y="1857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gray">
              <a:xfrm>
                <a:off x="2254" y="1858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4" name="Oval 31"/>
              <p:cNvSpPr>
                <a:spLocks noChangeArrowheads="1"/>
              </p:cNvSpPr>
              <p:nvPr/>
            </p:nvSpPr>
            <p:spPr bwMode="gray">
              <a:xfrm>
                <a:off x="2334" y="1937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5" name="Oval 3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9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2254250" y="4343400"/>
            <a:ext cx="4756150" cy="508000"/>
            <a:chOff x="1357" y="2787"/>
            <a:chExt cx="2996" cy="320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gray">
            <a:xfrm>
              <a:off x="1569" y="2787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特色馆藏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1357" y="2851"/>
              <a:ext cx="240" cy="240"/>
              <a:chOff x="2078" y="1680"/>
              <a:chExt cx="1615" cy="1615"/>
            </a:xfrm>
          </p:grpSpPr>
          <p:sp>
            <p:nvSpPr>
              <p:cNvPr id="22" name="Oval 3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3" name="Oval 3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4" name="Oval 38"/>
              <p:cNvSpPr>
                <a:spLocks noChangeArrowheads="1"/>
              </p:cNvSpPr>
              <p:nvPr/>
            </p:nvSpPr>
            <p:spPr bwMode="gray">
              <a:xfrm>
                <a:off x="2253" y="1857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5" name="Oval 39"/>
              <p:cNvSpPr>
                <a:spLocks noChangeArrowheads="1"/>
              </p:cNvSpPr>
              <p:nvPr/>
            </p:nvSpPr>
            <p:spPr bwMode="gray">
              <a:xfrm>
                <a:off x="2254" y="1858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6" name="Oval 40"/>
              <p:cNvSpPr>
                <a:spLocks noChangeArrowheads="1"/>
              </p:cNvSpPr>
              <p:nvPr/>
            </p:nvSpPr>
            <p:spPr bwMode="gray">
              <a:xfrm>
                <a:off x="2334" y="1937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7" name="Oval 4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9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21" name="Group 42"/>
          <p:cNvGrpSpPr>
            <a:grpSpLocks/>
          </p:cNvGrpSpPr>
          <p:nvPr/>
        </p:nvGrpSpPr>
        <p:grpSpPr bwMode="auto">
          <a:xfrm>
            <a:off x="1987550" y="5029200"/>
            <a:ext cx="4718050" cy="508000"/>
            <a:chOff x="1069" y="3308"/>
            <a:chExt cx="2972" cy="320"/>
          </a:xfrm>
        </p:grpSpPr>
        <p:sp>
          <p:nvSpPr>
            <p:cNvPr id="12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联合咨询台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8" y="1680"/>
              <a:chExt cx="1615" cy="1615"/>
            </a:xfrm>
          </p:grpSpPr>
          <p:sp>
            <p:nvSpPr>
              <p:cNvPr id="14" name="Oval 4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5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6" name="Oval 47"/>
              <p:cNvSpPr>
                <a:spLocks noChangeArrowheads="1"/>
              </p:cNvSpPr>
              <p:nvPr/>
            </p:nvSpPr>
            <p:spPr bwMode="gray">
              <a:xfrm>
                <a:off x="2251" y="1858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7" name="Oval 48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" name="Oval 49"/>
              <p:cNvSpPr>
                <a:spLocks noChangeArrowheads="1"/>
              </p:cNvSpPr>
              <p:nvPr/>
            </p:nvSpPr>
            <p:spPr bwMode="gray">
              <a:xfrm>
                <a:off x="2338" y="1939"/>
                <a:ext cx="1096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9" name="Oval 50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37" name="Group 42"/>
          <p:cNvGrpSpPr>
            <a:grpSpLocks/>
          </p:cNvGrpSpPr>
          <p:nvPr/>
        </p:nvGrpSpPr>
        <p:grpSpPr bwMode="auto">
          <a:xfrm>
            <a:off x="920751" y="1549400"/>
            <a:ext cx="4718051" cy="508000"/>
            <a:chOff x="1069" y="3308"/>
            <a:chExt cx="2972" cy="320"/>
          </a:xfrm>
        </p:grpSpPr>
        <p:sp>
          <p:nvSpPr>
            <p:cNvPr id="64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免费提供</a:t>
              </a:r>
              <a:r>
                <a:rPr lang="en-US" altLang="zh-CN" b="1" dirty="0" smtClean="0">
                  <a:solidFill>
                    <a:schemeClr val="tx1">
                      <a:alpha val="15000"/>
                    </a:schemeClr>
                  </a:solidFill>
                </a:rPr>
                <a:t>Z39.50</a:t>
              </a:r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数据下载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6" y="1677"/>
              <a:chExt cx="1615" cy="1612"/>
            </a:xfrm>
          </p:grpSpPr>
          <p:sp>
            <p:nvSpPr>
              <p:cNvPr id="66" name="Oval 45"/>
              <p:cNvSpPr>
                <a:spLocks noChangeArrowheads="1"/>
              </p:cNvSpPr>
              <p:nvPr/>
            </p:nvSpPr>
            <p:spPr bwMode="gray">
              <a:xfrm>
                <a:off x="2076" y="1677"/>
                <a:ext cx="1615" cy="1612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7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8" name="Oval 47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9" name="Oval 4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0" name="Oval 49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1" name="Oval 5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52" name="Group 15"/>
          <p:cNvGrpSpPr>
            <a:grpSpLocks/>
          </p:cNvGrpSpPr>
          <p:nvPr/>
        </p:nvGrpSpPr>
        <p:grpSpPr bwMode="auto">
          <a:xfrm>
            <a:off x="1295400" y="5740400"/>
            <a:ext cx="4724400" cy="508000"/>
            <a:chOff x="1357" y="1728"/>
            <a:chExt cx="2976" cy="320"/>
          </a:xfrm>
        </p:grpSpPr>
        <p:sp>
          <p:nvSpPr>
            <p:cNvPr id="73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馆员交流计划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53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75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6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7" name="Oval 20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8" name="Oval 21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9" name="Oval 22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80" name="Oval 23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About CALIS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50" y="1362075"/>
            <a:ext cx="8305800" cy="5114926"/>
          </a:xfrm>
        </p:spPr>
        <p:txBody>
          <a:bodyPr/>
          <a:lstStyle/>
          <a:p>
            <a:r>
              <a:rPr lang="en-US" altLang="zh-CN" dirty="0" smtClean="0"/>
              <a:t>CALIS</a:t>
            </a:r>
          </a:p>
          <a:p>
            <a:pPr lvl="1"/>
            <a:r>
              <a:rPr lang="en-US" altLang="zh-CN" dirty="0" smtClean="0"/>
              <a:t>A nationwide academic library consortium in China</a:t>
            </a:r>
          </a:p>
          <a:p>
            <a:pPr lvl="1"/>
            <a:r>
              <a:rPr lang="en-US" altLang="zh-CN" dirty="0" smtClean="0"/>
              <a:t>China Academic Library &amp; Information System</a:t>
            </a:r>
          </a:p>
          <a:p>
            <a:pPr lvl="1"/>
            <a:r>
              <a:rPr lang="en-US" altLang="zh-CN" dirty="0" smtClean="0"/>
              <a:t>Funded by the Chinese Government and under the leadership of Ministry of Education</a:t>
            </a:r>
          </a:p>
          <a:p>
            <a:pPr lvl="1"/>
            <a:r>
              <a:rPr lang="en-US" altLang="zh-CN" dirty="0" smtClean="0"/>
              <a:t>Has over 1000 member libraries</a:t>
            </a:r>
          </a:p>
          <a:p>
            <a:r>
              <a:rPr lang="en-US" altLang="zh-CN" dirty="0" err="1" smtClean="0"/>
              <a:t>eduChina</a:t>
            </a:r>
            <a:endParaRPr lang="en-US" altLang="zh-CN" dirty="0" smtClean="0"/>
          </a:p>
          <a:p>
            <a:pPr lvl="1"/>
            <a:r>
              <a:rPr lang="en-US" altLang="zh-CN" sz="2000" dirty="0" smtClean="0"/>
              <a:t>CALIS’s official web portal</a:t>
            </a:r>
          </a:p>
          <a:p>
            <a:r>
              <a:rPr lang="en-US" altLang="zh-CN" dirty="0" smtClean="0"/>
              <a:t>The 1st and 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phases focus on development. The 3</a:t>
            </a:r>
            <a:r>
              <a:rPr lang="en-US" altLang="zh-CN" baseline="30000" dirty="0" smtClean="0"/>
              <a:t>rd</a:t>
            </a:r>
            <a:r>
              <a:rPr lang="en-US" altLang="zh-CN" dirty="0" smtClean="0"/>
              <a:t> phase focuses on service.</a:t>
            </a:r>
          </a:p>
          <a:p>
            <a:pPr>
              <a:buNone/>
            </a:pPr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Desirable Areas of Collaborations in Seven Fields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ltGray">
          <a:xfrm rot="5400000">
            <a:off x="-22494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 rot="5400000" flipH="1">
            <a:off x="-1843088" y="2062163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16100" y="2235200"/>
            <a:ext cx="4737100" cy="508000"/>
            <a:chOff x="1021" y="1243"/>
            <a:chExt cx="2984" cy="320"/>
          </a:xfrm>
        </p:grpSpPr>
        <p:sp>
          <p:nvSpPr>
            <p:cNvPr id="44" name="AutoShape 7"/>
            <p:cNvSpPr>
              <a:spLocks noChangeArrowheads="1"/>
            </p:cNvSpPr>
            <p:nvPr/>
          </p:nvSpPr>
          <p:spPr bwMode="gray">
            <a:xfrm>
              <a:off x="1221" y="1243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文献传递</a:t>
              </a:r>
              <a:endParaRPr lang="en-US" altLang="zh-CN" b="1" dirty="0">
                <a:solidFill>
                  <a:schemeClr val="tx1">
                    <a:alpha val="15000"/>
                  </a:schemeClr>
                </a:solidFill>
                <a:ea typeface="宋体" charset="-122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21" y="1299"/>
              <a:ext cx="240" cy="240"/>
              <a:chOff x="2078" y="1680"/>
              <a:chExt cx="1615" cy="1615"/>
            </a:xfrm>
          </p:grpSpPr>
          <p:sp>
            <p:nvSpPr>
              <p:cNvPr id="46" name="Oval 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7" name="Oval 1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8" name="Oval 11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9" name="Oval 1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0" name="Oval 13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1" name="Oval 1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209800" y="2921000"/>
            <a:ext cx="4724400" cy="508000"/>
            <a:chOff x="1357" y="1728"/>
            <a:chExt cx="2976" cy="320"/>
          </a:xfrm>
        </p:grpSpPr>
        <p:sp>
          <p:nvSpPr>
            <p:cNvPr id="36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en-US" altLang="zh-CN" b="1" dirty="0" smtClean="0"/>
                <a:t>Acquisition System Supplemental to </a:t>
              </a:r>
            </a:p>
            <a:p>
              <a:pPr marL="0" lvl="1" eaLnBrk="0" hangingPunct="0"/>
              <a:r>
                <a:rPr lang="en-US" altLang="zh-CN" b="1" dirty="0" smtClean="0"/>
                <a:t>Chinese Publications </a:t>
              </a:r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38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9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0" name="Oval 20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3" name="Oval 23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306638" y="3611563"/>
            <a:ext cx="4724400" cy="508000"/>
            <a:chOff x="1453" y="2275"/>
            <a:chExt cx="2976" cy="320"/>
          </a:xfrm>
        </p:grpSpPr>
        <p:sp>
          <p:nvSpPr>
            <p:cNvPr id="28" name="AutoShape 25"/>
            <p:cNvSpPr>
              <a:spLocks noChangeArrowheads="1"/>
            </p:cNvSpPr>
            <p:nvPr/>
          </p:nvSpPr>
          <p:spPr bwMode="gray">
            <a:xfrm>
              <a:off x="1645" y="2275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批量加工数据服务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453" y="2323"/>
              <a:ext cx="240" cy="240"/>
              <a:chOff x="2078" y="1680"/>
              <a:chExt cx="1615" cy="1615"/>
            </a:xfrm>
          </p:grpSpPr>
          <p:sp>
            <p:nvSpPr>
              <p:cNvPr id="30" name="Oval 2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1" name="Oval 2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2" name="Oval 29"/>
              <p:cNvSpPr>
                <a:spLocks noChangeArrowheads="1"/>
              </p:cNvSpPr>
              <p:nvPr/>
            </p:nvSpPr>
            <p:spPr bwMode="gray">
              <a:xfrm>
                <a:off x="2253" y="1857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gray">
              <a:xfrm>
                <a:off x="2254" y="1858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4" name="Oval 31"/>
              <p:cNvSpPr>
                <a:spLocks noChangeArrowheads="1"/>
              </p:cNvSpPr>
              <p:nvPr/>
            </p:nvSpPr>
            <p:spPr bwMode="gray">
              <a:xfrm>
                <a:off x="2334" y="1937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5" name="Oval 3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9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2254250" y="4343400"/>
            <a:ext cx="4756150" cy="508000"/>
            <a:chOff x="1357" y="2787"/>
            <a:chExt cx="2996" cy="320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gray">
            <a:xfrm>
              <a:off x="1569" y="2787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特色馆藏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1357" y="2851"/>
              <a:ext cx="240" cy="240"/>
              <a:chOff x="2078" y="1680"/>
              <a:chExt cx="1615" cy="1615"/>
            </a:xfrm>
          </p:grpSpPr>
          <p:sp>
            <p:nvSpPr>
              <p:cNvPr id="22" name="Oval 3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3" name="Oval 3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4" name="Oval 38"/>
              <p:cNvSpPr>
                <a:spLocks noChangeArrowheads="1"/>
              </p:cNvSpPr>
              <p:nvPr/>
            </p:nvSpPr>
            <p:spPr bwMode="gray">
              <a:xfrm>
                <a:off x="2253" y="1857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5" name="Oval 39"/>
              <p:cNvSpPr>
                <a:spLocks noChangeArrowheads="1"/>
              </p:cNvSpPr>
              <p:nvPr/>
            </p:nvSpPr>
            <p:spPr bwMode="gray">
              <a:xfrm>
                <a:off x="2254" y="1858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6" name="Oval 40"/>
              <p:cNvSpPr>
                <a:spLocks noChangeArrowheads="1"/>
              </p:cNvSpPr>
              <p:nvPr/>
            </p:nvSpPr>
            <p:spPr bwMode="gray">
              <a:xfrm>
                <a:off x="2334" y="1937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7" name="Oval 4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9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21" name="Group 42"/>
          <p:cNvGrpSpPr>
            <a:grpSpLocks/>
          </p:cNvGrpSpPr>
          <p:nvPr/>
        </p:nvGrpSpPr>
        <p:grpSpPr bwMode="auto">
          <a:xfrm>
            <a:off x="1987550" y="5029200"/>
            <a:ext cx="4718050" cy="508000"/>
            <a:chOff x="1069" y="3308"/>
            <a:chExt cx="2972" cy="320"/>
          </a:xfrm>
        </p:grpSpPr>
        <p:sp>
          <p:nvSpPr>
            <p:cNvPr id="12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联合咨询台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8" y="1680"/>
              <a:chExt cx="1615" cy="1615"/>
            </a:xfrm>
          </p:grpSpPr>
          <p:sp>
            <p:nvSpPr>
              <p:cNvPr id="14" name="Oval 4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5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6" name="Oval 47"/>
              <p:cNvSpPr>
                <a:spLocks noChangeArrowheads="1"/>
              </p:cNvSpPr>
              <p:nvPr/>
            </p:nvSpPr>
            <p:spPr bwMode="gray">
              <a:xfrm>
                <a:off x="2251" y="1858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7" name="Oval 48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" name="Oval 49"/>
              <p:cNvSpPr>
                <a:spLocks noChangeArrowheads="1"/>
              </p:cNvSpPr>
              <p:nvPr/>
            </p:nvSpPr>
            <p:spPr bwMode="gray">
              <a:xfrm>
                <a:off x="2338" y="1939"/>
                <a:ext cx="1096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9" name="Oval 50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37" name="Group 42"/>
          <p:cNvGrpSpPr>
            <a:grpSpLocks/>
          </p:cNvGrpSpPr>
          <p:nvPr/>
        </p:nvGrpSpPr>
        <p:grpSpPr bwMode="auto">
          <a:xfrm>
            <a:off x="920751" y="1549400"/>
            <a:ext cx="4718051" cy="508000"/>
            <a:chOff x="1069" y="3308"/>
            <a:chExt cx="2972" cy="320"/>
          </a:xfrm>
        </p:grpSpPr>
        <p:sp>
          <p:nvSpPr>
            <p:cNvPr id="64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免费提供</a:t>
              </a:r>
              <a:r>
                <a:rPr lang="en-US" altLang="zh-CN" b="1" dirty="0" smtClean="0">
                  <a:solidFill>
                    <a:schemeClr val="tx1">
                      <a:alpha val="15000"/>
                    </a:schemeClr>
                  </a:solidFill>
                </a:rPr>
                <a:t>Z39.50</a:t>
              </a:r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数据下载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6" y="1677"/>
              <a:chExt cx="1615" cy="1612"/>
            </a:xfrm>
          </p:grpSpPr>
          <p:sp>
            <p:nvSpPr>
              <p:cNvPr id="66" name="Oval 45"/>
              <p:cNvSpPr>
                <a:spLocks noChangeArrowheads="1"/>
              </p:cNvSpPr>
              <p:nvPr/>
            </p:nvSpPr>
            <p:spPr bwMode="gray">
              <a:xfrm>
                <a:off x="2076" y="1677"/>
                <a:ext cx="1615" cy="1612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7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8" name="Oval 47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9" name="Oval 4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0" name="Oval 49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1" name="Oval 5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52" name="Group 15"/>
          <p:cNvGrpSpPr>
            <a:grpSpLocks/>
          </p:cNvGrpSpPr>
          <p:nvPr/>
        </p:nvGrpSpPr>
        <p:grpSpPr bwMode="auto">
          <a:xfrm>
            <a:off x="1295400" y="5740400"/>
            <a:ext cx="4724400" cy="508000"/>
            <a:chOff x="1357" y="1728"/>
            <a:chExt cx="2976" cy="320"/>
          </a:xfrm>
        </p:grpSpPr>
        <p:sp>
          <p:nvSpPr>
            <p:cNvPr id="73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馆员交流计划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53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75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6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7" name="Oval 20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8" name="Oval 21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9" name="Oval 22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80" name="Oval 23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辅助中文图书采访系统（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2800" dirty="0"/>
              <a:t>目前在国内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70</a:t>
            </a:r>
            <a:r>
              <a:rPr lang="zh-CN" altLang="en-US" sz="2800" dirty="0" smtClean="0"/>
              <a:t>多家图书馆使用</a:t>
            </a:r>
            <a:r>
              <a:rPr lang="en-US" altLang="zh-CN" sz="2800" dirty="0" smtClean="0"/>
              <a:t>CALIS</a:t>
            </a:r>
            <a:r>
              <a:rPr lang="zh-CN" altLang="en-US" sz="2800" dirty="0" smtClean="0"/>
              <a:t>外文图书订购系统</a:t>
            </a:r>
            <a:endParaRPr lang="en-US" altLang="zh-CN" sz="2800" dirty="0" smtClean="0"/>
          </a:p>
          <a:p>
            <a:r>
              <a:rPr lang="zh-CN" altLang="en-US" sz="2800" dirty="0" smtClean="0"/>
              <a:t>该平台实现了国内高校外文图书</a:t>
            </a:r>
            <a:r>
              <a:rPr lang="zh-CN" altLang="en-US" dirty="0" smtClean="0"/>
              <a:t>的</a:t>
            </a:r>
            <a:r>
              <a:rPr lang="zh-CN" altLang="en-US" sz="2800" dirty="0" smtClean="0"/>
              <a:t>联合</a:t>
            </a:r>
            <a:r>
              <a:rPr lang="zh-CN" altLang="en-US" sz="2800" dirty="0"/>
              <a:t>采</a:t>
            </a:r>
            <a:r>
              <a:rPr lang="zh-CN" altLang="en-US" sz="2800" dirty="0" smtClean="0"/>
              <a:t>购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专家推荐订购图书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可自行设定采购方式及经费额度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自主采购</a:t>
            </a:r>
            <a:endParaRPr lang="en-US" altLang="zh-CN" sz="2400" dirty="0" smtClean="0"/>
          </a:p>
          <a:p>
            <a:pPr lvl="2"/>
            <a:r>
              <a:rPr lang="zh-CN" altLang="en-US" sz="1800" dirty="0" smtClean="0"/>
              <a:t>系统不查重</a:t>
            </a:r>
            <a:endParaRPr lang="en-US" altLang="zh-CN" sz="1800" dirty="0" smtClean="0"/>
          </a:p>
          <a:p>
            <a:pPr lvl="2"/>
            <a:r>
              <a:rPr lang="zh-CN" altLang="en-US" sz="1800" dirty="0" smtClean="0"/>
              <a:t>系统生成订单后直接提交到进出口公司系统中</a:t>
            </a:r>
            <a:endParaRPr lang="en-US" altLang="zh-CN" sz="1800" dirty="0" smtClean="0"/>
          </a:p>
          <a:p>
            <a:pPr lvl="1"/>
            <a:r>
              <a:rPr lang="zh-CN" altLang="en-US" sz="2400" dirty="0" smtClean="0"/>
              <a:t>协调采购：</a:t>
            </a:r>
            <a:endParaRPr lang="en-US" altLang="zh-CN" sz="2400" dirty="0" smtClean="0"/>
          </a:p>
          <a:p>
            <a:pPr lvl="2"/>
            <a:r>
              <a:rPr lang="zh-CN" altLang="en-US" sz="1800" dirty="0" smtClean="0"/>
              <a:t>系统查重，同一本外文书只允许一个图书馆购买</a:t>
            </a:r>
            <a:endParaRPr lang="en-US" altLang="zh-CN" sz="1800" dirty="0" smtClean="0"/>
          </a:p>
          <a:p>
            <a:pPr lvl="2"/>
            <a:r>
              <a:rPr lang="zh-CN" altLang="en-US" sz="1800" dirty="0"/>
              <a:t>系</a:t>
            </a:r>
            <a:r>
              <a:rPr lang="zh-CN" altLang="en-US" sz="1800" dirty="0" smtClean="0"/>
              <a:t>统生成订单后提交审核，审核通过后，订单提交到进出口公司系统</a:t>
            </a:r>
            <a:endParaRPr lang="en-US" altLang="zh-CN" sz="1800" dirty="0" smtClean="0"/>
          </a:p>
          <a:p>
            <a:pPr lvl="1"/>
            <a:endParaRPr lang="en-US" altLang="zh-CN" sz="2000" dirty="0" smtClean="0"/>
          </a:p>
          <a:p>
            <a:pPr lvl="2"/>
            <a:endParaRPr lang="en-US" altLang="zh-CN" sz="2000" dirty="0" smtClean="0"/>
          </a:p>
          <a:p>
            <a:endParaRPr lang="en-US" sz="2800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924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866187" cy="885825"/>
          </a:xfrm>
        </p:spPr>
        <p:txBody>
          <a:bodyPr/>
          <a:lstStyle/>
          <a:p>
            <a:pPr algn="l"/>
            <a:r>
              <a:rPr lang="en-US" altLang="zh-CN" dirty="0" smtClean="0"/>
              <a:t>Acquisition System Supplemental to Chinese Publications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63880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Over 70 libraries use CALIS acquisition system for books in foreign languages in China.</a:t>
            </a:r>
          </a:p>
          <a:p>
            <a:r>
              <a:rPr lang="en-US" altLang="zh-CN" sz="2400" dirty="0" smtClean="0"/>
              <a:t>The platform facilitates consortium purchase among university libraries in China.</a:t>
            </a:r>
          </a:p>
          <a:p>
            <a:pPr lvl="1"/>
            <a:r>
              <a:rPr lang="en-US" altLang="zh-CN" sz="2000" dirty="0" smtClean="0"/>
              <a:t>Subject specialists recommend titles</a:t>
            </a:r>
          </a:p>
          <a:p>
            <a:pPr lvl="1"/>
            <a:r>
              <a:rPr lang="en-US" altLang="zh-CN" sz="2000" dirty="0" smtClean="0"/>
              <a:t>Can customize acquisition system and set up a budget limit.</a:t>
            </a:r>
          </a:p>
          <a:p>
            <a:pPr lvl="1"/>
            <a:r>
              <a:rPr lang="en-US" altLang="zh-CN" sz="2000" dirty="0" smtClean="0"/>
              <a:t>Individual Purchase</a:t>
            </a:r>
          </a:p>
          <a:p>
            <a:pPr lvl="2"/>
            <a:r>
              <a:rPr lang="en-US" altLang="zh-CN" sz="1700" dirty="0" smtClean="0"/>
              <a:t>The system will not check duplication. </a:t>
            </a:r>
          </a:p>
          <a:p>
            <a:pPr lvl="2"/>
            <a:r>
              <a:rPr lang="en-US" altLang="zh-CN" sz="1700" dirty="0" smtClean="0"/>
              <a:t>Purchase orders will be submitted to the vendors after they are created in the system.</a:t>
            </a:r>
          </a:p>
          <a:p>
            <a:pPr lvl="1"/>
            <a:r>
              <a:rPr lang="en-US" altLang="zh-CN" sz="2000" dirty="0" smtClean="0"/>
              <a:t>Consortium Purchase</a:t>
            </a:r>
          </a:p>
          <a:p>
            <a:pPr lvl="2"/>
            <a:r>
              <a:rPr lang="en-US" altLang="zh-CN" sz="1700" dirty="0" smtClean="0"/>
              <a:t>The system will check duplication. One title can only be purchased by one library. </a:t>
            </a:r>
          </a:p>
          <a:p>
            <a:pPr lvl="2"/>
            <a:r>
              <a:rPr lang="en-US" altLang="zh-CN" sz="1700" dirty="0" smtClean="0"/>
              <a:t>Purchase orders needs to be reviewed when they are created in the system. Once approved, orders are submitted to the vendors.</a:t>
            </a:r>
          </a:p>
          <a:p>
            <a:pPr lvl="1"/>
            <a:endParaRPr lang="en-US" altLang="zh-CN" sz="2000" dirty="0" smtClean="0"/>
          </a:p>
          <a:p>
            <a:pPr lvl="2"/>
            <a:endParaRPr lang="en-US" altLang="zh-CN" sz="2000" dirty="0" smtClean="0"/>
          </a:p>
          <a:p>
            <a:endParaRPr lang="en-US" sz="2800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924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辅助</a:t>
            </a:r>
            <a:r>
              <a:rPr lang="zh-CN" altLang="en-US" dirty="0"/>
              <a:t>中文图书采访系统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CALIS</a:t>
            </a:r>
            <a:r>
              <a:rPr lang="zh-CN" altLang="en-US" sz="2800" dirty="0"/>
              <a:t>与版本</a:t>
            </a:r>
            <a:r>
              <a:rPr lang="zh-CN" altLang="en-US" sz="2800" dirty="0" smtClean="0"/>
              <a:t>图书馆合作</a:t>
            </a:r>
            <a:endParaRPr lang="en-US" altLang="zh-CN" sz="2800" dirty="0"/>
          </a:p>
          <a:p>
            <a:pPr lvl="1"/>
            <a:r>
              <a:rPr lang="zh-CN" altLang="en-US" sz="2200" dirty="0"/>
              <a:t>版本</a:t>
            </a:r>
            <a:r>
              <a:rPr lang="zh-CN" altLang="en-US" sz="2200" dirty="0" smtClean="0"/>
              <a:t>图书馆</a:t>
            </a:r>
            <a:r>
              <a:rPr lang="zh-CN" altLang="en-US" sz="2000" dirty="0" smtClean="0"/>
              <a:t>（ </a:t>
            </a:r>
            <a:r>
              <a:rPr lang="en-US" altLang="zh-CN" sz="2000" dirty="0" smtClean="0"/>
              <a:t>China Archives of Publications</a:t>
            </a:r>
            <a:r>
              <a:rPr lang="zh-CN" altLang="en-US" sz="2000" dirty="0" smtClean="0"/>
              <a:t>）</a:t>
            </a:r>
            <a:r>
              <a:rPr lang="zh-CN" altLang="en-US" sz="2200" dirty="0" smtClean="0"/>
              <a:t>，隶属新</a:t>
            </a:r>
            <a:r>
              <a:rPr lang="zh-CN" altLang="en-US" sz="2200" dirty="0"/>
              <a:t>闻出版总</a:t>
            </a:r>
            <a:r>
              <a:rPr lang="zh-CN" altLang="en-US" sz="2200" dirty="0" smtClean="0"/>
              <a:t>署</a:t>
            </a:r>
            <a:endParaRPr lang="en-US" altLang="zh-CN" sz="2200" dirty="0" smtClean="0"/>
          </a:p>
          <a:p>
            <a:pPr lvl="1"/>
            <a:r>
              <a:rPr lang="zh-CN" altLang="en-US" sz="2200" dirty="0"/>
              <a:t>大陆</a:t>
            </a:r>
            <a:r>
              <a:rPr lang="zh-CN" altLang="en-US" sz="2200" dirty="0" smtClean="0"/>
              <a:t>出</a:t>
            </a:r>
            <a:r>
              <a:rPr lang="zh-CN" altLang="en-US" sz="2200" dirty="0"/>
              <a:t>版社出</a:t>
            </a:r>
            <a:r>
              <a:rPr lang="zh-CN" altLang="en-US" sz="2200" dirty="0" smtClean="0"/>
              <a:t>版的图</a:t>
            </a:r>
            <a:r>
              <a:rPr lang="zh-CN" altLang="en-US" sz="2200" dirty="0"/>
              <a:t>书都必须呈缴一份给版本图书馆，它保存的书比国家图书馆多，是保存大陆出版图书的总书库</a:t>
            </a:r>
            <a:endParaRPr lang="en-US" sz="2200" dirty="0"/>
          </a:p>
          <a:p>
            <a:pPr lvl="1"/>
            <a:r>
              <a:rPr lang="zh-CN" altLang="en-US" sz="2200" dirty="0" smtClean="0"/>
              <a:t>签订了</a:t>
            </a:r>
            <a:r>
              <a:rPr lang="en-US" altLang="zh-CN" sz="2200" dirty="0" smtClean="0"/>
              <a:t>5</a:t>
            </a:r>
            <a:r>
              <a:rPr lang="zh-CN" altLang="en-US" sz="2200" dirty="0" smtClean="0"/>
              <a:t>年合</a:t>
            </a:r>
            <a:r>
              <a:rPr lang="zh-CN" altLang="en-US" sz="2200" dirty="0"/>
              <a:t>同，回溯数据给</a:t>
            </a:r>
            <a:r>
              <a:rPr lang="en-US" altLang="zh-CN" sz="2200" dirty="0" smtClean="0"/>
              <a:t>3</a:t>
            </a:r>
            <a:r>
              <a:rPr lang="zh-CN" altLang="en-US" sz="2200" dirty="0" smtClean="0"/>
              <a:t>年</a:t>
            </a:r>
            <a:r>
              <a:rPr lang="zh-CN" altLang="en-US" sz="2200" dirty="0"/>
              <a:t>，目</a:t>
            </a:r>
            <a:r>
              <a:rPr lang="zh-CN" altLang="en-US" sz="2200" dirty="0" smtClean="0"/>
              <a:t>前已得到</a:t>
            </a:r>
            <a:r>
              <a:rPr lang="en-US" altLang="zh-CN" sz="2200" dirty="0" smtClean="0"/>
              <a:t>2009—2011</a:t>
            </a:r>
            <a:r>
              <a:rPr lang="zh-CN" altLang="en-US" sz="2200" dirty="0"/>
              <a:t>年大陆出版</a:t>
            </a:r>
            <a:r>
              <a:rPr lang="zh-CN" altLang="en-US" sz="2200" dirty="0" smtClean="0"/>
              <a:t>的所</a:t>
            </a:r>
            <a:r>
              <a:rPr lang="zh-CN" altLang="en-US" sz="2200" dirty="0"/>
              <a:t>有中文数据约</a:t>
            </a:r>
            <a:r>
              <a:rPr lang="en-US" altLang="zh-CN" sz="2200" dirty="0"/>
              <a:t>76</a:t>
            </a:r>
            <a:r>
              <a:rPr lang="zh-CN" altLang="en-US" sz="2200" dirty="0"/>
              <a:t>万多</a:t>
            </a:r>
            <a:r>
              <a:rPr lang="zh-CN" altLang="en-US" sz="2200" dirty="0" smtClean="0"/>
              <a:t>条</a:t>
            </a:r>
            <a:endParaRPr lang="en-US" altLang="zh-CN" sz="2200" dirty="0" smtClean="0"/>
          </a:p>
          <a:p>
            <a:pPr lvl="1"/>
            <a:r>
              <a:rPr lang="zh-CN" altLang="en-US" sz="2200" dirty="0" smtClean="0"/>
              <a:t>从</a:t>
            </a:r>
            <a:r>
              <a:rPr lang="en-US" altLang="zh-CN" sz="2200" dirty="0"/>
              <a:t>2012</a:t>
            </a:r>
            <a:r>
              <a:rPr lang="zh-CN" altLang="en-US" sz="2200" dirty="0"/>
              <a:t>年开始每</a:t>
            </a:r>
            <a:r>
              <a:rPr lang="zh-CN" altLang="en-US" sz="2200" dirty="0" smtClean="0"/>
              <a:t>月提供更新数据</a:t>
            </a:r>
            <a:endParaRPr lang="en-US" altLang="zh-CN" sz="2200" dirty="0" smtClean="0"/>
          </a:p>
          <a:p>
            <a:pPr lvl="1"/>
            <a:r>
              <a:rPr lang="zh-CN" altLang="en-US" sz="2200" dirty="0" smtClean="0"/>
              <a:t>之后</a:t>
            </a:r>
            <a:r>
              <a:rPr lang="en-US" altLang="zh-CN" sz="2200" dirty="0" smtClean="0"/>
              <a:t>5</a:t>
            </a:r>
            <a:r>
              <a:rPr lang="zh-CN" altLang="en-US" sz="2200" dirty="0" smtClean="0"/>
              <a:t>年，每</a:t>
            </a:r>
            <a:r>
              <a:rPr lang="zh-CN" altLang="en-US" sz="2200" dirty="0"/>
              <a:t>年约</a:t>
            </a:r>
            <a:r>
              <a:rPr lang="en-US" altLang="zh-CN" sz="2200" dirty="0"/>
              <a:t>24</a:t>
            </a:r>
            <a:r>
              <a:rPr lang="zh-CN" altLang="en-US" sz="2200" dirty="0"/>
              <a:t>万条中文数</a:t>
            </a:r>
            <a:r>
              <a:rPr lang="zh-CN" altLang="en-US" sz="2200" dirty="0" smtClean="0"/>
              <a:t>据</a:t>
            </a:r>
            <a:endParaRPr lang="en-US" altLang="zh-CN" sz="2200" dirty="0" smtClean="0"/>
          </a:p>
          <a:p>
            <a:r>
              <a:rPr lang="zh-CN" altLang="en-US" sz="2800" dirty="0"/>
              <a:t>可为北美图书馆提供中文图书的订购</a:t>
            </a:r>
            <a:endParaRPr lang="en-US" sz="2800" dirty="0"/>
          </a:p>
          <a:p>
            <a:pPr lvl="1"/>
            <a:r>
              <a:rPr lang="zh-CN" altLang="en-US" sz="2200" dirty="0" smtClean="0"/>
              <a:t>可</a:t>
            </a:r>
            <a:r>
              <a:rPr lang="zh-CN" altLang="en-US" sz="2200" dirty="0"/>
              <a:t>在系统中挑书后生</a:t>
            </a:r>
            <a:r>
              <a:rPr lang="zh-CN" altLang="en-US" sz="2200" dirty="0" smtClean="0"/>
              <a:t>成</a:t>
            </a:r>
            <a:r>
              <a:rPr lang="zh-CN" altLang="en-US" sz="2200" dirty="0"/>
              <a:t>订</a:t>
            </a:r>
            <a:r>
              <a:rPr lang="zh-CN" altLang="en-US" sz="2200" dirty="0" smtClean="0"/>
              <a:t>单</a:t>
            </a:r>
            <a:endParaRPr lang="en-US" altLang="zh-CN" sz="2200" dirty="0"/>
          </a:p>
          <a:p>
            <a:pPr lvl="1"/>
            <a:r>
              <a:rPr lang="zh-CN" altLang="en-US" sz="2200" dirty="0"/>
              <a:t>可跟踪某些图书馆的采购意向，以决定本馆是否购买</a:t>
            </a:r>
            <a:endParaRPr lang="en-US" altLang="zh-CN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Acquisition System Supplemental to Chinese Publications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62075"/>
            <a:ext cx="8553450" cy="441960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CALIS / China Archives of Publications Collaboration</a:t>
            </a:r>
            <a:endParaRPr lang="en-US" altLang="zh-CN" sz="2400" dirty="0"/>
          </a:p>
          <a:p>
            <a:pPr lvl="1"/>
            <a:r>
              <a:rPr lang="en-US" altLang="zh-CN" sz="1800" dirty="0" smtClean="0"/>
              <a:t>China Archives of Publications are under the leadership of PRC’s General Administration of Press and Publication.</a:t>
            </a:r>
          </a:p>
          <a:p>
            <a:pPr lvl="1"/>
            <a:r>
              <a:rPr lang="en-US" altLang="zh-CN" sz="1800" dirty="0" smtClean="0"/>
              <a:t>Every publication published in mainland China needs to send a copy to the China Archives of Publications. It is the biggest place to keep publications published in mainland China. </a:t>
            </a:r>
            <a:endParaRPr lang="en-US" sz="1800" dirty="0"/>
          </a:p>
          <a:p>
            <a:pPr lvl="1"/>
            <a:r>
              <a:rPr lang="en-US" altLang="zh-CN" sz="1800" dirty="0" smtClean="0"/>
              <a:t>Signed a five-year contract. Provides retrospective data for three years.  Currently has obtained around 760, 000 records of Chinese publications in mainland China from 2009 to 2011. </a:t>
            </a:r>
          </a:p>
          <a:p>
            <a:pPr lvl="1"/>
            <a:r>
              <a:rPr lang="en-US" altLang="zh-CN" sz="1800" dirty="0" smtClean="0"/>
              <a:t>Provides monthly data since 2012</a:t>
            </a:r>
          </a:p>
          <a:p>
            <a:pPr lvl="1"/>
            <a:r>
              <a:rPr lang="en-US" altLang="zh-CN" sz="1800" dirty="0" smtClean="0"/>
              <a:t>Around 240, 000 Chinese records per year after five years</a:t>
            </a:r>
          </a:p>
          <a:p>
            <a:r>
              <a:rPr lang="en-US" altLang="zh-CN" sz="2400" dirty="0" smtClean="0"/>
              <a:t>Can provide acquisition services of Chinese publications to libraries in North America</a:t>
            </a:r>
            <a:endParaRPr lang="en-US" sz="2400" dirty="0"/>
          </a:p>
          <a:p>
            <a:pPr lvl="1"/>
            <a:r>
              <a:rPr lang="en-US" altLang="zh-CN" sz="1800" dirty="0" smtClean="0"/>
              <a:t>Can select books and create purchase orders afterwards in the system.</a:t>
            </a:r>
            <a:endParaRPr lang="en-US" altLang="zh-CN" sz="1800" dirty="0"/>
          </a:p>
          <a:p>
            <a:pPr lvl="1"/>
            <a:r>
              <a:rPr lang="en-US" altLang="zh-CN" sz="1800" dirty="0" smtClean="0"/>
              <a:t>Can help with purchase decisions according to libraries’ profile. </a:t>
            </a:r>
            <a:endParaRPr lang="en-US" altLang="zh-CN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协调采购界面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Interface for Consortium Purchase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7468"/>
            <a:ext cx="9144000" cy="570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7813" y="228600"/>
            <a:ext cx="8866187" cy="885825"/>
          </a:xfrm>
        </p:spPr>
        <p:txBody>
          <a:bodyPr/>
          <a:lstStyle/>
          <a:p>
            <a:r>
              <a:rPr lang="zh-CN" altLang="en-US" sz="2400" dirty="0" smtClean="0"/>
              <a:t>特色</a:t>
            </a:r>
            <a:r>
              <a:rPr lang="en-US" altLang="zh-CN" sz="2400" dirty="0" smtClean="0"/>
              <a:t>:</a:t>
            </a:r>
            <a:r>
              <a:rPr lang="zh-CN" altLang="zh-CN" sz="2400" dirty="0" smtClean="0"/>
              <a:t>小语种书目检索浏览</a:t>
            </a:r>
            <a:r>
              <a:rPr lang="en-US" altLang="zh-CN" sz="2400" dirty="0" smtClean="0"/>
              <a:t> </a:t>
            </a:r>
            <a:br>
              <a:rPr lang="en-US" altLang="zh-CN" sz="2400" dirty="0" smtClean="0"/>
            </a:br>
            <a:r>
              <a:rPr lang="en-US" altLang="zh-CN" sz="2400" dirty="0" smtClean="0"/>
              <a:t>Search Interface for Catalogs of Books in Less Popular Languages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99"/>
            <a:ext cx="9144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七个领域的合作意向</a:t>
            </a:r>
            <a:endParaRPr lang="zh-CN" alt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ltGray">
          <a:xfrm rot="5400000">
            <a:off x="-22494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 rot="5400000" flipH="1">
            <a:off x="-1843088" y="2062163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16100" y="2235200"/>
            <a:ext cx="4737100" cy="508000"/>
            <a:chOff x="1021" y="1243"/>
            <a:chExt cx="2984" cy="320"/>
          </a:xfrm>
        </p:grpSpPr>
        <p:sp>
          <p:nvSpPr>
            <p:cNvPr id="44" name="AutoShape 7"/>
            <p:cNvSpPr>
              <a:spLocks noChangeArrowheads="1"/>
            </p:cNvSpPr>
            <p:nvPr/>
          </p:nvSpPr>
          <p:spPr bwMode="gray">
            <a:xfrm>
              <a:off x="1221" y="1243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文献传递</a:t>
              </a:r>
              <a:endParaRPr lang="en-US" altLang="zh-CN" b="1" dirty="0">
                <a:solidFill>
                  <a:schemeClr val="tx1">
                    <a:alpha val="15000"/>
                  </a:schemeClr>
                </a:solidFill>
                <a:ea typeface="宋体" charset="-122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21" y="1299"/>
              <a:ext cx="240" cy="240"/>
              <a:chOff x="2078" y="1680"/>
              <a:chExt cx="1615" cy="1615"/>
            </a:xfrm>
          </p:grpSpPr>
          <p:sp>
            <p:nvSpPr>
              <p:cNvPr id="46" name="Oval 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7" name="Oval 1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8" name="Oval 11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9" name="Oval 1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0" name="Oval 13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1" name="Oval 1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209800" y="2921000"/>
            <a:ext cx="4724400" cy="508000"/>
            <a:chOff x="1357" y="1728"/>
            <a:chExt cx="2976" cy="320"/>
          </a:xfrm>
        </p:grpSpPr>
        <p:sp>
          <p:nvSpPr>
            <p:cNvPr id="36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辅助中文图书采访系统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38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9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0" name="Oval 20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3" name="Oval 2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306638" y="3611563"/>
            <a:ext cx="4724400" cy="508000"/>
            <a:chOff x="1453" y="2275"/>
            <a:chExt cx="2976" cy="320"/>
          </a:xfrm>
        </p:grpSpPr>
        <p:sp>
          <p:nvSpPr>
            <p:cNvPr id="28" name="AutoShape 25"/>
            <p:cNvSpPr>
              <a:spLocks noChangeArrowheads="1"/>
            </p:cNvSpPr>
            <p:nvPr/>
          </p:nvSpPr>
          <p:spPr bwMode="gray">
            <a:xfrm>
              <a:off x="1645" y="2275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/>
                <a:t>批量加工数据服务</a:t>
              </a:r>
              <a:endParaRPr lang="en-US" altLang="zh-CN" b="1" dirty="0" smtClean="0"/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453" y="2323"/>
              <a:ext cx="240" cy="240"/>
              <a:chOff x="2078" y="1680"/>
              <a:chExt cx="1615" cy="1615"/>
            </a:xfrm>
          </p:grpSpPr>
          <p:sp>
            <p:nvSpPr>
              <p:cNvPr id="30" name="Oval 2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1" name="Oval 2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2" name="Oval 29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4" name="Oval 31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5" name="Oval 32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2254250" y="4343400"/>
            <a:ext cx="4756150" cy="508000"/>
            <a:chOff x="1357" y="2787"/>
            <a:chExt cx="2996" cy="320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gray">
            <a:xfrm>
              <a:off x="1569" y="2787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/>
                <a:t>特色馆藏</a:t>
              </a:r>
              <a:endParaRPr lang="en-US" altLang="zh-CN" b="1" dirty="0" smtClean="0"/>
            </a:p>
          </p:txBody>
        </p: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1357" y="2851"/>
              <a:ext cx="240" cy="240"/>
              <a:chOff x="2078" y="1680"/>
              <a:chExt cx="1615" cy="1615"/>
            </a:xfrm>
          </p:grpSpPr>
          <p:sp>
            <p:nvSpPr>
              <p:cNvPr id="22" name="Oval 3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3" name="Oval 3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4" name="Oval 38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5" name="Oval 39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6" name="Oval 40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7" name="Oval 41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21" name="Group 42"/>
          <p:cNvGrpSpPr>
            <a:grpSpLocks/>
          </p:cNvGrpSpPr>
          <p:nvPr/>
        </p:nvGrpSpPr>
        <p:grpSpPr bwMode="auto">
          <a:xfrm>
            <a:off x="1987550" y="5029200"/>
            <a:ext cx="4718050" cy="508000"/>
            <a:chOff x="1069" y="3308"/>
            <a:chExt cx="2972" cy="320"/>
          </a:xfrm>
        </p:grpSpPr>
        <p:sp>
          <p:nvSpPr>
            <p:cNvPr id="12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/>
                <a:t>联合咨询台</a:t>
              </a:r>
              <a:endParaRPr lang="en-US" altLang="zh-CN" b="1" dirty="0" smtClean="0"/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8" y="1680"/>
              <a:chExt cx="1615" cy="1615"/>
            </a:xfrm>
          </p:grpSpPr>
          <p:sp>
            <p:nvSpPr>
              <p:cNvPr id="14" name="Oval 4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5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6" name="Oval 47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7" name="Oval 4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" name="Oval 49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9" name="Oval 5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37" name="Group 42"/>
          <p:cNvGrpSpPr>
            <a:grpSpLocks/>
          </p:cNvGrpSpPr>
          <p:nvPr/>
        </p:nvGrpSpPr>
        <p:grpSpPr bwMode="auto">
          <a:xfrm>
            <a:off x="920751" y="1549400"/>
            <a:ext cx="4718051" cy="508000"/>
            <a:chOff x="1069" y="3308"/>
            <a:chExt cx="2972" cy="320"/>
          </a:xfrm>
        </p:grpSpPr>
        <p:sp>
          <p:nvSpPr>
            <p:cNvPr id="64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免费提供</a:t>
              </a:r>
              <a:r>
                <a:rPr lang="en-US" altLang="zh-CN" b="1" dirty="0" smtClean="0">
                  <a:solidFill>
                    <a:schemeClr val="tx1">
                      <a:alpha val="15000"/>
                    </a:schemeClr>
                  </a:solidFill>
                </a:rPr>
                <a:t>Z39.50</a:t>
              </a:r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数据下载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6" y="1677"/>
              <a:chExt cx="1615" cy="1612"/>
            </a:xfrm>
          </p:grpSpPr>
          <p:sp>
            <p:nvSpPr>
              <p:cNvPr id="66" name="Oval 45"/>
              <p:cNvSpPr>
                <a:spLocks noChangeArrowheads="1"/>
              </p:cNvSpPr>
              <p:nvPr/>
            </p:nvSpPr>
            <p:spPr bwMode="gray">
              <a:xfrm>
                <a:off x="2076" y="1677"/>
                <a:ext cx="1615" cy="1612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7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8" name="Oval 47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9" name="Oval 4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0" name="Oval 49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1" name="Oval 5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52" name="Group 15"/>
          <p:cNvGrpSpPr>
            <a:grpSpLocks/>
          </p:cNvGrpSpPr>
          <p:nvPr/>
        </p:nvGrpSpPr>
        <p:grpSpPr bwMode="auto">
          <a:xfrm>
            <a:off x="1295400" y="5740400"/>
            <a:ext cx="4724400" cy="508000"/>
            <a:chOff x="1357" y="1728"/>
            <a:chExt cx="2976" cy="320"/>
          </a:xfrm>
        </p:grpSpPr>
        <p:sp>
          <p:nvSpPr>
            <p:cNvPr id="73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/>
                <a:t>馆员交流计划</a:t>
              </a:r>
              <a:endParaRPr lang="en-US" altLang="zh-CN" b="1" dirty="0" smtClean="0"/>
            </a:p>
          </p:txBody>
        </p:sp>
        <p:grpSp>
          <p:nvGrpSpPr>
            <p:cNvPr id="53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75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6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7" name="Oval 20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8" name="Oval 2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9" name="Oval 22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80" name="Oval 2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Desirable Areas of Collaborations in Seven Fields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ltGray">
          <a:xfrm rot="5400000">
            <a:off x="-22494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 rot="5400000" flipH="1">
            <a:off x="-1843088" y="2062163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16100" y="2235200"/>
            <a:ext cx="4737100" cy="508000"/>
            <a:chOff x="1021" y="1243"/>
            <a:chExt cx="2984" cy="320"/>
          </a:xfrm>
        </p:grpSpPr>
        <p:sp>
          <p:nvSpPr>
            <p:cNvPr id="44" name="AutoShape 7"/>
            <p:cNvSpPr>
              <a:spLocks noChangeArrowheads="1"/>
            </p:cNvSpPr>
            <p:nvPr/>
          </p:nvSpPr>
          <p:spPr bwMode="gray">
            <a:xfrm>
              <a:off x="1221" y="1243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文献传递</a:t>
              </a:r>
              <a:endParaRPr lang="en-US" altLang="zh-CN" b="1" dirty="0">
                <a:solidFill>
                  <a:schemeClr val="tx1">
                    <a:alpha val="15000"/>
                  </a:schemeClr>
                </a:solidFill>
                <a:ea typeface="宋体" charset="-122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21" y="1299"/>
              <a:ext cx="240" cy="240"/>
              <a:chOff x="2078" y="1680"/>
              <a:chExt cx="1615" cy="1615"/>
            </a:xfrm>
          </p:grpSpPr>
          <p:sp>
            <p:nvSpPr>
              <p:cNvPr id="46" name="Oval 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7" name="Oval 1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8" name="Oval 11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9" name="Oval 1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0" name="Oval 13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1" name="Oval 1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209800" y="2921000"/>
            <a:ext cx="4724400" cy="508000"/>
            <a:chOff x="1357" y="1728"/>
            <a:chExt cx="2976" cy="320"/>
          </a:xfrm>
        </p:grpSpPr>
        <p:sp>
          <p:nvSpPr>
            <p:cNvPr id="36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辅助中文图书采访系统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38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9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0" name="Oval 20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3" name="Oval 2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306638" y="3611563"/>
            <a:ext cx="4724400" cy="508000"/>
            <a:chOff x="1453" y="2275"/>
            <a:chExt cx="2976" cy="320"/>
          </a:xfrm>
        </p:grpSpPr>
        <p:sp>
          <p:nvSpPr>
            <p:cNvPr id="28" name="AutoShape 25"/>
            <p:cNvSpPr>
              <a:spLocks noChangeArrowheads="1"/>
            </p:cNvSpPr>
            <p:nvPr/>
          </p:nvSpPr>
          <p:spPr bwMode="gray">
            <a:xfrm>
              <a:off x="1645" y="2275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en-US" altLang="zh-CN" b="1" dirty="0" smtClean="0"/>
                <a:t>Data Processing Services</a:t>
              </a:r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453" y="2323"/>
              <a:ext cx="240" cy="240"/>
              <a:chOff x="2078" y="1680"/>
              <a:chExt cx="1615" cy="1615"/>
            </a:xfrm>
          </p:grpSpPr>
          <p:sp>
            <p:nvSpPr>
              <p:cNvPr id="30" name="Oval 2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1" name="Oval 2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2" name="Oval 29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4" name="Oval 31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5" name="Oval 32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2254250" y="4343400"/>
            <a:ext cx="4756150" cy="508000"/>
            <a:chOff x="1357" y="2787"/>
            <a:chExt cx="2996" cy="320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gray">
            <a:xfrm>
              <a:off x="1569" y="2787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en-US" altLang="zh-CN" b="1" dirty="0" smtClean="0"/>
                <a:t>Special Collections</a:t>
              </a:r>
            </a:p>
          </p:txBody>
        </p: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1357" y="2851"/>
              <a:ext cx="240" cy="240"/>
              <a:chOff x="2078" y="1680"/>
              <a:chExt cx="1615" cy="1615"/>
            </a:xfrm>
          </p:grpSpPr>
          <p:sp>
            <p:nvSpPr>
              <p:cNvPr id="22" name="Oval 3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3" name="Oval 3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4" name="Oval 38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5" name="Oval 39"/>
              <p:cNvSpPr>
                <a:spLocks noChangeArrowheads="1"/>
              </p:cNvSpPr>
              <p:nvPr/>
            </p:nvSpPr>
            <p:spPr bwMode="gray">
              <a:xfrm>
                <a:off x="2254" y="1859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6" name="Oval 40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7" name="Oval 41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7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21" name="Group 42"/>
          <p:cNvGrpSpPr>
            <a:grpSpLocks/>
          </p:cNvGrpSpPr>
          <p:nvPr/>
        </p:nvGrpSpPr>
        <p:grpSpPr bwMode="auto">
          <a:xfrm>
            <a:off x="1987550" y="5029200"/>
            <a:ext cx="4718050" cy="508000"/>
            <a:chOff x="1069" y="3308"/>
            <a:chExt cx="2972" cy="320"/>
          </a:xfrm>
        </p:grpSpPr>
        <p:sp>
          <p:nvSpPr>
            <p:cNvPr id="12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en-US" altLang="zh-CN" b="1" dirty="0" smtClean="0"/>
                <a:t>Reference Consortium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8" y="1680"/>
              <a:chExt cx="1615" cy="1615"/>
            </a:xfrm>
          </p:grpSpPr>
          <p:sp>
            <p:nvSpPr>
              <p:cNvPr id="14" name="Oval 4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5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6" name="Oval 47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7" name="Oval 4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" name="Oval 49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9" name="Oval 5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37" name="Group 42"/>
          <p:cNvGrpSpPr>
            <a:grpSpLocks/>
          </p:cNvGrpSpPr>
          <p:nvPr/>
        </p:nvGrpSpPr>
        <p:grpSpPr bwMode="auto">
          <a:xfrm>
            <a:off x="920751" y="1549400"/>
            <a:ext cx="4718051" cy="508000"/>
            <a:chOff x="1069" y="3308"/>
            <a:chExt cx="2972" cy="320"/>
          </a:xfrm>
        </p:grpSpPr>
        <p:sp>
          <p:nvSpPr>
            <p:cNvPr id="64" name="AutoShape 43"/>
            <p:cNvSpPr>
              <a:spLocks noChangeArrowheads="1"/>
            </p:cNvSpPr>
            <p:nvPr/>
          </p:nvSpPr>
          <p:spPr bwMode="gray">
            <a:xfrm>
              <a:off x="1257" y="330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免费提供</a:t>
              </a:r>
              <a:r>
                <a:rPr lang="en-US" altLang="zh-CN" b="1" dirty="0" smtClean="0">
                  <a:solidFill>
                    <a:schemeClr val="tx1">
                      <a:alpha val="15000"/>
                    </a:schemeClr>
                  </a:solidFill>
                </a:rPr>
                <a:t>Z39.50</a:t>
              </a:r>
              <a:r>
                <a:rPr lang="zh-CN" altLang="en-US" b="1" dirty="0" smtClean="0">
                  <a:solidFill>
                    <a:schemeClr val="tx1">
                      <a:alpha val="15000"/>
                    </a:schemeClr>
                  </a:solidFill>
                </a:rPr>
                <a:t>数据下载</a:t>
              </a:r>
              <a:endParaRPr lang="en-US" altLang="zh-CN" b="1" dirty="0" smtClean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1069" y="3339"/>
              <a:ext cx="224" cy="240"/>
              <a:chOff x="2076" y="1677"/>
              <a:chExt cx="1615" cy="1612"/>
            </a:xfrm>
          </p:grpSpPr>
          <p:sp>
            <p:nvSpPr>
              <p:cNvPr id="66" name="Oval 45"/>
              <p:cNvSpPr>
                <a:spLocks noChangeArrowheads="1"/>
              </p:cNvSpPr>
              <p:nvPr/>
            </p:nvSpPr>
            <p:spPr bwMode="gray">
              <a:xfrm>
                <a:off x="2076" y="1677"/>
                <a:ext cx="1615" cy="1612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7" name="Oval 4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8" name="Oval 47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9" name="Oval 4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0" name="Oval 49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1" name="Oval 5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grpSp>
        <p:nvGrpSpPr>
          <p:cNvPr id="52" name="Group 15"/>
          <p:cNvGrpSpPr>
            <a:grpSpLocks/>
          </p:cNvGrpSpPr>
          <p:nvPr/>
        </p:nvGrpSpPr>
        <p:grpSpPr bwMode="auto">
          <a:xfrm>
            <a:off x="1295400" y="5740400"/>
            <a:ext cx="4724400" cy="508000"/>
            <a:chOff x="1357" y="1728"/>
            <a:chExt cx="2976" cy="320"/>
          </a:xfrm>
        </p:grpSpPr>
        <p:sp>
          <p:nvSpPr>
            <p:cNvPr id="73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eaLnBrk="0" hangingPunct="0"/>
              <a:r>
                <a:rPr lang="en-US" altLang="zh-CN" b="1" dirty="0" smtClean="0"/>
                <a:t>Librarian Exchange Program</a:t>
              </a:r>
            </a:p>
          </p:txBody>
        </p:sp>
        <p:grpSp>
          <p:nvGrpSpPr>
            <p:cNvPr id="53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75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6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7" name="Oval 20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8" name="Oval 2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9" name="Oval 22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80" name="Oval 2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批量加工数据服务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62074"/>
            <a:ext cx="8305800" cy="4657725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CALIS</a:t>
            </a:r>
            <a:r>
              <a:rPr lang="zh-CN" altLang="en-US" dirty="0" smtClean="0"/>
              <a:t>可代为加工中文图书书目数据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可只有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可只有简单</a:t>
            </a:r>
            <a:r>
              <a:rPr lang="en-US" altLang="zh-CN" dirty="0" smtClean="0"/>
              <a:t>MARC</a:t>
            </a:r>
            <a:r>
              <a:rPr lang="zh-CN" altLang="en-US" dirty="0" smtClean="0"/>
              <a:t>记录</a:t>
            </a:r>
            <a:endParaRPr lang="en-US" altLang="zh-CN" dirty="0" smtClean="0"/>
          </a:p>
          <a:p>
            <a:r>
              <a:rPr lang="zh-CN" altLang="en-US" dirty="0" smtClean="0"/>
              <a:t>案例（香港中文大学）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香</a:t>
            </a:r>
            <a:r>
              <a:rPr lang="zh-CN" altLang="en-US" dirty="0"/>
              <a:t>港中文大学购买的超星面向海外发行</a:t>
            </a:r>
            <a:r>
              <a:rPr lang="zh-CN" altLang="en-US" dirty="0" smtClean="0"/>
              <a:t>的</a:t>
            </a:r>
            <a:r>
              <a:rPr lang="en-US" altLang="zh-CN" dirty="0" smtClean="0"/>
              <a:t>70</a:t>
            </a:r>
            <a:r>
              <a:rPr lang="zh-CN" altLang="en-US" dirty="0"/>
              <a:t>万中文电子</a:t>
            </a:r>
            <a:r>
              <a:rPr lang="zh-CN" altLang="en-US" dirty="0" smtClean="0"/>
              <a:t>书，没</a:t>
            </a:r>
            <a:r>
              <a:rPr lang="zh-CN" altLang="en-US" dirty="0"/>
              <a:t>有</a:t>
            </a:r>
            <a:r>
              <a:rPr lang="en-US" altLang="zh-CN" dirty="0"/>
              <a:t>MARC</a:t>
            </a:r>
            <a:r>
              <a:rPr lang="zh-CN" altLang="en-US" dirty="0"/>
              <a:t>，只有超星提供</a:t>
            </a:r>
            <a:r>
              <a:rPr lang="zh-CN" altLang="en-US" dirty="0" smtClean="0"/>
              <a:t>的</a:t>
            </a:r>
            <a:r>
              <a:rPr lang="en-US" altLang="zh-CN" dirty="0" smtClean="0"/>
              <a:t>Excel</a:t>
            </a:r>
            <a:r>
              <a:rPr lang="zh-CN" altLang="en-US" dirty="0"/>
              <a:t>基本信</a:t>
            </a:r>
            <a:r>
              <a:rPr lang="zh-CN" altLang="en-US" dirty="0" smtClean="0"/>
              <a:t>息，</a:t>
            </a:r>
            <a:r>
              <a:rPr lang="zh-CN" altLang="en-US" dirty="0"/>
              <a:t>而且其中很多信息混</a:t>
            </a:r>
            <a:r>
              <a:rPr lang="zh-CN" altLang="en-US" dirty="0" smtClean="0"/>
              <a:t>杂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香</a:t>
            </a:r>
            <a:r>
              <a:rPr lang="zh-CN" altLang="en-US" dirty="0"/>
              <a:t>港</a:t>
            </a:r>
            <a:r>
              <a:rPr lang="zh-CN" altLang="en-US" dirty="0" smtClean="0"/>
              <a:t>中文大学委</a:t>
            </a:r>
            <a:r>
              <a:rPr lang="zh-CN" altLang="en-US" dirty="0"/>
              <a:t>托</a:t>
            </a:r>
            <a:r>
              <a:rPr lang="en-US" altLang="zh-CN" dirty="0"/>
              <a:t>CALIS</a:t>
            </a:r>
            <a:r>
              <a:rPr lang="zh-CN" altLang="en-US" dirty="0"/>
              <a:t>为其生成</a:t>
            </a:r>
            <a:r>
              <a:rPr lang="en-US" altLang="zh-CN" dirty="0"/>
              <a:t>MARC21</a:t>
            </a:r>
            <a:r>
              <a:rPr lang="zh-CN" altLang="en-US" dirty="0"/>
              <a:t>格式的书目数据（由于是电子书有全文，著录方面可以比纸本目录简单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主</a:t>
            </a:r>
            <a:r>
              <a:rPr lang="zh-CN" altLang="en-US" dirty="0"/>
              <a:t>题和分</a:t>
            </a:r>
            <a:r>
              <a:rPr lang="zh-CN" altLang="en-US" dirty="0" smtClean="0"/>
              <a:t>类自</a:t>
            </a:r>
            <a:r>
              <a:rPr lang="zh-CN" altLang="en-US" dirty="0"/>
              <a:t>行维</a:t>
            </a:r>
            <a:r>
              <a:rPr lang="zh-CN" altLang="en-US" dirty="0" smtClean="0"/>
              <a:t>护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/>
              <a:t>处</a:t>
            </a:r>
            <a:r>
              <a:rPr lang="zh-CN" altLang="en-US" dirty="0" smtClean="0"/>
              <a:t>理结果 </a:t>
            </a:r>
            <a:endParaRPr lang="en-US" altLang="zh-CN" dirty="0" smtClean="0"/>
          </a:p>
          <a:p>
            <a:pPr lvl="2">
              <a:lnSpc>
                <a:spcPct val="110000"/>
              </a:lnSpc>
            </a:pPr>
            <a:r>
              <a:rPr lang="zh-CN" altLang="en-US" dirty="0" smtClean="0"/>
              <a:t>一</a:t>
            </a:r>
            <a:r>
              <a:rPr lang="zh-CN" altLang="en-US" dirty="0"/>
              <a:t>部分记录是从</a:t>
            </a:r>
            <a:r>
              <a:rPr lang="en-US" altLang="zh-CN" dirty="0" smtClean="0"/>
              <a:t>CALIS</a:t>
            </a:r>
            <a:r>
              <a:rPr lang="zh-CN" altLang="en-US" dirty="0" smtClean="0"/>
              <a:t>数</a:t>
            </a:r>
            <a:r>
              <a:rPr lang="zh-CN" altLang="en-US" dirty="0"/>
              <a:t>据库中比对命中后进行格式转换，如是详编记录仍保留中国汉语词表主题和中图法（简编记录无主题和分类</a:t>
            </a:r>
            <a:r>
              <a:rPr lang="zh-CN" altLang="en-US" dirty="0" smtClean="0"/>
              <a:t>）；</a:t>
            </a:r>
            <a:endParaRPr lang="en-US" altLang="zh-CN" dirty="0" smtClean="0"/>
          </a:p>
          <a:p>
            <a:pPr lvl="2">
              <a:lnSpc>
                <a:spcPct val="110000"/>
              </a:lnSpc>
            </a:pPr>
            <a:r>
              <a:rPr lang="zh-CN" altLang="en-US" dirty="0" smtClean="0"/>
              <a:t>比</a:t>
            </a:r>
            <a:r>
              <a:rPr lang="zh-CN" altLang="en-US" dirty="0"/>
              <a:t>对不到的记录则根据所提供</a:t>
            </a:r>
            <a:r>
              <a:rPr lang="zh-CN" altLang="en-US" dirty="0" smtClean="0"/>
              <a:t>的</a:t>
            </a:r>
            <a:r>
              <a:rPr lang="en-US" altLang="zh-CN" dirty="0" smtClean="0"/>
              <a:t>Excel</a:t>
            </a:r>
            <a:r>
              <a:rPr lang="zh-CN" altLang="en-US" dirty="0"/>
              <a:t>信息进行解析（并对其中混在信息做了处理）后生成了</a:t>
            </a:r>
            <a:r>
              <a:rPr lang="en-US" altLang="zh-CN" dirty="0"/>
              <a:t>MARC21</a:t>
            </a:r>
            <a:r>
              <a:rPr lang="zh-CN" altLang="en-US" dirty="0"/>
              <a:t>的简编记</a:t>
            </a:r>
            <a:r>
              <a:rPr lang="zh-CN" altLang="en-US" dirty="0" smtClean="0"/>
              <a:t>录</a:t>
            </a:r>
            <a:endParaRPr lang="en-US" altLang="zh-CN" dirty="0" smtClean="0"/>
          </a:p>
          <a:p>
            <a:pPr lvl="2">
              <a:lnSpc>
                <a:spcPct val="110000"/>
              </a:lnSpc>
            </a:pPr>
            <a:r>
              <a:rPr lang="zh-CN" altLang="en-US" dirty="0" smtClean="0"/>
              <a:t>香</a:t>
            </a:r>
            <a:r>
              <a:rPr lang="zh-CN" altLang="en-US" dirty="0"/>
              <a:t>港中大对这批数据的反映</a:t>
            </a:r>
            <a:r>
              <a:rPr lang="zh-CN" altLang="en-US" dirty="0" smtClean="0"/>
              <a:t>很</a:t>
            </a:r>
            <a:r>
              <a:rPr lang="zh-CN" altLang="en-US" dirty="0"/>
              <a:t>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CALIS</a:t>
            </a:r>
            <a:r>
              <a:rPr lang="zh-CN" altLang="en-US" dirty="0" smtClean="0"/>
              <a:t>三期的七大服务系列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合作编目与书目配送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编目</a:t>
            </a:r>
          </a:p>
          <a:p>
            <a:r>
              <a:rPr lang="zh-CN" altLang="en-US" dirty="0" smtClean="0"/>
              <a:t>协调采购与资源建设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采访</a:t>
            </a:r>
          </a:p>
          <a:p>
            <a:r>
              <a:rPr lang="zh-CN" altLang="en-US" dirty="0" smtClean="0"/>
              <a:t>公共检索与资源导航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门户</a:t>
            </a:r>
          </a:p>
          <a:p>
            <a:r>
              <a:rPr lang="zh-CN" altLang="en-US" dirty="0" smtClean="0"/>
              <a:t>文献传递与原文获取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借阅</a:t>
            </a:r>
          </a:p>
          <a:p>
            <a:r>
              <a:rPr lang="zh-CN" altLang="en-US" dirty="0" smtClean="0"/>
              <a:t>代查代检与专题咨询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咨询</a:t>
            </a:r>
          </a:p>
          <a:p>
            <a:r>
              <a:rPr lang="zh-CN" altLang="en-US" dirty="0" smtClean="0"/>
              <a:t>软件共享与技术支持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系统</a:t>
            </a:r>
          </a:p>
          <a:p>
            <a:r>
              <a:rPr lang="zh-CN" altLang="en-US" dirty="0" smtClean="0"/>
              <a:t>业务培训与资格认证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人力</a:t>
            </a:r>
            <a:endParaRPr lang="zh-CN" altLang="en-US" sz="3200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Data Processing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62074"/>
            <a:ext cx="8305800" cy="4657725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CALIS can help to process Chinese bibliographic records.</a:t>
            </a:r>
          </a:p>
          <a:p>
            <a:pPr lvl="1"/>
            <a:r>
              <a:rPr lang="en-US" altLang="zh-CN" dirty="0" smtClean="0"/>
              <a:t>Excel spreadsheets</a:t>
            </a:r>
          </a:p>
          <a:p>
            <a:pPr lvl="1"/>
            <a:r>
              <a:rPr lang="en-US" altLang="zh-CN" dirty="0" smtClean="0"/>
              <a:t>Basic MARC records</a:t>
            </a:r>
          </a:p>
          <a:p>
            <a:r>
              <a:rPr lang="en-US" altLang="zh-CN" dirty="0" smtClean="0"/>
              <a:t>Case: CUHK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CUHK purchased over 700, 000 e-books from Superstar which do not have MARC records except for basic information in the Excel spreadsheets. 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CUHK asked CALIS to create MARC21 records for these e-books. It is easier to create records for e-books as they are in full text. 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CUHK worked on subject  headings and classification.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Results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2">
              <a:lnSpc>
                <a:spcPct val="110000"/>
              </a:lnSpc>
            </a:pPr>
            <a:r>
              <a:rPr lang="en-US" altLang="zh-CN" dirty="0" smtClean="0"/>
              <a:t>Some records were converted from matching records in the CALIS database. For full-level cataloging records,  Chinese subject headings and classification were still kept. (No subject headings and classification for basic cataloging records. )</a:t>
            </a:r>
          </a:p>
          <a:p>
            <a:pPr lvl="2">
              <a:lnSpc>
                <a:spcPct val="110000"/>
              </a:lnSpc>
            </a:pPr>
            <a:r>
              <a:rPr lang="en-US" altLang="zh-CN" dirty="0" smtClean="0"/>
              <a:t>Analyzed those records that could not be matched in the CALIS database according to the Excel spreadsheet and created basic MARC21 afterwards. </a:t>
            </a:r>
          </a:p>
          <a:p>
            <a:pPr lvl="2">
              <a:lnSpc>
                <a:spcPct val="110000"/>
              </a:lnSpc>
            </a:pPr>
            <a:r>
              <a:rPr lang="en-US" altLang="zh-CN" dirty="0" smtClean="0"/>
              <a:t>CUHK was satisfied with the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特色馆藏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CALIS</a:t>
            </a:r>
            <a:r>
              <a:rPr lang="zh-CN" altLang="en-US" dirty="0" smtClean="0"/>
              <a:t>有意针对某一类特色资源</a:t>
            </a:r>
            <a:r>
              <a:rPr lang="zh-CN" altLang="en-US" dirty="0"/>
              <a:t>，将东亚图书馆的中文资源与大陆高校图书馆相关资源整合起来，联合开发中文资源的特色数据</a:t>
            </a:r>
            <a:r>
              <a:rPr lang="zh-CN" altLang="en-US" dirty="0" smtClean="0"/>
              <a:t>库，如：</a:t>
            </a:r>
            <a:endParaRPr lang="en-US" dirty="0"/>
          </a:p>
          <a:p>
            <a:pPr lvl="1"/>
            <a:r>
              <a:rPr lang="zh-CN" altLang="en-US" sz="2000" dirty="0" smtClean="0"/>
              <a:t>古籍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民国图书、民国刊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丧</a:t>
            </a:r>
            <a:r>
              <a:rPr lang="zh-CN" altLang="en-US" sz="2000" dirty="0" smtClean="0"/>
              <a:t>失在国外的文献（可由北美图书馆提出合作项目）</a:t>
            </a:r>
            <a:endParaRPr lang="en-US" altLang="zh-CN" sz="2000" dirty="0" smtClean="0"/>
          </a:p>
          <a:p>
            <a:r>
              <a:rPr lang="zh-CN" altLang="en-US" sz="2400" dirty="0" smtClean="0"/>
              <a:t>先整</a:t>
            </a:r>
            <a:r>
              <a:rPr lang="zh-CN" altLang="en-US" sz="2400" dirty="0"/>
              <a:t>理出完整目录</a:t>
            </a:r>
            <a:endParaRPr lang="en-US" altLang="zh-CN" sz="2400" dirty="0"/>
          </a:p>
          <a:p>
            <a:r>
              <a:rPr lang="zh-CN" altLang="en-US" sz="2400" dirty="0" smtClean="0"/>
              <a:t>互相开展文</a:t>
            </a:r>
            <a:r>
              <a:rPr lang="zh-CN" altLang="en-US" sz="2400" dirty="0"/>
              <a:t>献传</a:t>
            </a:r>
            <a:r>
              <a:rPr lang="zh-CN" altLang="en-US" sz="2400" dirty="0" smtClean="0"/>
              <a:t>递服务</a:t>
            </a:r>
            <a:endParaRPr lang="en-US" altLang="zh-CN" sz="2400" dirty="0"/>
          </a:p>
          <a:p>
            <a:r>
              <a:rPr lang="zh-CN" altLang="en-US" sz="2400" dirty="0"/>
              <a:t>共同探讨如何共享，如何服</a:t>
            </a:r>
            <a:r>
              <a:rPr lang="zh-CN" altLang="en-US" sz="2400" dirty="0" smtClean="0"/>
              <a:t>务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16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Special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CALIS can help to integrate special collections in the libraries in North America with those in the university libraries in mainland China to develop new databases, such as</a:t>
            </a:r>
            <a:endParaRPr lang="en-US" dirty="0"/>
          </a:p>
          <a:p>
            <a:pPr lvl="1"/>
            <a:r>
              <a:rPr lang="en-US" altLang="zh-CN" sz="2000" dirty="0" smtClean="0"/>
              <a:t>Rare books</a:t>
            </a:r>
          </a:p>
          <a:p>
            <a:pPr lvl="1"/>
            <a:r>
              <a:rPr lang="en-US" altLang="zh-CN" sz="2000" dirty="0" smtClean="0"/>
              <a:t>Books and journals published during the Republican Period</a:t>
            </a:r>
          </a:p>
          <a:p>
            <a:pPr lvl="1"/>
            <a:r>
              <a:rPr lang="en-US" sz="2000" dirty="0" smtClean="0"/>
              <a:t>Chinese works collected by overseas institutions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Libraries in North America can propose a cooperation project regarding this matter.)</a:t>
            </a:r>
          </a:p>
          <a:p>
            <a:r>
              <a:rPr lang="en-US" altLang="zh-CN" sz="2400" dirty="0" smtClean="0"/>
              <a:t>Create a complete catalog </a:t>
            </a:r>
            <a:endParaRPr lang="en-US" altLang="zh-CN" sz="2400" dirty="0"/>
          </a:p>
          <a:p>
            <a:r>
              <a:rPr lang="en-US" altLang="zh-CN" sz="2400" dirty="0" smtClean="0"/>
              <a:t>Provide document delivery services to each other</a:t>
            </a:r>
            <a:endParaRPr lang="en-US" altLang="zh-CN" sz="2400" dirty="0"/>
          </a:p>
          <a:p>
            <a:r>
              <a:rPr lang="en-US" altLang="zh-CN" sz="2400" dirty="0" smtClean="0"/>
              <a:t>Discuss on how to share and offer services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16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联合咨询台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对图书馆员开放的咨询台</a:t>
            </a:r>
            <a:endParaRPr lang="en-US" altLang="zh-CN" dirty="0" smtClean="0"/>
          </a:p>
          <a:p>
            <a:r>
              <a:rPr lang="zh-CN" altLang="en-US" dirty="0" smtClean="0"/>
              <a:t>表单咨询（离线）</a:t>
            </a:r>
            <a:endParaRPr lang="en-US" altLang="zh-CN" dirty="0" smtClean="0"/>
          </a:p>
          <a:p>
            <a:r>
              <a:rPr lang="zh-CN" altLang="en-US" dirty="0" smtClean="0"/>
              <a:t>相互解答问题</a:t>
            </a:r>
            <a:endParaRPr lang="en-US" altLang="zh-CN" dirty="0" smtClean="0"/>
          </a:p>
          <a:p>
            <a:r>
              <a:rPr lang="zh-CN" altLang="en-US" dirty="0"/>
              <a:t>信</a:t>
            </a:r>
            <a:r>
              <a:rPr lang="zh-CN" altLang="en-US" dirty="0" smtClean="0"/>
              <a:t>息沟通（图书馆界动态）等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Reference 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platform open to librarians</a:t>
            </a:r>
          </a:p>
          <a:p>
            <a:r>
              <a:rPr lang="en-US" altLang="zh-CN" dirty="0" smtClean="0"/>
              <a:t>Reference request form (off-line)</a:t>
            </a:r>
          </a:p>
          <a:p>
            <a:r>
              <a:rPr lang="en-US" altLang="zh-CN" dirty="0" smtClean="0"/>
              <a:t>Answer questions collaboratively </a:t>
            </a:r>
          </a:p>
          <a:p>
            <a:r>
              <a:rPr lang="en-US" altLang="zh-CN" dirty="0" smtClean="0"/>
              <a:t>Information sharing (current trends in the library fields,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85825"/>
          </a:xfrm>
        </p:spPr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sz="2800" dirty="0" smtClean="0"/>
              <a:t>e</a:t>
            </a:r>
            <a:r>
              <a:rPr lang="zh-CN" altLang="en-US" sz="2800" dirty="0" smtClean="0"/>
              <a:t>问（面向图书馆员和读者的互动交流平台）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400" dirty="0" err="1" smtClean="0"/>
              <a:t>eAsk</a:t>
            </a:r>
            <a:r>
              <a:rPr lang="en-US" altLang="zh-CN" sz="2400" dirty="0" smtClean="0"/>
              <a:t> (An Interactive Platform for Librarians and Readers)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50" y="1362075"/>
            <a:ext cx="6191250" cy="466725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http://cvrs.calis.edu.cn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9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馆员交流计划（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Librarian Exchange Program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990600"/>
          </a:xfrm>
        </p:spPr>
        <p:txBody>
          <a:bodyPr/>
          <a:lstStyle/>
          <a:p>
            <a:r>
              <a:rPr lang="zh-CN" altLang="en-US" sz="2200" dirty="0" smtClean="0"/>
              <a:t>目前已在国内开展“访问馆员项目”，详情见 </a:t>
            </a:r>
            <a:r>
              <a:rPr lang="en-US" altLang="zh-CN" sz="2200" dirty="0" smtClean="0"/>
              <a:t>(Current librarian exchange programs in mainland China)</a:t>
            </a:r>
            <a:r>
              <a:rPr lang="zh-CN" altLang="en-US" sz="2200" dirty="0" smtClean="0"/>
              <a:t>：</a:t>
            </a:r>
            <a:r>
              <a:rPr lang="en-US" altLang="zh-CN" sz="2200" dirty="0" smtClean="0"/>
              <a:t>http</a:t>
            </a:r>
            <a:r>
              <a:rPr lang="en-US" altLang="zh-CN" sz="2200" dirty="0"/>
              <a:t>://www.calis.edu.cn/educhina/viewnews.do?newsid=120</a:t>
            </a:r>
            <a:endParaRPr lang="en-US" altLang="zh-CN" sz="2200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227967"/>
              </p:ext>
            </p:extLst>
          </p:nvPr>
        </p:nvGraphicFramePr>
        <p:xfrm>
          <a:off x="533400" y="2286000"/>
          <a:ext cx="3505200" cy="3809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1940"/>
                <a:gridCol w="1193260"/>
              </a:tblGrid>
              <a:tr h="2403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接收馆名称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访问主题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237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中山大学图书馆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2,9,10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浙江大学图书馆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1,11,12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武汉大学图书馆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1,2,7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西安交通大学图书馆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1,2,3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清华大学图书馆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不定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复旦大学图书馆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1,2,4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南京大学图书馆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2,4,6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上海交通大学图书馆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1,4,7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厦门大学图书馆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1,3,4,6,7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重庆大学图书馆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3,4,5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四川大学图书馆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1,2,4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吉林大学图书馆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1,2,6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哈尔滨工业大学图书馆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2,3,4,6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中国农业大学图书馆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1,2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北京大学图书馆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3,6,13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22536"/>
              </p:ext>
            </p:extLst>
          </p:nvPr>
        </p:nvGraphicFramePr>
        <p:xfrm>
          <a:off x="4495800" y="2286000"/>
          <a:ext cx="3657600" cy="3810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104"/>
                <a:gridCol w="762496"/>
              </a:tblGrid>
              <a:tr h="27466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访问主题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提</a:t>
                      </a:r>
                      <a:r>
                        <a:rPr lang="zh-CN" altLang="en-US" sz="1100" u="none" strike="noStrike" dirty="0" smtClean="0">
                          <a:effectLst/>
                        </a:rPr>
                        <a:t>供人数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9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（</a:t>
                      </a:r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r>
                        <a:rPr lang="zh-CN" altLang="en-US" sz="1100" u="none" strike="noStrike">
                          <a:effectLst/>
                        </a:rPr>
                        <a:t>）高校图书馆学科化服务；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9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（</a:t>
                      </a:r>
                      <a:r>
                        <a:rPr lang="en-US" altLang="zh-CN" sz="1100" u="none" strike="noStrike">
                          <a:effectLst/>
                        </a:rPr>
                        <a:t>2</a:t>
                      </a:r>
                      <a:r>
                        <a:rPr lang="zh-CN" altLang="en-US" sz="1100" u="none" strike="noStrike">
                          <a:effectLst/>
                        </a:rPr>
                        <a:t>）高校图书馆信息素养教育；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9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（</a:t>
                      </a:r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）图书馆资源整合与揭示；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9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（</a:t>
                      </a:r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）数字图书馆相关技术应用；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9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（</a:t>
                      </a:r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）高校图书馆组织与管理；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9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（</a:t>
                      </a:r>
                      <a:r>
                        <a:rPr lang="en-US" altLang="zh-CN" sz="1100" u="none" strike="noStrike">
                          <a:effectLst/>
                        </a:rPr>
                        <a:t>6</a:t>
                      </a:r>
                      <a:r>
                        <a:rPr lang="zh-CN" altLang="en-US" sz="1100" u="none" strike="noStrike">
                          <a:effectLst/>
                        </a:rPr>
                        <a:t>）高校图书馆基础服务与创新；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9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（</a:t>
                      </a:r>
                      <a:r>
                        <a:rPr lang="en-US" altLang="zh-CN" sz="1100" u="none" strike="noStrike" dirty="0">
                          <a:effectLst/>
                        </a:rPr>
                        <a:t>7</a:t>
                      </a:r>
                      <a:r>
                        <a:rPr lang="zh-CN" altLang="en-US" sz="1100" u="none" strike="noStrike" dirty="0">
                          <a:effectLst/>
                        </a:rPr>
                        <a:t>）高校图书馆资源建设与组织；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9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（</a:t>
                      </a:r>
                      <a:r>
                        <a:rPr lang="en-US" altLang="zh-CN" sz="1100" u="none" strike="noStrike">
                          <a:effectLst/>
                        </a:rPr>
                        <a:t>8</a:t>
                      </a:r>
                      <a:r>
                        <a:rPr lang="zh-CN" altLang="en-US" sz="1100" u="none" strike="noStrike">
                          <a:effectLst/>
                        </a:rPr>
                        <a:t>）高校图书馆</a:t>
                      </a:r>
                      <a:r>
                        <a:rPr lang="en-US" altLang="zh-CN" sz="1100" u="none" strike="noStrike">
                          <a:effectLst/>
                        </a:rPr>
                        <a:t>RFID</a:t>
                      </a:r>
                      <a:r>
                        <a:rPr lang="zh-CN" altLang="en-US" sz="1100" u="none" strike="noStrike">
                          <a:effectLst/>
                        </a:rPr>
                        <a:t>技术应用；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9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（</a:t>
                      </a:r>
                      <a:r>
                        <a:rPr lang="en-US" altLang="zh-CN" sz="1100" u="none" strike="noStrike" dirty="0">
                          <a:effectLst/>
                        </a:rPr>
                        <a:t>9</a:t>
                      </a:r>
                      <a:r>
                        <a:rPr lang="zh-CN" altLang="en-US" sz="1100" u="none" strike="noStrike" dirty="0">
                          <a:effectLst/>
                        </a:rPr>
                        <a:t>）古籍整理与编目；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9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（</a:t>
                      </a:r>
                      <a:r>
                        <a:rPr lang="en-US" altLang="zh-CN" sz="1100" u="none" strike="noStrike">
                          <a:effectLst/>
                        </a:rPr>
                        <a:t>10</a:t>
                      </a:r>
                      <a:r>
                        <a:rPr lang="zh-CN" altLang="en-US" sz="1100" u="none" strike="noStrike">
                          <a:effectLst/>
                        </a:rPr>
                        <a:t>）古籍保护与修复；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9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（</a:t>
                      </a:r>
                      <a:r>
                        <a:rPr lang="en-US" altLang="zh-CN" sz="1100" u="none" strike="noStrike">
                          <a:effectLst/>
                        </a:rPr>
                        <a:t>11</a:t>
                      </a:r>
                      <a:r>
                        <a:rPr lang="zh-CN" altLang="en-US" sz="1100" u="none" strike="noStrike">
                          <a:effectLst/>
                        </a:rPr>
                        <a:t>）数字图书馆；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9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（</a:t>
                      </a:r>
                      <a:r>
                        <a:rPr lang="en-US" altLang="zh-CN" sz="1100" u="none" strike="noStrike">
                          <a:effectLst/>
                        </a:rPr>
                        <a:t>12</a:t>
                      </a:r>
                      <a:r>
                        <a:rPr lang="zh-CN" altLang="en-US" sz="1100" u="none" strike="noStrike">
                          <a:effectLst/>
                        </a:rPr>
                        <a:t>）读者服务</a:t>
                      </a:r>
                      <a:r>
                        <a:rPr lang="en-US" altLang="zh-CN" sz="1100" u="none" strike="noStrike">
                          <a:effectLst/>
                        </a:rPr>
                        <a:t>; 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9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（</a:t>
                      </a:r>
                      <a:r>
                        <a:rPr lang="en-US" altLang="zh-CN" sz="1100" u="none" strike="noStrike">
                          <a:effectLst/>
                        </a:rPr>
                        <a:t>13</a:t>
                      </a:r>
                      <a:r>
                        <a:rPr lang="zh-CN" altLang="en-US" sz="1100" u="none" strike="noStrike">
                          <a:effectLst/>
                        </a:rPr>
                        <a:t>）图书馆宣传推广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3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馆员</a:t>
            </a:r>
            <a:r>
              <a:rPr lang="zh-CN" altLang="en-US" dirty="0"/>
              <a:t>交流计划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与北美东亚图书馆进行互</a:t>
            </a:r>
            <a:r>
              <a:rPr lang="zh-CN" altLang="en-US" dirty="0"/>
              <a:t>派</a:t>
            </a:r>
            <a:r>
              <a:rPr lang="zh-CN" altLang="en-US" dirty="0" smtClean="0"/>
              <a:t>馆员访问</a:t>
            </a:r>
            <a:endParaRPr lang="en-US" altLang="zh-CN" dirty="0" smtClean="0"/>
          </a:p>
          <a:p>
            <a:r>
              <a:rPr lang="zh-CN" altLang="en-US" dirty="0" smtClean="0"/>
              <a:t>促进东</a:t>
            </a:r>
            <a:r>
              <a:rPr lang="zh-CN" altLang="en-US" dirty="0"/>
              <a:t>亚馆馆员与大陆高校馆员的交流合</a:t>
            </a:r>
            <a:r>
              <a:rPr lang="zh-CN" altLang="en-US" dirty="0" smtClean="0"/>
              <a:t>作</a:t>
            </a:r>
            <a:endParaRPr lang="en-US" altLang="zh-CN" dirty="0" smtClean="0"/>
          </a:p>
          <a:p>
            <a:r>
              <a:rPr lang="zh-CN" altLang="en-US" dirty="0" smtClean="0"/>
              <a:t>结</a:t>
            </a:r>
            <a:r>
              <a:rPr lang="zh-CN" altLang="en-US" dirty="0"/>
              <a:t>束时对访问馆做出评价和建</a:t>
            </a:r>
            <a:r>
              <a:rPr lang="zh-CN" altLang="en-US" dirty="0" smtClean="0"/>
              <a:t>议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Librarian Exchange Program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Send librarians in university libraries in mainland China to East Asia libraries in North America for exchange and vice versa</a:t>
            </a:r>
          </a:p>
          <a:p>
            <a:r>
              <a:rPr lang="en-US" altLang="zh-CN" dirty="0" smtClean="0"/>
              <a:t>Promote cooperation between East Asian librarians in North America and librarians in university libraries in mainland China </a:t>
            </a:r>
            <a:endParaRPr lang="en-US" altLang="zh-CN" dirty="0"/>
          </a:p>
          <a:p>
            <a:r>
              <a:rPr lang="en-US" altLang="zh-CN" dirty="0" smtClean="0"/>
              <a:t>Provide feedback and suggestions to host libraries when it is done 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915400" cy="885825"/>
          </a:xfrm>
        </p:spPr>
        <p:txBody>
          <a:bodyPr/>
          <a:lstStyle/>
          <a:p>
            <a:r>
              <a:rPr lang="zh-CN" altLang="en-US" sz="2400" dirty="0" smtClean="0"/>
              <a:t>附：</a:t>
            </a:r>
            <a:r>
              <a:rPr lang="en-US" altLang="zh-CN" sz="2400" dirty="0" err="1" smtClean="0"/>
              <a:t>eduChina</a:t>
            </a:r>
            <a:r>
              <a:rPr lang="zh-CN" altLang="en-US" sz="2400" dirty="0" smtClean="0"/>
              <a:t>中国高等教育数字图书馆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err="1" smtClean="0"/>
              <a:t>eduChina</a:t>
            </a:r>
            <a:r>
              <a:rPr lang="en-US" altLang="zh-CN" sz="2400" dirty="0" smtClean="0"/>
              <a:t>: Digital Library for Chinese Higher Education</a:t>
            </a:r>
            <a:endParaRPr lang="zh-CN" altLang="en-US" sz="2400" dirty="0"/>
          </a:p>
        </p:txBody>
      </p:sp>
      <p:grpSp>
        <p:nvGrpSpPr>
          <p:cNvPr id="71" name="组合 70"/>
          <p:cNvGrpSpPr/>
          <p:nvPr/>
        </p:nvGrpSpPr>
        <p:grpSpPr>
          <a:xfrm>
            <a:off x="1538287" y="1978025"/>
            <a:ext cx="3730625" cy="3792538"/>
            <a:chOff x="1538287" y="1978025"/>
            <a:chExt cx="3730625" cy="379253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 rot="16200000">
              <a:off x="1507331" y="2008981"/>
              <a:ext cx="3792538" cy="3730625"/>
            </a:xfrm>
            <a:custGeom>
              <a:avLst/>
              <a:gdLst>
                <a:gd name="T0" fmla="*/ 1896269 w 21600"/>
                <a:gd name="T1" fmla="*/ 0 h 21600"/>
                <a:gd name="T2" fmla="*/ 252309 w 21600"/>
                <a:gd name="T3" fmla="*/ 1864967 h 21600"/>
                <a:gd name="T4" fmla="*/ 1896269 w 21600"/>
                <a:gd name="T5" fmla="*/ 496553 h 21600"/>
                <a:gd name="T6" fmla="*/ 3540229 w 21600"/>
                <a:gd name="T7" fmla="*/ 186496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 w 21600"/>
                <a:gd name="T13" fmla="*/ 0 h 21600"/>
                <a:gd name="T14" fmla="*/ 21150 w 21600"/>
                <a:gd name="T15" fmla="*/ 130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875" y="10799"/>
                  </a:moveTo>
                  <a:cubicBezTo>
                    <a:pt x="2875" y="6422"/>
                    <a:pt x="6423" y="2874"/>
                    <a:pt x="10800" y="2875"/>
                  </a:cubicBezTo>
                  <a:cubicBezTo>
                    <a:pt x="15176" y="2875"/>
                    <a:pt x="18724" y="6422"/>
                    <a:pt x="18724" y="10799"/>
                  </a:cubicBezTo>
                  <a:lnTo>
                    <a:pt x="21599" y="10798"/>
                  </a:lnTo>
                  <a:cubicBezTo>
                    <a:pt x="21599" y="4834"/>
                    <a:pt x="16764" y="-1"/>
                    <a:pt x="10799" y="0"/>
                  </a:cubicBezTo>
                  <a:cubicBezTo>
                    <a:pt x="4835" y="0"/>
                    <a:pt x="0" y="4834"/>
                    <a:pt x="0" y="10798"/>
                  </a:cubicBezTo>
                  <a:lnTo>
                    <a:pt x="2875" y="10799"/>
                  </a:lnTo>
                  <a:close/>
                </a:path>
              </a:pathLst>
            </a:custGeom>
            <a:gradFill rotWithShape="1">
              <a:gsLst>
                <a:gs pos="0">
                  <a:srgbClr val="CBD852"/>
                </a:gs>
                <a:gs pos="50000">
                  <a:srgbClr val="EBF0BB"/>
                </a:gs>
                <a:gs pos="100000">
                  <a:srgbClr val="CBD852"/>
                </a:gs>
              </a:gsLst>
              <a:lin ang="0" scaled="1"/>
            </a:gra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33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 rot="16200000">
              <a:off x="1447005" y="2437607"/>
              <a:ext cx="3281363" cy="29908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03 w 21600"/>
                <a:gd name="T13" fmla="*/ 0 h 21600"/>
                <a:gd name="T14" fmla="*/ 21497 w 21600"/>
                <a:gd name="T15" fmla="*/ 121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2" y="9440"/>
                  </a:moveTo>
                  <a:cubicBezTo>
                    <a:pt x="1750" y="4588"/>
                    <a:pt x="5900" y="977"/>
                    <a:pt x="10800" y="978"/>
                  </a:cubicBezTo>
                  <a:cubicBezTo>
                    <a:pt x="15699" y="978"/>
                    <a:pt x="19849" y="4588"/>
                    <a:pt x="20527" y="9440"/>
                  </a:cubicBezTo>
                  <a:lnTo>
                    <a:pt x="21495" y="9304"/>
                  </a:lnTo>
                  <a:cubicBezTo>
                    <a:pt x="20750" y="3969"/>
                    <a:pt x="16186" y="-1"/>
                    <a:pt x="10799" y="0"/>
                  </a:cubicBezTo>
                  <a:cubicBezTo>
                    <a:pt x="5413" y="0"/>
                    <a:pt x="849" y="3969"/>
                    <a:pt x="104" y="9304"/>
                  </a:cubicBezTo>
                  <a:lnTo>
                    <a:pt x="1072" y="9440"/>
                  </a:lnTo>
                  <a:close/>
                </a:path>
              </a:pathLst>
            </a:custGeom>
            <a:gradFill rotWithShape="1">
              <a:gsLst>
                <a:gs pos="0">
                  <a:srgbClr val="808000"/>
                </a:gs>
                <a:gs pos="50000">
                  <a:srgbClr val="B6B66C"/>
                </a:gs>
                <a:gs pos="100000">
                  <a:srgbClr val="8080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141537" y="4905375"/>
            <a:ext cx="1698625" cy="1647825"/>
            <a:chOff x="1488" y="3122"/>
            <a:chExt cx="1235" cy="1198"/>
          </a:xfrm>
        </p:grpSpPr>
        <p:sp>
          <p:nvSpPr>
            <p:cNvPr id="9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pic>
          <p:nvPicPr>
            <p:cNvPr id="11" name="Picture 8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75 w 1321"/>
                <a:gd name="T1" fmla="*/ 6 h 712"/>
                <a:gd name="T2" fmla="*/ 77 w 1321"/>
                <a:gd name="T3" fmla="*/ 6 h 712"/>
                <a:gd name="T4" fmla="*/ 77 w 1321"/>
                <a:gd name="T5" fmla="*/ 7 h 712"/>
                <a:gd name="T6" fmla="*/ 77 w 1321"/>
                <a:gd name="T7" fmla="*/ 7 h 712"/>
                <a:gd name="T8" fmla="*/ 75 w 1321"/>
                <a:gd name="T9" fmla="*/ 8 h 712"/>
                <a:gd name="T10" fmla="*/ 74 w 1321"/>
                <a:gd name="T11" fmla="*/ 8 h 712"/>
                <a:gd name="T12" fmla="*/ 72 w 1321"/>
                <a:gd name="T13" fmla="*/ 8 h 712"/>
                <a:gd name="T14" fmla="*/ 69 w 1321"/>
                <a:gd name="T15" fmla="*/ 9 h 712"/>
                <a:gd name="T16" fmla="*/ 67 w 1321"/>
                <a:gd name="T17" fmla="*/ 9 h 712"/>
                <a:gd name="T18" fmla="*/ 63 w 1321"/>
                <a:gd name="T19" fmla="*/ 9 h 712"/>
                <a:gd name="T20" fmla="*/ 60 w 1321"/>
                <a:gd name="T21" fmla="*/ 10 h 712"/>
                <a:gd name="T22" fmla="*/ 56 w 1321"/>
                <a:gd name="T23" fmla="*/ 10 h 712"/>
                <a:gd name="T24" fmla="*/ 52 w 1321"/>
                <a:gd name="T25" fmla="*/ 10 h 712"/>
                <a:gd name="T26" fmla="*/ 48 w 1321"/>
                <a:gd name="T27" fmla="*/ 10 h 712"/>
                <a:gd name="T28" fmla="*/ 46 w 1321"/>
                <a:gd name="T29" fmla="*/ 10 h 712"/>
                <a:gd name="T30" fmla="*/ 27 w 1321"/>
                <a:gd name="T31" fmla="*/ 10 h 712"/>
                <a:gd name="T32" fmla="*/ 27 w 1321"/>
                <a:gd name="T33" fmla="*/ 10 h 712"/>
                <a:gd name="T34" fmla="*/ 24 w 1321"/>
                <a:gd name="T35" fmla="*/ 10 h 712"/>
                <a:gd name="T36" fmla="*/ 20 w 1321"/>
                <a:gd name="T37" fmla="*/ 10 h 712"/>
                <a:gd name="T38" fmla="*/ 17 w 1321"/>
                <a:gd name="T39" fmla="*/ 10 h 712"/>
                <a:gd name="T40" fmla="*/ 14 w 1321"/>
                <a:gd name="T41" fmla="*/ 10 h 712"/>
                <a:gd name="T42" fmla="*/ 11 w 1321"/>
                <a:gd name="T43" fmla="*/ 10 h 712"/>
                <a:gd name="T44" fmla="*/ 8 w 1321"/>
                <a:gd name="T45" fmla="*/ 9 h 712"/>
                <a:gd name="T46" fmla="*/ 6 w 1321"/>
                <a:gd name="T47" fmla="*/ 9 h 712"/>
                <a:gd name="T48" fmla="*/ 4 w 1321"/>
                <a:gd name="T49" fmla="*/ 9 h 712"/>
                <a:gd name="T50" fmla="*/ 2 w 1321"/>
                <a:gd name="T51" fmla="*/ 9 h 712"/>
                <a:gd name="T52" fmla="*/ 1 w 1321"/>
                <a:gd name="T53" fmla="*/ 8 h 712"/>
                <a:gd name="T54" fmla="*/ 1 w 1321"/>
                <a:gd name="T55" fmla="*/ 8 h 712"/>
                <a:gd name="T56" fmla="*/ 0 w 1321"/>
                <a:gd name="T57" fmla="*/ 7 h 712"/>
                <a:gd name="T58" fmla="*/ 0 w 1321"/>
                <a:gd name="T59" fmla="*/ 7 h 712"/>
                <a:gd name="T60" fmla="*/ 1 w 1321"/>
                <a:gd name="T61" fmla="*/ 7 h 712"/>
                <a:gd name="T62" fmla="*/ 1 w 1321"/>
                <a:gd name="T63" fmla="*/ 6 h 712"/>
                <a:gd name="T64" fmla="*/ 2 w 1321"/>
                <a:gd name="T65" fmla="*/ 5 h 712"/>
                <a:gd name="T66" fmla="*/ 6 w 1321"/>
                <a:gd name="T67" fmla="*/ 4 h 712"/>
                <a:gd name="T68" fmla="*/ 9 w 1321"/>
                <a:gd name="T69" fmla="*/ 3 h 712"/>
                <a:gd name="T70" fmla="*/ 12 w 1321"/>
                <a:gd name="T71" fmla="*/ 2 h 712"/>
                <a:gd name="T72" fmla="*/ 16 w 1321"/>
                <a:gd name="T73" fmla="*/ 1 h 712"/>
                <a:gd name="T74" fmla="*/ 20 w 1321"/>
                <a:gd name="T75" fmla="*/ 1 h 712"/>
                <a:gd name="T76" fmla="*/ 24 w 1321"/>
                <a:gd name="T77" fmla="*/ 0 h 712"/>
                <a:gd name="T78" fmla="*/ 29 w 1321"/>
                <a:gd name="T79" fmla="*/ 0 h 712"/>
                <a:gd name="T80" fmla="*/ 34 w 1321"/>
                <a:gd name="T81" fmla="*/ 0 h 712"/>
                <a:gd name="T82" fmla="*/ 39 w 1321"/>
                <a:gd name="T83" fmla="*/ 0 h 712"/>
                <a:gd name="T84" fmla="*/ 39 w 1321"/>
                <a:gd name="T85" fmla="*/ 0 h 712"/>
                <a:gd name="T86" fmla="*/ 44 w 1321"/>
                <a:gd name="T87" fmla="*/ 0 h 712"/>
                <a:gd name="T88" fmla="*/ 49 w 1321"/>
                <a:gd name="T89" fmla="*/ 0 h 712"/>
                <a:gd name="T90" fmla="*/ 54 w 1321"/>
                <a:gd name="T91" fmla="*/ 0 h 712"/>
                <a:gd name="T92" fmla="*/ 58 w 1321"/>
                <a:gd name="T93" fmla="*/ 1 h 712"/>
                <a:gd name="T94" fmla="*/ 63 w 1321"/>
                <a:gd name="T95" fmla="*/ 2 h 712"/>
                <a:gd name="T96" fmla="*/ 67 w 1321"/>
                <a:gd name="T97" fmla="*/ 2 h 712"/>
                <a:gd name="T98" fmla="*/ 70 w 1321"/>
                <a:gd name="T99" fmla="*/ 3 h 712"/>
                <a:gd name="T100" fmla="*/ 73 w 1321"/>
                <a:gd name="T101" fmla="*/ 4 h 712"/>
                <a:gd name="T102" fmla="*/ 75 w 1321"/>
                <a:gd name="T103" fmla="*/ 6 h 712"/>
                <a:gd name="T104" fmla="*/ 75 w 1321"/>
                <a:gd name="T105" fmla="*/ 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5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22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23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24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</p:grpSp>
          <p:grpSp>
            <p:nvGrpSpPr>
              <p:cNvPr id="16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7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18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19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20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</p:grpSp>
        </p:grpSp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533400" y="3000375"/>
            <a:ext cx="1651000" cy="1717675"/>
            <a:chOff x="432" y="1872"/>
            <a:chExt cx="1200" cy="1248"/>
          </a:xfrm>
        </p:grpSpPr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pic>
          <p:nvPicPr>
            <p:cNvPr id="28" name="Picture 25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64 w 1321"/>
                <a:gd name="T1" fmla="*/ 7 h 712"/>
                <a:gd name="T2" fmla="*/ 65 w 1321"/>
                <a:gd name="T3" fmla="*/ 8 h 712"/>
                <a:gd name="T4" fmla="*/ 65 w 1321"/>
                <a:gd name="T5" fmla="*/ 9 h 712"/>
                <a:gd name="T6" fmla="*/ 64 w 1321"/>
                <a:gd name="T7" fmla="*/ 10 h 712"/>
                <a:gd name="T8" fmla="*/ 64 w 1321"/>
                <a:gd name="T9" fmla="*/ 10 h 712"/>
                <a:gd name="T10" fmla="*/ 62 w 1321"/>
                <a:gd name="T11" fmla="*/ 11 h 712"/>
                <a:gd name="T12" fmla="*/ 60 w 1321"/>
                <a:gd name="T13" fmla="*/ 11 h 712"/>
                <a:gd name="T14" fmla="*/ 59 w 1321"/>
                <a:gd name="T15" fmla="*/ 12 h 712"/>
                <a:gd name="T16" fmla="*/ 56 w 1321"/>
                <a:gd name="T17" fmla="*/ 12 h 712"/>
                <a:gd name="T18" fmla="*/ 53 w 1321"/>
                <a:gd name="T19" fmla="*/ 12 h 712"/>
                <a:gd name="T20" fmla="*/ 50 w 1321"/>
                <a:gd name="T21" fmla="*/ 13 h 712"/>
                <a:gd name="T22" fmla="*/ 47 w 1321"/>
                <a:gd name="T23" fmla="*/ 13 h 712"/>
                <a:gd name="T24" fmla="*/ 44 w 1321"/>
                <a:gd name="T25" fmla="*/ 13 h 712"/>
                <a:gd name="T26" fmla="*/ 41 w 1321"/>
                <a:gd name="T27" fmla="*/ 13 h 712"/>
                <a:gd name="T28" fmla="*/ 39 w 1321"/>
                <a:gd name="T29" fmla="*/ 13 h 712"/>
                <a:gd name="T30" fmla="*/ 24 w 1321"/>
                <a:gd name="T31" fmla="*/ 13 h 712"/>
                <a:gd name="T32" fmla="*/ 23 w 1321"/>
                <a:gd name="T33" fmla="*/ 13 h 712"/>
                <a:gd name="T34" fmla="*/ 20 w 1321"/>
                <a:gd name="T35" fmla="*/ 13 h 712"/>
                <a:gd name="T36" fmla="*/ 17 w 1321"/>
                <a:gd name="T37" fmla="*/ 13 h 712"/>
                <a:gd name="T38" fmla="*/ 15 w 1321"/>
                <a:gd name="T39" fmla="*/ 13 h 712"/>
                <a:gd name="T40" fmla="*/ 11 w 1321"/>
                <a:gd name="T41" fmla="*/ 13 h 712"/>
                <a:gd name="T42" fmla="*/ 9 w 1321"/>
                <a:gd name="T43" fmla="*/ 12 h 712"/>
                <a:gd name="T44" fmla="*/ 7 w 1321"/>
                <a:gd name="T45" fmla="*/ 12 h 712"/>
                <a:gd name="T46" fmla="*/ 5 w 1321"/>
                <a:gd name="T47" fmla="*/ 12 h 712"/>
                <a:gd name="T48" fmla="*/ 3 w 1321"/>
                <a:gd name="T49" fmla="*/ 12 h 712"/>
                <a:gd name="T50" fmla="*/ 2 w 1321"/>
                <a:gd name="T51" fmla="*/ 11 h 712"/>
                <a:gd name="T52" fmla="*/ 1 w 1321"/>
                <a:gd name="T53" fmla="*/ 11 h 712"/>
                <a:gd name="T54" fmla="*/ 1 w 1321"/>
                <a:gd name="T55" fmla="*/ 10 h 712"/>
                <a:gd name="T56" fmla="*/ 0 w 1321"/>
                <a:gd name="T57" fmla="*/ 10 h 712"/>
                <a:gd name="T58" fmla="*/ 0 w 1321"/>
                <a:gd name="T59" fmla="*/ 10 h 712"/>
                <a:gd name="T60" fmla="*/ 1 w 1321"/>
                <a:gd name="T61" fmla="*/ 9 h 712"/>
                <a:gd name="T62" fmla="*/ 1 w 1321"/>
                <a:gd name="T63" fmla="*/ 8 h 712"/>
                <a:gd name="T64" fmla="*/ 2 w 1321"/>
                <a:gd name="T65" fmla="*/ 7 h 712"/>
                <a:gd name="T66" fmla="*/ 5 w 1321"/>
                <a:gd name="T67" fmla="*/ 6 h 712"/>
                <a:gd name="T68" fmla="*/ 7 w 1321"/>
                <a:gd name="T69" fmla="*/ 4 h 712"/>
                <a:gd name="T70" fmla="*/ 10 w 1321"/>
                <a:gd name="T71" fmla="*/ 3 h 712"/>
                <a:gd name="T72" fmla="*/ 13 w 1321"/>
                <a:gd name="T73" fmla="*/ 3 h 712"/>
                <a:gd name="T74" fmla="*/ 17 w 1321"/>
                <a:gd name="T75" fmla="*/ 2 h 712"/>
                <a:gd name="T76" fmla="*/ 21 w 1321"/>
                <a:gd name="T77" fmla="*/ 1 h 712"/>
                <a:gd name="T78" fmla="*/ 25 w 1321"/>
                <a:gd name="T79" fmla="*/ 1 h 712"/>
                <a:gd name="T80" fmla="*/ 28 w 1321"/>
                <a:gd name="T81" fmla="*/ 1 h 712"/>
                <a:gd name="T82" fmla="*/ 33 w 1321"/>
                <a:gd name="T83" fmla="*/ 0 h 712"/>
                <a:gd name="T84" fmla="*/ 33 w 1321"/>
                <a:gd name="T85" fmla="*/ 0 h 712"/>
                <a:gd name="T86" fmla="*/ 38 w 1321"/>
                <a:gd name="T87" fmla="*/ 1 h 712"/>
                <a:gd name="T88" fmla="*/ 42 w 1321"/>
                <a:gd name="T89" fmla="*/ 1 h 712"/>
                <a:gd name="T90" fmla="*/ 46 w 1321"/>
                <a:gd name="T91" fmla="*/ 1 h 712"/>
                <a:gd name="T92" fmla="*/ 50 w 1321"/>
                <a:gd name="T93" fmla="*/ 2 h 712"/>
                <a:gd name="T94" fmla="*/ 53 w 1321"/>
                <a:gd name="T95" fmla="*/ 3 h 712"/>
                <a:gd name="T96" fmla="*/ 56 w 1321"/>
                <a:gd name="T97" fmla="*/ 4 h 712"/>
                <a:gd name="T98" fmla="*/ 59 w 1321"/>
                <a:gd name="T99" fmla="*/ 5 h 712"/>
                <a:gd name="T100" fmla="*/ 62 w 1321"/>
                <a:gd name="T101" fmla="*/ 6 h 712"/>
                <a:gd name="T102" fmla="*/ 64 w 1321"/>
                <a:gd name="T103" fmla="*/ 7 h 712"/>
                <a:gd name="T104" fmla="*/ 64 w 1321"/>
                <a:gd name="T105" fmla="*/ 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grpSp>
          <p:nvGrpSpPr>
            <p:cNvPr id="31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32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8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39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40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41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</p:grpSp>
          <p:grpSp>
            <p:nvGrpSpPr>
              <p:cNvPr id="33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4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35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36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37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</p:grpSp>
        </p:grpSp>
      </p:grp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4146550" y="2495550"/>
            <a:ext cx="1152525" cy="566738"/>
          </a:xfrm>
          <a:prstGeom prst="line">
            <a:avLst/>
          </a:prstGeom>
          <a:noFill/>
          <a:ln w="76200" cap="rnd">
            <a:solidFill>
              <a:srgbClr val="00B0F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3487737" y="3960812"/>
            <a:ext cx="1563688" cy="1588"/>
          </a:xfrm>
          <a:prstGeom prst="line">
            <a:avLst/>
          </a:prstGeom>
          <a:noFill/>
          <a:ln w="76200" cap="rnd">
            <a:solidFill>
              <a:srgbClr val="00B0F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 flipV="1">
            <a:off x="4116387" y="4819650"/>
            <a:ext cx="1201738" cy="482600"/>
          </a:xfrm>
          <a:prstGeom prst="line">
            <a:avLst/>
          </a:prstGeom>
          <a:noFill/>
          <a:ln w="76200" cap="rnd">
            <a:solidFill>
              <a:srgbClr val="00B0F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622300" y="3629025"/>
            <a:ext cx="1443037" cy="5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4400" b="1" dirty="0" smtClean="0">
                <a:solidFill>
                  <a:srgbClr val="333333"/>
                </a:solidFill>
                <a:ea typeface="宋体" pitchFamily="2" charset="-122"/>
              </a:rPr>
              <a:t>e</a:t>
            </a:r>
            <a:r>
              <a:rPr lang="zh-CN" altLang="en-US" sz="4400" b="1" dirty="0" smtClean="0">
                <a:solidFill>
                  <a:srgbClr val="333333"/>
                </a:solidFill>
                <a:ea typeface="宋体" pitchFamily="2" charset="-122"/>
              </a:rPr>
              <a:t>得</a:t>
            </a:r>
            <a:endParaRPr lang="en-US" altLang="zh-CN" sz="4400" b="1" dirty="0">
              <a:solidFill>
                <a:srgbClr val="333333"/>
              </a:solidFill>
              <a:ea typeface="宋体" pitchFamily="2" charset="-122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2330450" y="5547987"/>
            <a:ext cx="1443037" cy="5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4400" b="1" dirty="0" smtClean="0">
                <a:solidFill>
                  <a:srgbClr val="333333"/>
                </a:solidFill>
                <a:ea typeface="宋体" pitchFamily="2" charset="-122"/>
              </a:rPr>
              <a:t>e</a:t>
            </a:r>
            <a:r>
              <a:rPr lang="zh-CN" altLang="en-US" sz="4400" b="1" dirty="0" smtClean="0">
                <a:solidFill>
                  <a:srgbClr val="333333"/>
                </a:solidFill>
                <a:ea typeface="宋体" pitchFamily="2" charset="-122"/>
              </a:rPr>
              <a:t>问</a:t>
            </a:r>
            <a:endParaRPr lang="en-US" altLang="zh-CN" sz="4400" b="1" dirty="0">
              <a:solidFill>
                <a:srgbClr val="333333"/>
              </a:solidFill>
              <a:ea typeface="宋体" pitchFamily="2" charset="-122"/>
            </a:endParaRPr>
          </a:p>
        </p:txBody>
      </p: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2209800" y="1447800"/>
            <a:ext cx="1651000" cy="1651000"/>
            <a:chOff x="1175" y="756"/>
            <a:chExt cx="1040" cy="1040"/>
          </a:xfrm>
        </p:grpSpPr>
        <p:sp>
          <p:nvSpPr>
            <p:cNvPr id="49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0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pic>
          <p:nvPicPr>
            <p:cNvPr id="51" name="Picture 53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27 w 1321"/>
                <a:gd name="T1" fmla="*/ 3 h 712"/>
                <a:gd name="T2" fmla="*/ 27 w 1321"/>
                <a:gd name="T3" fmla="*/ 3 h 712"/>
                <a:gd name="T4" fmla="*/ 27 w 1321"/>
                <a:gd name="T5" fmla="*/ 3 h 712"/>
                <a:gd name="T6" fmla="*/ 27 w 1321"/>
                <a:gd name="T7" fmla="*/ 3 h 712"/>
                <a:gd name="T8" fmla="*/ 27 w 1321"/>
                <a:gd name="T9" fmla="*/ 3 h 712"/>
                <a:gd name="T10" fmla="*/ 26 w 1321"/>
                <a:gd name="T11" fmla="*/ 3 h 712"/>
                <a:gd name="T12" fmla="*/ 26 w 1321"/>
                <a:gd name="T13" fmla="*/ 4 h 712"/>
                <a:gd name="T14" fmla="*/ 25 w 1321"/>
                <a:gd name="T15" fmla="*/ 4 h 712"/>
                <a:gd name="T16" fmla="*/ 24 w 1321"/>
                <a:gd name="T17" fmla="*/ 4 h 712"/>
                <a:gd name="T18" fmla="*/ 23 w 1321"/>
                <a:gd name="T19" fmla="*/ 4 h 712"/>
                <a:gd name="T20" fmla="*/ 21 w 1321"/>
                <a:gd name="T21" fmla="*/ 4 h 712"/>
                <a:gd name="T22" fmla="*/ 20 w 1321"/>
                <a:gd name="T23" fmla="*/ 4 h 712"/>
                <a:gd name="T24" fmla="*/ 19 w 1321"/>
                <a:gd name="T25" fmla="*/ 4 h 712"/>
                <a:gd name="T26" fmla="*/ 17 w 1321"/>
                <a:gd name="T27" fmla="*/ 4 h 712"/>
                <a:gd name="T28" fmla="*/ 16 w 1321"/>
                <a:gd name="T29" fmla="*/ 4 h 712"/>
                <a:gd name="T30" fmla="*/ 10 w 1321"/>
                <a:gd name="T31" fmla="*/ 4 h 712"/>
                <a:gd name="T32" fmla="*/ 10 w 1321"/>
                <a:gd name="T33" fmla="*/ 4 h 712"/>
                <a:gd name="T34" fmla="*/ 8 w 1321"/>
                <a:gd name="T35" fmla="*/ 4 h 712"/>
                <a:gd name="T36" fmla="*/ 7 w 1321"/>
                <a:gd name="T37" fmla="*/ 4 h 712"/>
                <a:gd name="T38" fmla="*/ 6 w 1321"/>
                <a:gd name="T39" fmla="*/ 4 h 712"/>
                <a:gd name="T40" fmla="*/ 5 w 1321"/>
                <a:gd name="T41" fmla="*/ 4 h 712"/>
                <a:gd name="T42" fmla="*/ 4 w 1321"/>
                <a:gd name="T43" fmla="*/ 4 h 712"/>
                <a:gd name="T44" fmla="*/ 3 w 1321"/>
                <a:gd name="T45" fmla="*/ 4 h 712"/>
                <a:gd name="T46" fmla="*/ 2 w 1321"/>
                <a:gd name="T47" fmla="*/ 4 h 712"/>
                <a:gd name="T48" fmla="*/ 2 w 1321"/>
                <a:gd name="T49" fmla="*/ 4 h 712"/>
                <a:gd name="T50" fmla="*/ 1 w 1321"/>
                <a:gd name="T51" fmla="*/ 4 h 712"/>
                <a:gd name="T52" fmla="*/ 1 w 1321"/>
                <a:gd name="T53" fmla="*/ 4 h 712"/>
                <a:gd name="T54" fmla="*/ 1 w 1321"/>
                <a:gd name="T55" fmla="*/ 3 h 712"/>
                <a:gd name="T56" fmla="*/ 0 w 1321"/>
                <a:gd name="T57" fmla="*/ 3 h 712"/>
                <a:gd name="T58" fmla="*/ 0 w 1321"/>
                <a:gd name="T59" fmla="*/ 3 h 712"/>
                <a:gd name="T60" fmla="*/ 1 w 1321"/>
                <a:gd name="T61" fmla="*/ 3 h 712"/>
                <a:gd name="T62" fmla="*/ 1 w 1321"/>
                <a:gd name="T63" fmla="*/ 3 h 712"/>
                <a:gd name="T64" fmla="*/ 1 w 1321"/>
                <a:gd name="T65" fmla="*/ 2 h 712"/>
                <a:gd name="T66" fmla="*/ 2 w 1321"/>
                <a:gd name="T67" fmla="*/ 2 h 712"/>
                <a:gd name="T68" fmla="*/ 3 w 1321"/>
                <a:gd name="T69" fmla="*/ 1 h 712"/>
                <a:gd name="T70" fmla="*/ 4 w 1321"/>
                <a:gd name="T71" fmla="*/ 1 h 712"/>
                <a:gd name="T72" fmla="*/ 5 w 1321"/>
                <a:gd name="T73" fmla="*/ 1 h 712"/>
                <a:gd name="T74" fmla="*/ 7 w 1321"/>
                <a:gd name="T75" fmla="*/ 0 h 712"/>
                <a:gd name="T76" fmla="*/ 8 w 1321"/>
                <a:gd name="T77" fmla="*/ 0 h 712"/>
                <a:gd name="T78" fmla="*/ 10 w 1321"/>
                <a:gd name="T79" fmla="*/ 0 h 712"/>
                <a:gd name="T80" fmla="*/ 12 w 1321"/>
                <a:gd name="T81" fmla="*/ 0 h 712"/>
                <a:gd name="T82" fmla="*/ 14 w 1321"/>
                <a:gd name="T83" fmla="*/ 0 h 712"/>
                <a:gd name="T84" fmla="*/ 14 w 1321"/>
                <a:gd name="T85" fmla="*/ 0 h 712"/>
                <a:gd name="T86" fmla="*/ 16 w 1321"/>
                <a:gd name="T87" fmla="*/ 0 h 712"/>
                <a:gd name="T88" fmla="*/ 18 w 1321"/>
                <a:gd name="T89" fmla="*/ 0 h 712"/>
                <a:gd name="T90" fmla="*/ 19 w 1321"/>
                <a:gd name="T91" fmla="*/ 0 h 712"/>
                <a:gd name="T92" fmla="*/ 21 w 1321"/>
                <a:gd name="T93" fmla="*/ 0 h 712"/>
                <a:gd name="T94" fmla="*/ 23 w 1321"/>
                <a:gd name="T95" fmla="*/ 1 h 712"/>
                <a:gd name="T96" fmla="*/ 24 w 1321"/>
                <a:gd name="T97" fmla="*/ 1 h 712"/>
                <a:gd name="T98" fmla="*/ 25 w 1321"/>
                <a:gd name="T99" fmla="*/ 2 h 712"/>
                <a:gd name="T100" fmla="*/ 26 w 1321"/>
                <a:gd name="T101" fmla="*/ 2 h 712"/>
                <a:gd name="T102" fmla="*/ 27 w 1321"/>
                <a:gd name="T103" fmla="*/ 3 h 712"/>
                <a:gd name="T104" fmla="*/ 27 w 1321"/>
                <a:gd name="T105" fmla="*/ 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4" name="Text Box 56"/>
            <p:cNvSpPr txBox="1">
              <a:spLocks noChangeArrowheads="1"/>
            </p:cNvSpPr>
            <p:nvPr/>
          </p:nvSpPr>
          <p:spPr bwMode="auto">
            <a:xfrm>
              <a:off x="1241" y="1161"/>
              <a:ext cx="90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altLang="zh-CN" sz="4400" b="1" dirty="0" smtClean="0">
                  <a:solidFill>
                    <a:srgbClr val="333333"/>
                  </a:solidFill>
                  <a:ea typeface="宋体" pitchFamily="2" charset="-122"/>
                </a:rPr>
                <a:t>e</a:t>
              </a:r>
              <a:r>
                <a:rPr lang="zh-CN" altLang="en-US" sz="4400" b="1" dirty="0" smtClean="0">
                  <a:solidFill>
                    <a:srgbClr val="333333"/>
                  </a:solidFill>
                  <a:ea typeface="宋体" pitchFamily="2" charset="-122"/>
                </a:rPr>
                <a:t>读</a:t>
              </a:r>
              <a:endParaRPr lang="en-US" altLang="zh-CN" sz="4400" b="1" dirty="0">
                <a:solidFill>
                  <a:srgbClr val="333333"/>
                </a:solidFill>
                <a:ea typeface="宋体" pitchFamily="2" charset="-122"/>
              </a:endParaRPr>
            </a:p>
          </p:txBody>
        </p:sp>
        <p:grpSp>
          <p:nvGrpSpPr>
            <p:cNvPr id="55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5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63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64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65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</p:grpSp>
          <p:grpSp>
            <p:nvGrpSpPr>
              <p:cNvPr id="5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5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6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6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</p:grpSp>
        </p:grpSp>
      </p:grpSp>
      <p:sp>
        <p:nvSpPr>
          <p:cNvPr id="66" name="Line 42"/>
          <p:cNvSpPr>
            <a:spLocks noChangeShapeType="1"/>
          </p:cNvSpPr>
          <p:nvPr/>
        </p:nvSpPr>
        <p:spPr bwMode="gray">
          <a:xfrm>
            <a:off x="2879724" y="52101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7" name="图片 66" descr="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9487" y="3476625"/>
            <a:ext cx="1219200" cy="1219200"/>
          </a:xfrm>
          <a:prstGeom prst="rect">
            <a:avLst/>
          </a:prstGeom>
        </p:spPr>
      </p:pic>
      <p:grpSp>
        <p:nvGrpSpPr>
          <p:cNvPr id="72" name="组合 71"/>
          <p:cNvGrpSpPr/>
          <p:nvPr/>
        </p:nvGrpSpPr>
        <p:grpSpPr>
          <a:xfrm>
            <a:off x="5145087" y="2562225"/>
            <a:ext cx="3036887" cy="2930525"/>
            <a:chOff x="5145087" y="2562225"/>
            <a:chExt cx="3036887" cy="2930525"/>
          </a:xfrm>
        </p:grpSpPr>
        <p:sp>
          <p:nvSpPr>
            <p:cNvPr id="69" name="AutoShape 43"/>
            <p:cNvSpPr>
              <a:spLocks noChangeArrowheads="1"/>
            </p:cNvSpPr>
            <p:nvPr/>
          </p:nvSpPr>
          <p:spPr bwMode="gray">
            <a:xfrm>
              <a:off x="5145087" y="2562225"/>
              <a:ext cx="3036887" cy="29305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6D82A9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0" name="AutoShape 44"/>
            <p:cNvSpPr>
              <a:spLocks noChangeArrowheads="1"/>
            </p:cNvSpPr>
            <p:nvPr/>
          </p:nvSpPr>
          <p:spPr bwMode="gray">
            <a:xfrm>
              <a:off x="5362574" y="2798763"/>
              <a:ext cx="2586038" cy="24669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816" y="10800"/>
                  </a:moveTo>
                  <a:cubicBezTo>
                    <a:pt x="2816" y="15209"/>
                    <a:pt x="6391" y="18784"/>
                    <a:pt x="10800" y="18784"/>
                  </a:cubicBezTo>
                  <a:cubicBezTo>
                    <a:pt x="15209" y="18784"/>
                    <a:pt x="18784" y="15209"/>
                    <a:pt x="18784" y="10800"/>
                  </a:cubicBezTo>
                  <a:cubicBezTo>
                    <a:pt x="18784" y="6391"/>
                    <a:pt x="15209" y="2816"/>
                    <a:pt x="10800" y="2816"/>
                  </a:cubicBezTo>
                  <a:cubicBezTo>
                    <a:pt x="6391" y="2816"/>
                    <a:pt x="2816" y="6391"/>
                    <a:pt x="2816" y="1080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6D82A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Seven Types of Services from the 3rd Phase of CALIS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4419600"/>
          </a:xfrm>
        </p:spPr>
        <p:txBody>
          <a:bodyPr/>
          <a:lstStyle/>
          <a:p>
            <a:r>
              <a:rPr lang="en-US" altLang="zh-CN" sz="2400" dirty="0" smtClean="0"/>
              <a:t>Cooperative Cataloging</a:t>
            </a:r>
            <a:endParaRPr lang="zh-CN" altLang="en-US" sz="2400" dirty="0" smtClean="0"/>
          </a:p>
          <a:p>
            <a:r>
              <a:rPr lang="en-US" altLang="zh-CN" sz="2400" dirty="0" smtClean="0"/>
              <a:t>Collaborative Collection Development</a:t>
            </a:r>
            <a:endParaRPr lang="zh-CN" altLang="en-US" sz="2400" dirty="0" smtClean="0"/>
          </a:p>
          <a:p>
            <a:r>
              <a:rPr lang="en-US" altLang="zh-CN" sz="2400" dirty="0" smtClean="0"/>
              <a:t>OPAC and Web Portal</a:t>
            </a:r>
            <a:endParaRPr lang="zh-CN" altLang="en-US" sz="2400" dirty="0" smtClean="0"/>
          </a:p>
          <a:p>
            <a:r>
              <a:rPr lang="en-US" altLang="zh-CN" sz="2400" dirty="0" smtClean="0"/>
              <a:t>Interlibrary Loan &amp; Document Delivery </a:t>
            </a:r>
            <a:endParaRPr lang="zh-CN" altLang="en-US" sz="2400" dirty="0" smtClean="0"/>
          </a:p>
          <a:p>
            <a:r>
              <a:rPr lang="en-US" altLang="zh-CN" sz="2400" dirty="0" smtClean="0"/>
              <a:t>General and Specialized Reference Services </a:t>
            </a:r>
            <a:endParaRPr lang="zh-CN" altLang="en-US" sz="2400" dirty="0" smtClean="0"/>
          </a:p>
          <a:p>
            <a:r>
              <a:rPr lang="en-US" altLang="zh-CN" sz="2400" dirty="0" smtClean="0"/>
              <a:t>Software Sharing &amp; Technical Support</a:t>
            </a:r>
            <a:endParaRPr lang="zh-CN" altLang="en-US" sz="2400" dirty="0" smtClean="0"/>
          </a:p>
          <a:p>
            <a:r>
              <a:rPr lang="en-US" altLang="zh-CN" sz="2400" dirty="0" smtClean="0"/>
              <a:t>Professional Training &amp; Certification</a:t>
            </a:r>
            <a:endParaRPr lang="zh-CN" altLang="en-US" sz="2400" dirty="0" smtClean="0"/>
          </a:p>
          <a:p>
            <a:endParaRPr lang="zh-CN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CALIS</a:t>
            </a:r>
            <a:r>
              <a:rPr lang="zh-CN" altLang="en-US" dirty="0" smtClean="0"/>
              <a:t>资源一览（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altLang="zh-CN" dirty="0" smtClean="0"/>
              <a:t>e</a:t>
            </a:r>
            <a:r>
              <a:rPr lang="zh-CN" altLang="en-US" dirty="0" smtClean="0"/>
              <a:t>读：</a:t>
            </a:r>
            <a:r>
              <a:rPr lang="en-US" altLang="zh-CN" dirty="0" smtClean="0"/>
              <a:t>CALIS</a:t>
            </a:r>
            <a:r>
              <a:rPr lang="zh-CN" altLang="en-US" dirty="0" smtClean="0"/>
              <a:t>学术搜索引擎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2"/>
              </a:rPr>
              <a:t>http://www.calis.edu.cn</a:t>
            </a:r>
          </a:p>
          <a:p>
            <a:pPr lvl="1"/>
            <a:r>
              <a:rPr lang="en-US" altLang="zh-CN" dirty="0" smtClean="0">
                <a:hlinkClick r:id="rId3"/>
              </a:rPr>
              <a:t>http://www.yidu.edu.cn</a:t>
            </a:r>
            <a:endParaRPr lang="en-US" altLang="zh-CN" dirty="0" smtClean="0"/>
          </a:p>
          <a:p>
            <a:pPr lvl="1"/>
            <a:r>
              <a:rPr lang="zh-CN" altLang="en-US" dirty="0"/>
              <a:t>包</a:t>
            </a:r>
            <a:r>
              <a:rPr lang="zh-CN" altLang="en-US" dirty="0" smtClean="0"/>
              <a:t>括中外文图书、期刊、文章、学位论文、古籍等特色资源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CALIS Resources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altLang="zh-CN" dirty="0" err="1" smtClean="0"/>
              <a:t>eDu</a:t>
            </a:r>
            <a:r>
              <a:rPr lang="zh-CN" altLang="en-US" dirty="0" smtClean="0"/>
              <a:t>：</a:t>
            </a:r>
            <a:r>
              <a:rPr lang="en-US" altLang="zh-CN" dirty="0" smtClean="0"/>
              <a:t>CALIS scholarly search engine</a:t>
            </a:r>
          </a:p>
          <a:p>
            <a:pPr lvl="1"/>
            <a:r>
              <a:rPr lang="en-US" altLang="zh-CN" dirty="0" smtClean="0">
                <a:hlinkClick r:id="rId2"/>
              </a:rPr>
              <a:t>http://www.calis.edu.cn</a:t>
            </a:r>
          </a:p>
          <a:p>
            <a:pPr lvl="1"/>
            <a:r>
              <a:rPr lang="en-US" altLang="zh-CN" dirty="0" smtClean="0">
                <a:hlinkClick r:id="rId3"/>
              </a:rPr>
              <a:t>http://www.yidu.edu.cn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Includes books in Chinese and foreign languages, journals, theses and dissertations, rare books,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</a:t>
            </a:r>
            <a:r>
              <a:rPr lang="zh-CN" altLang="en-US" dirty="0" smtClean="0"/>
              <a:t>读的本地化服务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Local services for </a:t>
            </a:r>
            <a:r>
              <a:rPr lang="en-US" altLang="zh-CN" dirty="0" err="1" smtClean="0"/>
              <a:t>eDu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5439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91354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椭圆 19"/>
          <p:cNvSpPr/>
          <p:nvPr/>
        </p:nvSpPr>
        <p:spPr bwMode="auto">
          <a:xfrm>
            <a:off x="3733800" y="6019800"/>
            <a:ext cx="4495800" cy="762000"/>
          </a:xfrm>
          <a:prstGeom prst="ellipse">
            <a:avLst/>
          </a:prstGeom>
          <a:solidFill>
            <a:srgbClr val="134B82">
              <a:alpha val="0"/>
            </a:srgb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990600" y="2286000"/>
            <a:ext cx="1524000" cy="519351"/>
          </a:xfrm>
          <a:prstGeom prst="ellipse">
            <a:avLst/>
          </a:prstGeom>
          <a:solidFill>
            <a:srgbClr val="134B82">
              <a:alpha val="0"/>
            </a:srgb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CALIS</a:t>
            </a:r>
            <a:r>
              <a:rPr lang="zh-CN" altLang="en-US" dirty="0"/>
              <a:t>资源一览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学位论文：</a:t>
            </a:r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etd.calis.edu.cn</a:t>
            </a:r>
            <a:endParaRPr lang="en-US" altLang="zh-CN" dirty="0" smtClean="0"/>
          </a:p>
          <a:p>
            <a:r>
              <a:rPr lang="zh-CN" altLang="en-US" dirty="0" smtClean="0"/>
              <a:t>包含国内</a:t>
            </a:r>
            <a:r>
              <a:rPr lang="en-US" altLang="zh-CN" dirty="0" smtClean="0"/>
              <a:t>80</a:t>
            </a:r>
            <a:r>
              <a:rPr lang="zh-CN" altLang="en-US" dirty="0" smtClean="0"/>
              <a:t>余所高校的博硕学</a:t>
            </a:r>
            <a:r>
              <a:rPr lang="zh-CN" altLang="en-US" dirty="0"/>
              <a:t>位论</a:t>
            </a:r>
            <a:r>
              <a:rPr lang="zh-CN" altLang="en-US" dirty="0" smtClean="0"/>
              <a:t>文</a:t>
            </a:r>
            <a:endParaRPr lang="en-US" altLang="zh-CN" dirty="0" smtClean="0"/>
          </a:p>
          <a:p>
            <a:r>
              <a:rPr lang="zh-CN" altLang="en-US" dirty="0"/>
              <a:t>目</a:t>
            </a:r>
            <a:r>
              <a:rPr lang="zh-CN" altLang="en-US" dirty="0" smtClean="0"/>
              <a:t>前数据量约</a:t>
            </a:r>
            <a:r>
              <a:rPr lang="en-US" altLang="zh-CN" dirty="0"/>
              <a:t>172</a:t>
            </a:r>
            <a:r>
              <a:rPr lang="zh-CN" altLang="en-US" dirty="0"/>
              <a:t>万条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CALIS Resources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Theses and Dissertations</a:t>
            </a:r>
            <a:r>
              <a:rPr lang="zh-CN" altLang="en-US" dirty="0" smtClean="0"/>
              <a:t>：</a:t>
            </a: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smtClean="0">
                <a:hlinkClick r:id="rId2"/>
              </a:rPr>
              <a:t>etd.calis.edu.cn</a:t>
            </a:r>
            <a:endParaRPr lang="en-US" altLang="zh-CN" dirty="0" smtClean="0"/>
          </a:p>
          <a:p>
            <a:r>
              <a:rPr lang="en-US" altLang="zh-CN" dirty="0" smtClean="0"/>
              <a:t>Includes master theses and doctoral dissertations from 80 universities in mainland China</a:t>
            </a:r>
          </a:p>
          <a:p>
            <a:r>
              <a:rPr lang="en-US" altLang="zh-CN" dirty="0" smtClean="0"/>
              <a:t>Currently has about 1,720,000 records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CALIS</a:t>
            </a:r>
            <a:r>
              <a:rPr lang="zh-CN" altLang="en-US" dirty="0"/>
              <a:t>资源一览</a:t>
            </a: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古</a:t>
            </a:r>
            <a:r>
              <a:rPr lang="zh-CN" altLang="en-US" dirty="0" smtClean="0"/>
              <a:t>籍（学苑汲古）：</a:t>
            </a:r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rbsc.calis.edu.cn/aopac/index.htm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24</a:t>
            </a:r>
            <a:r>
              <a:rPr lang="zh-CN" altLang="en-US" dirty="0" smtClean="0"/>
              <a:t>个图书馆的古籍目录数据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有书影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CALIS Resources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Chinese Rare Books </a:t>
            </a:r>
            <a:r>
              <a:rPr lang="zh-CN" altLang="en-US" dirty="0" smtClean="0"/>
              <a:t>（</a:t>
            </a:r>
            <a:r>
              <a:rPr lang="en-US" altLang="zh-CN" i="1" dirty="0" err="1" smtClean="0"/>
              <a:t>Xueyuan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jigu</a:t>
            </a:r>
            <a:r>
              <a:rPr lang="zh-CN" altLang="en-US" dirty="0" smtClean="0"/>
              <a:t>）：</a:t>
            </a:r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rbsc.calis.edu.cn/aopac/index.htm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Includes bibliographic records of rare books from 24 libraries</a:t>
            </a:r>
          </a:p>
          <a:p>
            <a:pPr lvl="1"/>
            <a:r>
              <a:rPr lang="en-US" altLang="zh-CN" dirty="0" smtClean="0"/>
              <a:t>Contains scanned images of the title page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3350" y="38100"/>
            <a:ext cx="8872538" cy="6634162"/>
            <a:chOff x="133350" y="38100"/>
            <a:chExt cx="8872538" cy="663416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13" y="38100"/>
              <a:ext cx="8867775" cy="504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" y="5100637"/>
              <a:ext cx="7553325" cy="157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75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CALIS</a:t>
            </a:r>
            <a:r>
              <a:rPr lang="zh-CN" altLang="en-US" dirty="0"/>
              <a:t>资源一览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1600200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特色库：</a:t>
            </a:r>
            <a:r>
              <a:rPr lang="en-US" altLang="zh-CN" sz="2400" dirty="0">
                <a:hlinkClick r:id="rId2"/>
              </a:rPr>
              <a:t>http://tsk.cadlis.edu.cn/tskopac</a:t>
            </a:r>
            <a:r>
              <a:rPr lang="en-US" altLang="zh-CN" sz="2400" dirty="0" smtClean="0">
                <a:hlinkClick r:id="rId2"/>
              </a:rPr>
              <a:t>/</a:t>
            </a:r>
            <a:endParaRPr lang="en-US" altLang="zh-CN" sz="2400" dirty="0" smtClean="0"/>
          </a:p>
          <a:p>
            <a:r>
              <a:rPr lang="zh-CN" altLang="en-US" sz="2400" dirty="0" smtClean="0"/>
              <a:t>特色库一览（</a:t>
            </a:r>
            <a:r>
              <a:rPr lang="en-US" altLang="zh-CN" sz="2400" dirty="0" smtClean="0"/>
              <a:t>60</a:t>
            </a:r>
            <a:r>
              <a:rPr lang="zh-CN" altLang="en-US" sz="2400" dirty="0" smtClean="0"/>
              <a:t>多个数据库）：</a:t>
            </a:r>
            <a:endParaRPr lang="en-US" altLang="zh-CN" sz="2400" dirty="0" smtClean="0"/>
          </a:p>
          <a:p>
            <a:pPr lvl="1"/>
            <a:r>
              <a:rPr lang="en-US" altLang="zh-CN" sz="2000" dirty="0" smtClean="0">
                <a:hlinkClick r:id="rId3"/>
              </a:rPr>
              <a:t>http</a:t>
            </a:r>
            <a:r>
              <a:rPr lang="en-US" altLang="zh-CN" sz="2000" dirty="0">
                <a:hlinkClick r:id="rId3"/>
              </a:rPr>
              <a:t>://</a:t>
            </a:r>
            <a:r>
              <a:rPr lang="en-US" altLang="zh-CN" sz="2000" dirty="0" smtClean="0">
                <a:hlinkClick r:id="rId3"/>
              </a:rPr>
              <a:t>tsk.cadlis.edu.cn/tskopac/baseNavigation.do?sortby=tskname</a:t>
            </a:r>
            <a:endParaRPr lang="en-US" altLang="zh-CN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3352800"/>
            <a:ext cx="4038600" cy="244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CN" altLang="en-US" sz="2000" dirty="0" smtClean="0"/>
              <a:t>潮汕文献数据库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红色江西特色数据库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长江资源库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高校古文献资源库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高校音乐教育资源数据库   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……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352800"/>
            <a:ext cx="44196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CN" altLang="en-US" sz="2000" dirty="0"/>
              <a:t>东北亚研究数据库 </a:t>
            </a:r>
            <a:endParaRPr lang="en-US" altLang="zh-CN" sz="2000" dirty="0"/>
          </a:p>
          <a:p>
            <a:pPr lvl="1"/>
            <a:r>
              <a:rPr lang="zh-CN" altLang="en-US" sz="2000" dirty="0"/>
              <a:t>中国科技史数字图书馆资料库</a:t>
            </a:r>
            <a:endParaRPr lang="en-US" altLang="zh-CN" sz="2000" dirty="0"/>
          </a:p>
          <a:p>
            <a:pPr lvl="1"/>
            <a:r>
              <a:rPr lang="zh-CN" altLang="en-US" sz="2000" dirty="0"/>
              <a:t>北大名师多媒体特藏数据库</a:t>
            </a:r>
            <a:endParaRPr lang="en-US" altLang="zh-CN" sz="2000" dirty="0"/>
          </a:p>
          <a:p>
            <a:pPr lvl="1"/>
            <a:r>
              <a:rPr lang="zh-CN" altLang="en-US" sz="2000" dirty="0"/>
              <a:t>建筑艺术与技术资料库</a:t>
            </a:r>
            <a:endParaRPr lang="en-US" altLang="zh-CN" sz="2000" dirty="0"/>
          </a:p>
          <a:p>
            <a:pPr lvl="1"/>
            <a:r>
              <a:rPr lang="zh-CN" altLang="en-US" sz="2000" dirty="0"/>
              <a:t>河南地方文献数据库</a:t>
            </a:r>
            <a:endParaRPr lang="en-US" altLang="zh-CN" sz="2000" dirty="0"/>
          </a:p>
          <a:p>
            <a:pPr lvl="1"/>
            <a:r>
              <a:rPr lang="zh-CN" altLang="en-US" sz="2000" dirty="0"/>
              <a:t>河洛文化文献专题数据库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3210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CALIS Resources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160020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Special Collections</a:t>
            </a:r>
            <a:r>
              <a:rPr lang="zh-CN" altLang="en-US" sz="2400" dirty="0" smtClean="0"/>
              <a:t>：</a:t>
            </a:r>
            <a:r>
              <a:rPr lang="en-US" altLang="zh-CN" sz="2400" dirty="0">
                <a:hlinkClick r:id="rId2"/>
              </a:rPr>
              <a:t>http://tsk.cadlis.edu.cn/tskopac</a:t>
            </a:r>
            <a:r>
              <a:rPr lang="en-US" altLang="zh-CN" sz="2400" dirty="0" smtClean="0">
                <a:hlinkClick r:id="rId2"/>
              </a:rPr>
              <a:t>/</a:t>
            </a:r>
            <a:endParaRPr lang="en-US" altLang="zh-CN" sz="2400" dirty="0" smtClean="0"/>
          </a:p>
          <a:p>
            <a:r>
              <a:rPr lang="en-US" altLang="zh-CN" sz="2400" dirty="0" smtClean="0"/>
              <a:t>List of special collections (Includes over 60 databases)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lvl="1"/>
            <a:r>
              <a:rPr lang="en-US" altLang="zh-CN" sz="2000" dirty="0" smtClean="0">
                <a:hlinkClick r:id="rId3"/>
              </a:rPr>
              <a:t>http</a:t>
            </a:r>
            <a:r>
              <a:rPr lang="en-US" altLang="zh-CN" sz="2000" dirty="0">
                <a:hlinkClick r:id="rId3"/>
              </a:rPr>
              <a:t>://</a:t>
            </a:r>
            <a:r>
              <a:rPr lang="en-US" altLang="zh-CN" sz="2000" dirty="0" smtClean="0">
                <a:hlinkClick r:id="rId3"/>
              </a:rPr>
              <a:t>tsk.cadlis.edu.cn/tskopac/baseNavigation.do?sortby=tskname</a:t>
            </a:r>
            <a:endParaRPr lang="en-US" altLang="zh-CN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3352800"/>
            <a:ext cx="4038600" cy="244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CN" altLang="en-US" sz="2000" dirty="0" smtClean="0"/>
              <a:t>潮汕文献数据库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红色江西特色数据库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长江资源库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高校古文献资源库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高校音乐教育资源数据库   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……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352800"/>
            <a:ext cx="44196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CN" altLang="en-US" sz="2000" dirty="0"/>
              <a:t>东北亚研究数据库 </a:t>
            </a:r>
            <a:endParaRPr lang="en-US" altLang="zh-CN" sz="2000" dirty="0"/>
          </a:p>
          <a:p>
            <a:pPr lvl="1"/>
            <a:r>
              <a:rPr lang="zh-CN" altLang="en-US" sz="2000" dirty="0"/>
              <a:t>中国科技史数字图书馆资料库</a:t>
            </a:r>
            <a:endParaRPr lang="en-US" altLang="zh-CN" sz="2000" dirty="0"/>
          </a:p>
          <a:p>
            <a:pPr lvl="1"/>
            <a:r>
              <a:rPr lang="zh-CN" altLang="en-US" sz="2000" dirty="0"/>
              <a:t>北大名师多媒体特藏数据库</a:t>
            </a:r>
            <a:endParaRPr lang="en-US" altLang="zh-CN" sz="2000" dirty="0"/>
          </a:p>
          <a:p>
            <a:pPr lvl="1"/>
            <a:r>
              <a:rPr lang="zh-CN" altLang="en-US" sz="2000" dirty="0"/>
              <a:t>建筑艺术与技术资料库</a:t>
            </a:r>
            <a:endParaRPr lang="en-US" altLang="zh-CN" sz="2000" dirty="0"/>
          </a:p>
          <a:p>
            <a:pPr lvl="1"/>
            <a:r>
              <a:rPr lang="zh-CN" altLang="en-US" sz="2000" dirty="0"/>
              <a:t>河南地方文献数据库</a:t>
            </a:r>
            <a:endParaRPr lang="en-US" altLang="zh-CN" sz="2000" dirty="0"/>
          </a:p>
          <a:p>
            <a:pPr lvl="1"/>
            <a:r>
              <a:rPr lang="zh-CN" altLang="en-US" sz="2000" dirty="0"/>
              <a:t>河洛文化文献专题数据库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3210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合作宗旨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62075"/>
            <a:ext cx="8305800" cy="3057525"/>
          </a:xfrm>
        </p:spPr>
        <p:txBody>
          <a:bodyPr/>
          <a:lstStyle/>
          <a:p>
            <a:r>
              <a:rPr lang="zh-CN" altLang="en-US" dirty="0" smtClean="0"/>
              <a:t>以服务换取服务</a:t>
            </a:r>
            <a:endParaRPr lang="en-US" altLang="zh-CN" dirty="0" smtClean="0"/>
          </a:p>
          <a:p>
            <a:r>
              <a:rPr lang="zh-CN" altLang="en-US" dirty="0" smtClean="0"/>
              <a:t>尽量不涉及经费结算</a:t>
            </a:r>
            <a:endParaRPr lang="en-US" altLang="zh-CN" dirty="0" smtClean="0"/>
          </a:p>
          <a:p>
            <a:r>
              <a:rPr lang="zh-CN" altLang="en-US" dirty="0" smtClean="0"/>
              <a:t>依用户驱动、使用效果及用户量等因素，决定开展服务的优先顺序</a:t>
            </a:r>
            <a:endParaRPr lang="en-US" altLang="zh-CN" dirty="0" smtClean="0"/>
          </a:p>
          <a:p>
            <a:r>
              <a:rPr lang="zh-CN" altLang="en-US" dirty="0" smtClean="0"/>
              <a:t>将</a:t>
            </a:r>
            <a:r>
              <a:rPr lang="zh-CN" altLang="en-US" dirty="0"/>
              <a:t>海外服</a:t>
            </a:r>
            <a:r>
              <a:rPr lang="zh-CN" altLang="en-US" dirty="0" smtClean="0"/>
              <a:t>务纳</a:t>
            </a:r>
            <a:r>
              <a:rPr lang="zh-CN" altLang="en-US" dirty="0"/>
              <a:t>入</a:t>
            </a:r>
            <a:r>
              <a:rPr lang="en-US" dirty="0"/>
              <a:t>CALIS</a:t>
            </a:r>
            <a:r>
              <a:rPr lang="zh-CN" altLang="en-US" dirty="0"/>
              <a:t>体</a:t>
            </a:r>
            <a:r>
              <a:rPr lang="zh-CN" altLang="en-US" dirty="0" smtClean="0"/>
              <a:t>系中，以支</a:t>
            </a:r>
            <a:r>
              <a:rPr lang="zh-CN" altLang="en-US" dirty="0"/>
              <a:t>持大陆高校的服务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Thank you</a:t>
            </a:r>
            <a:r>
              <a:rPr lang="zh-CN" altLang="en-US" smtClean="0"/>
              <a:t>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Contact </a:t>
            </a:r>
            <a:r>
              <a:rPr lang="en-US" altLang="zh-CN" dirty="0" smtClean="0"/>
              <a:t>me</a:t>
            </a:r>
          </a:p>
          <a:p>
            <a:pPr lvl="1"/>
            <a:r>
              <a:rPr lang="en-US" altLang="zh-CN" dirty="0" smtClean="0"/>
              <a:t>Harvard-</a:t>
            </a:r>
            <a:r>
              <a:rPr lang="en-US" altLang="zh-CN" dirty="0" err="1" smtClean="0"/>
              <a:t>Yenching</a:t>
            </a:r>
            <a:r>
              <a:rPr lang="en-US" altLang="zh-CN" dirty="0" smtClean="0"/>
              <a:t> Library(through Aug. 2012)</a:t>
            </a:r>
          </a:p>
          <a:p>
            <a:pPr lvl="2"/>
            <a:r>
              <a:rPr lang="en-US" altLang="zh-CN" dirty="0" smtClean="0"/>
              <a:t>Email: </a:t>
            </a:r>
            <a:r>
              <a:rPr lang="en-US" altLang="zh-CN" dirty="0" smtClean="0">
                <a:hlinkClick r:id="rId2"/>
              </a:rPr>
              <a:t>yanwang@fas.harvard.edu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Tel: 617-496-5381</a:t>
            </a:r>
          </a:p>
          <a:p>
            <a:pPr lvl="1"/>
            <a:r>
              <a:rPr lang="en-US" altLang="zh-CN" dirty="0" smtClean="0"/>
              <a:t>CALIS Administrative Center</a:t>
            </a:r>
          </a:p>
          <a:p>
            <a:pPr lvl="2"/>
            <a:r>
              <a:rPr lang="en-US" altLang="zh-CN" dirty="0" smtClean="0"/>
              <a:t>Email: </a:t>
            </a:r>
            <a:r>
              <a:rPr lang="en-US" altLang="zh-CN" dirty="0" smtClean="0">
                <a:hlinkClick r:id="rId3"/>
              </a:rPr>
              <a:t>wangy@calis.edu.cn</a:t>
            </a:r>
            <a:endParaRPr lang="en-US" altLang="zh-CN" dirty="0" smtClean="0"/>
          </a:p>
          <a:p>
            <a:pPr lvl="2"/>
            <a:r>
              <a:rPr lang="en-US" dirty="0" smtClean="0"/>
              <a:t>Tel: +86 10 62744702</a:t>
            </a:r>
          </a:p>
          <a:p>
            <a:pPr lvl="2"/>
            <a:r>
              <a:rPr lang="en-US" dirty="0" smtClean="0"/>
              <a:t>Add: Peking University Library, Beijing, China  100871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05800" cy="885825"/>
          </a:xfrm>
        </p:spPr>
        <p:txBody>
          <a:bodyPr/>
          <a:lstStyle/>
          <a:p>
            <a:pPr algn="l"/>
            <a:r>
              <a:rPr lang="en-US" altLang="zh-CN" dirty="0" smtClean="0"/>
              <a:t>Collaboration Objectives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62075"/>
            <a:ext cx="8305800" cy="3057525"/>
          </a:xfrm>
        </p:spPr>
        <p:txBody>
          <a:bodyPr/>
          <a:lstStyle/>
          <a:p>
            <a:r>
              <a:rPr lang="en-US" altLang="zh-CN" dirty="0" smtClean="0"/>
              <a:t>Services for services</a:t>
            </a:r>
          </a:p>
          <a:p>
            <a:r>
              <a:rPr lang="en-US" dirty="0" smtClean="0"/>
              <a:t>Avoid </a:t>
            </a:r>
            <a:r>
              <a:rPr lang="en-US" dirty="0" smtClean="0"/>
              <a:t>budgeting </a:t>
            </a:r>
            <a:r>
              <a:rPr lang="en-US" dirty="0" smtClean="0"/>
              <a:t>and money transactions in the services</a:t>
            </a:r>
            <a:endParaRPr lang="en-US" altLang="zh-CN" dirty="0" smtClean="0"/>
          </a:p>
          <a:p>
            <a:r>
              <a:rPr lang="en-US" altLang="zh-CN" dirty="0" smtClean="0"/>
              <a:t>Service priority order is based on user demands, results, number of users and other factors.</a:t>
            </a:r>
          </a:p>
          <a:p>
            <a:r>
              <a:rPr lang="en-US" altLang="zh-CN" dirty="0" smtClean="0"/>
              <a:t>Integrate oversea services into the CALIS, in order to support services for universities in mainland China.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北美地区合作状况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19200"/>
            <a:ext cx="8305800" cy="5029200"/>
          </a:xfrm>
        </p:spPr>
        <p:txBody>
          <a:bodyPr/>
          <a:lstStyle/>
          <a:p>
            <a:r>
              <a:rPr lang="zh-CN" altLang="en-US" dirty="0" smtClean="0"/>
              <a:t>下载</a:t>
            </a:r>
            <a:r>
              <a:rPr lang="en-US" altLang="zh-CN" dirty="0" smtClean="0"/>
              <a:t>MARC</a:t>
            </a:r>
            <a:r>
              <a:rPr lang="zh-CN" altLang="en-US" dirty="0" smtClean="0"/>
              <a:t>数据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哈佛燕京图书馆</a:t>
            </a:r>
            <a:endParaRPr lang="en-US" altLang="zh-CN" dirty="0" smtClean="0"/>
          </a:p>
          <a:p>
            <a:r>
              <a:rPr lang="zh-CN" altLang="en-US" dirty="0" smtClean="0"/>
              <a:t>文献传递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哈佛燕京图书馆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芝加哥大学东亚图书馆（协议签定中）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普林斯顿大学东亚图书馆（协议签定中）</a:t>
            </a:r>
            <a:endParaRPr lang="en-US" altLang="zh-CN" dirty="0" smtClean="0"/>
          </a:p>
          <a:p>
            <a:r>
              <a:rPr lang="zh-CN" altLang="en-US" dirty="0" smtClean="0"/>
              <a:t>资源交换及其它服务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CALIS</a:t>
            </a:r>
            <a:r>
              <a:rPr lang="zh-CN" altLang="en-US" dirty="0" smtClean="0"/>
              <a:t>“</a:t>
            </a:r>
            <a:r>
              <a:rPr lang="zh-CN" altLang="zh-CN" dirty="0" smtClean="0"/>
              <a:t>学苑汲古</a:t>
            </a:r>
            <a:r>
              <a:rPr lang="zh-CN" altLang="en-US" dirty="0" smtClean="0"/>
              <a:t>”数据库对哈佛开放访问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哈佛燕京向</a:t>
            </a:r>
            <a:r>
              <a:rPr lang="en-US" altLang="zh-CN" dirty="0" smtClean="0"/>
              <a:t>CALIS</a:t>
            </a:r>
            <a:r>
              <a:rPr lang="zh-CN" altLang="en-US" dirty="0" smtClean="0"/>
              <a:t>提供古籍元数据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哈佛大学向</a:t>
            </a:r>
            <a:r>
              <a:rPr lang="en-US" altLang="zh-CN" dirty="0" smtClean="0"/>
              <a:t>CALIS</a:t>
            </a:r>
            <a:r>
              <a:rPr lang="zh-CN" altLang="zh-CN" dirty="0" smtClean="0"/>
              <a:t>提供</a:t>
            </a:r>
            <a:r>
              <a:rPr lang="en-US" altLang="zh-CN" dirty="0" smtClean="0"/>
              <a:t>“</a:t>
            </a:r>
            <a:r>
              <a:rPr lang="zh-CN" altLang="zh-CN" dirty="0" smtClean="0"/>
              <a:t>无版权图书的按需复制</a:t>
            </a:r>
            <a:r>
              <a:rPr lang="en-US" altLang="zh-CN" dirty="0" smtClean="0"/>
              <a:t>”</a:t>
            </a:r>
            <a:r>
              <a:rPr lang="zh-CN" altLang="zh-CN" dirty="0" smtClean="0"/>
              <a:t>服务</a:t>
            </a:r>
            <a:r>
              <a:rPr lang="en-US" altLang="zh-CN" dirty="0" smtClean="0"/>
              <a:t>(</a:t>
            </a:r>
            <a:r>
              <a:rPr lang="zh-CN" altLang="en-US" dirty="0" smtClean="0"/>
              <a:t>试运行中</a:t>
            </a:r>
            <a:r>
              <a:rPr lang="en-US" altLang="zh-CN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 Collaborations with Libraries in North America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5029200"/>
          </a:xfrm>
        </p:spPr>
        <p:txBody>
          <a:bodyPr/>
          <a:lstStyle/>
          <a:p>
            <a:r>
              <a:rPr lang="en-US" altLang="zh-CN" sz="2400" dirty="0" smtClean="0"/>
              <a:t>MARC Download</a:t>
            </a:r>
          </a:p>
          <a:p>
            <a:pPr lvl="1"/>
            <a:r>
              <a:rPr lang="en-US" altLang="zh-CN" sz="2000" dirty="0" smtClean="0"/>
              <a:t>Harvard-</a:t>
            </a:r>
            <a:r>
              <a:rPr lang="en-US" altLang="zh-CN" sz="2000" dirty="0" err="1" smtClean="0"/>
              <a:t>Yenching</a:t>
            </a:r>
            <a:r>
              <a:rPr lang="en-US" altLang="zh-CN" sz="2000" dirty="0" smtClean="0"/>
              <a:t> Library</a:t>
            </a:r>
          </a:p>
          <a:p>
            <a:r>
              <a:rPr lang="en-US" altLang="zh-CN" sz="2400" dirty="0" smtClean="0"/>
              <a:t>Document Delivery</a:t>
            </a:r>
          </a:p>
          <a:p>
            <a:pPr lvl="1"/>
            <a:r>
              <a:rPr lang="en-US" altLang="zh-CN" sz="2000" dirty="0" smtClean="0"/>
              <a:t>Harvard-</a:t>
            </a:r>
            <a:r>
              <a:rPr lang="en-US" altLang="zh-CN" sz="2000" dirty="0" err="1" smtClean="0"/>
              <a:t>Yenching</a:t>
            </a:r>
            <a:r>
              <a:rPr lang="en-US" altLang="zh-CN" sz="2000" dirty="0" smtClean="0"/>
              <a:t> Library</a:t>
            </a:r>
          </a:p>
          <a:p>
            <a:pPr lvl="1"/>
            <a:r>
              <a:rPr lang="en-US" altLang="zh-CN" sz="2000" dirty="0" smtClean="0"/>
              <a:t>East Asian Library at the University of Chicago – under negotiation</a:t>
            </a:r>
          </a:p>
          <a:p>
            <a:pPr lvl="1"/>
            <a:r>
              <a:rPr lang="en-US" altLang="zh-CN" sz="2000" dirty="0" smtClean="0"/>
              <a:t>East Asian Library at the Princeton University – under negotiation</a:t>
            </a:r>
          </a:p>
          <a:p>
            <a:r>
              <a:rPr lang="en-US" altLang="zh-CN" sz="2400" dirty="0" smtClean="0"/>
              <a:t>Resource Sharing &amp; Other Services</a:t>
            </a:r>
          </a:p>
          <a:p>
            <a:pPr lvl="1"/>
            <a:r>
              <a:rPr lang="en-US" altLang="zh-CN" sz="2000" dirty="0" smtClean="0"/>
              <a:t>CALIS grants access to the </a:t>
            </a:r>
            <a:r>
              <a:rPr lang="en-US" altLang="zh-CN" sz="2000" i="1" dirty="0" err="1" smtClean="0"/>
              <a:t>Xueyuan</a:t>
            </a:r>
            <a:r>
              <a:rPr lang="en-US" altLang="zh-CN" sz="2000" i="1" dirty="0" smtClean="0"/>
              <a:t> </a:t>
            </a:r>
            <a:r>
              <a:rPr lang="en-US" altLang="zh-CN" sz="2000" i="1" dirty="0" err="1" smtClean="0"/>
              <a:t>jigu</a:t>
            </a:r>
            <a:r>
              <a:rPr lang="en-US" altLang="zh-CN" sz="2000" i="1" dirty="0" smtClean="0"/>
              <a:t> Database </a:t>
            </a:r>
            <a:r>
              <a:rPr lang="zh-CN" altLang="en-US" sz="2000" dirty="0" smtClean="0"/>
              <a:t>“</a:t>
            </a:r>
            <a:r>
              <a:rPr lang="zh-CN" altLang="zh-CN" sz="2000" dirty="0" smtClean="0"/>
              <a:t>学苑汲古</a:t>
            </a:r>
            <a:r>
              <a:rPr lang="zh-CN" altLang="en-US" sz="2000" dirty="0" smtClean="0"/>
              <a:t>” </a:t>
            </a:r>
            <a:r>
              <a:rPr lang="en-US" altLang="zh-CN" sz="2000" dirty="0" smtClean="0"/>
              <a:t>to Harvard-</a:t>
            </a:r>
            <a:r>
              <a:rPr lang="en-US" altLang="zh-CN" sz="2000" dirty="0" err="1" smtClean="0"/>
              <a:t>Yenching</a:t>
            </a:r>
            <a:r>
              <a:rPr lang="en-US" altLang="zh-CN" sz="2000" dirty="0" smtClean="0"/>
              <a:t> Library</a:t>
            </a:r>
          </a:p>
          <a:p>
            <a:pPr lvl="1"/>
            <a:r>
              <a:rPr lang="en-US" altLang="zh-CN" sz="2000" dirty="0" smtClean="0"/>
              <a:t>Harvard-</a:t>
            </a:r>
            <a:r>
              <a:rPr lang="en-US" altLang="zh-CN" sz="2000" dirty="0" err="1" smtClean="0"/>
              <a:t>Yenching</a:t>
            </a:r>
            <a:r>
              <a:rPr lang="en-US" altLang="zh-CN" sz="2000" dirty="0" smtClean="0"/>
              <a:t> Library provides metadata of rare books in their collections to CALIS.</a:t>
            </a:r>
          </a:p>
          <a:p>
            <a:pPr lvl="1"/>
            <a:r>
              <a:rPr lang="en-US" altLang="zh-CN" sz="2000" dirty="0" smtClean="0"/>
              <a:t>Harvard-</a:t>
            </a:r>
            <a:r>
              <a:rPr lang="en-US" altLang="zh-CN" sz="2000" dirty="0" err="1" smtClean="0"/>
              <a:t>Yenching</a:t>
            </a:r>
            <a:r>
              <a:rPr lang="en-US" altLang="zh-CN" sz="2000" dirty="0" smtClean="0"/>
              <a:t> Library offers a trial service of on-demand photocopying of out-of-copyright books to CALIS.</a:t>
            </a:r>
            <a:endParaRPr lang="en-US" sz="2000" dirty="0" smtClean="0"/>
          </a:p>
          <a:p>
            <a:pPr lvl="1"/>
            <a:endParaRPr lang="en-US" altLang="zh-CN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42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rtner PPT- one template-v8_rm">
  <a:themeElements>
    <a:clrScheme name="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3366CC"/>
      </a:accent1>
      <a:accent2>
        <a:srgbClr val="FF00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E70000"/>
      </a:accent6>
      <a:hlink>
        <a:srgbClr val="FF9900"/>
      </a:hlink>
      <a:folHlink>
        <a:srgbClr val="6699FF"/>
      </a:folHlink>
    </a:clrScheme>
    <a:fontScheme name="Gartner PPT- one template-v8_rm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34B8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34B8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rtner PPT- one template-v8_r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rtner PPT- one template-v8_r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8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CCFF6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2FFB8"/>
        </a:accent5>
        <a:accent6>
          <a:srgbClr val="E7B900"/>
        </a:accent6>
        <a:hlink>
          <a:srgbClr val="0066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CALIS三期PPT模板4</Template>
  <TotalTime>1725</TotalTime>
  <Words>4436</Words>
  <Application>Microsoft Office PowerPoint</Application>
  <PresentationFormat>On-screen Show (4:3)</PresentationFormat>
  <Paragraphs>480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Gartner PPT- one template-v8_rm</vt:lpstr>
      <vt:lpstr>浅谈CALIS与北美东亚图书馆的合作 Cooperation and Collaborations between CALIS and East Asian Libraries in North America</vt:lpstr>
      <vt:lpstr>About CALIS</vt:lpstr>
      <vt:lpstr>About CALIS</vt:lpstr>
      <vt:lpstr>CALIS三期的七大服务系列</vt:lpstr>
      <vt:lpstr>Seven Types of Services from the 3rd Phase of CALIS </vt:lpstr>
      <vt:lpstr>合作宗旨</vt:lpstr>
      <vt:lpstr>Collaboration Objectives</vt:lpstr>
      <vt:lpstr>北美地区合作状况</vt:lpstr>
      <vt:lpstr>Current Collaborations with Libraries in North America</vt:lpstr>
      <vt:lpstr>七个领域的合作意向</vt:lpstr>
      <vt:lpstr>Desirable Areas of Collaborations in Seven Fields </vt:lpstr>
      <vt:lpstr>免费提供Z39.50数据下载</vt:lpstr>
      <vt:lpstr>Free Z39.5 Download</vt:lpstr>
      <vt:lpstr>CALIS与OCLC的合作</vt:lpstr>
      <vt:lpstr>CALIS/OCLC Cooperation</vt:lpstr>
      <vt:lpstr>哈佛燕京图书馆案例</vt:lpstr>
      <vt:lpstr>Harvard-Yeching Library Case</vt:lpstr>
      <vt:lpstr>采访人员流程 Workflow for Acquisition</vt:lpstr>
      <vt:lpstr>编目人员流程 Workflow for Cataloging</vt:lpstr>
      <vt:lpstr>七个领域的合作意向</vt:lpstr>
      <vt:lpstr>Desirable Areas of Collaborations in Seven Fields </vt:lpstr>
      <vt:lpstr>文献传递（1）</vt:lpstr>
      <vt:lpstr>Document Delivery (1)</vt:lpstr>
      <vt:lpstr>文献传递（2）</vt:lpstr>
      <vt:lpstr>Document Delivery (2)</vt:lpstr>
      <vt:lpstr>提交文献传递请求 Submit a Document Delivery Request</vt:lpstr>
      <vt:lpstr>全文获取 Request for Full Text</vt:lpstr>
      <vt:lpstr>代查代检（e得文献获取）Ask for Help</vt:lpstr>
      <vt:lpstr>七个领域的合作意向</vt:lpstr>
      <vt:lpstr>Desirable Areas of Collaborations in Seven Fields </vt:lpstr>
      <vt:lpstr>辅助中文图书采访系统（1）</vt:lpstr>
      <vt:lpstr>Acquisition System Supplemental to Chinese Publications (1)</vt:lpstr>
      <vt:lpstr>辅助中文图书采访系统（2）</vt:lpstr>
      <vt:lpstr>  Acquisition System Supplemental to Chinese Publications (2)</vt:lpstr>
      <vt:lpstr>协调采购界面  Interface for Consortium Purchase</vt:lpstr>
      <vt:lpstr>特色:小语种书目检索浏览  Search Interface for Catalogs of Books in Less Popular Languages</vt:lpstr>
      <vt:lpstr>七个领域的合作意向</vt:lpstr>
      <vt:lpstr>Desirable Areas of Collaborations in Seven Fields </vt:lpstr>
      <vt:lpstr>批量加工数据服务</vt:lpstr>
      <vt:lpstr>Data Processing Services</vt:lpstr>
      <vt:lpstr>特色馆藏</vt:lpstr>
      <vt:lpstr>Special Collections</vt:lpstr>
      <vt:lpstr>联合咨询台</vt:lpstr>
      <vt:lpstr>Reference Consortium</vt:lpstr>
      <vt:lpstr> e问（面向图书馆员和读者的互动交流平台） eAsk (An Interactive Platform for Librarians and Readers)</vt:lpstr>
      <vt:lpstr>馆员交流计划（1） Librarian Exchange Program (1)</vt:lpstr>
      <vt:lpstr>馆员交流计划（2）</vt:lpstr>
      <vt:lpstr> Librarian Exchange Program (2)</vt:lpstr>
      <vt:lpstr>附：eduChina中国高等教育数字图书馆 eduChina: Digital Library for Chinese Higher Education</vt:lpstr>
      <vt:lpstr>CALIS资源一览（1）</vt:lpstr>
      <vt:lpstr>CALIS Resources（1）</vt:lpstr>
      <vt:lpstr>e读的本地化服务  Local services for eDu</vt:lpstr>
      <vt:lpstr>CALIS资源一览（2）</vt:lpstr>
      <vt:lpstr>CALIS Resources （2）</vt:lpstr>
      <vt:lpstr>CALIS资源一览（3）</vt:lpstr>
      <vt:lpstr>CALIS Resources （3）</vt:lpstr>
      <vt:lpstr>PowerPoint Presentation</vt:lpstr>
      <vt:lpstr>CALIS资源一览（4）</vt:lpstr>
      <vt:lpstr>CALIS Resources（4）</vt:lpstr>
      <vt:lpstr>Thank you！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浅谈CALIS与北美图书馆的合作</dc:title>
  <dc:creator>ywang</dc:creator>
  <cp:lastModifiedBy>Susan Xue</cp:lastModifiedBy>
  <cp:revision>243</cp:revision>
  <dcterms:created xsi:type="dcterms:W3CDTF">2012-01-09T20:25:30Z</dcterms:created>
  <dcterms:modified xsi:type="dcterms:W3CDTF">2012-03-09T19:24:52Z</dcterms:modified>
</cp:coreProperties>
</file>