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handoutMasterIdLst>
    <p:handoutMasterId r:id="rId47"/>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300" r:id="rId17"/>
    <p:sldId id="272" r:id="rId18"/>
    <p:sldId id="274" r:id="rId19"/>
    <p:sldId id="277" r:id="rId20"/>
    <p:sldId id="278" r:id="rId21"/>
    <p:sldId id="279" r:id="rId22"/>
    <p:sldId id="280" r:id="rId23"/>
    <p:sldId id="281" r:id="rId24"/>
    <p:sldId id="282" r:id="rId25"/>
    <p:sldId id="283" r:id="rId26"/>
    <p:sldId id="284" r:id="rId27"/>
    <p:sldId id="286" r:id="rId28"/>
    <p:sldId id="287" r:id="rId29"/>
    <p:sldId id="275" r:id="rId30"/>
    <p:sldId id="285" r:id="rId31"/>
    <p:sldId id="288" r:id="rId32"/>
    <p:sldId id="289" r:id="rId33"/>
    <p:sldId id="290" r:id="rId34"/>
    <p:sldId id="291" r:id="rId35"/>
    <p:sldId id="292" r:id="rId36"/>
    <p:sldId id="293" r:id="rId37"/>
    <p:sldId id="294" r:id="rId38"/>
    <p:sldId id="295" r:id="rId39"/>
    <p:sldId id="296" r:id="rId40"/>
    <p:sldId id="297" r:id="rId41"/>
    <p:sldId id="298" r:id="rId42"/>
    <p:sldId id="276" r:id="rId43"/>
    <p:sldId id="273" r:id="rId44"/>
    <p:sldId id="299" r:id="rId45"/>
  </p:sldIdLst>
  <p:sldSz cx="13004800" cy="9753600"/>
  <p:notesSz cx="6881813"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58AAB"/>
        </a:solidFill>
        <a:effectLst/>
        <a:uFillTx/>
        <a:latin typeface="+mj-lt"/>
        <a:ea typeface="+mj-ea"/>
        <a:cs typeface="+mj-cs"/>
        <a:sym typeface="Helvetica Neue Bold Condensed"/>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58AAB"/>
        </a:solidFill>
        <a:effectLst/>
        <a:uFillTx/>
        <a:latin typeface="+mj-lt"/>
        <a:ea typeface="+mj-ea"/>
        <a:cs typeface="+mj-cs"/>
        <a:sym typeface="Helvetica Neue Bold Condensed"/>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58AAB"/>
        </a:solidFill>
        <a:effectLst/>
        <a:uFillTx/>
        <a:latin typeface="+mj-lt"/>
        <a:ea typeface="+mj-ea"/>
        <a:cs typeface="+mj-cs"/>
        <a:sym typeface="Helvetica Neue Bold Condensed"/>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58AAB"/>
        </a:solidFill>
        <a:effectLst/>
        <a:uFillTx/>
        <a:latin typeface="+mj-lt"/>
        <a:ea typeface="+mj-ea"/>
        <a:cs typeface="+mj-cs"/>
        <a:sym typeface="Helvetica Neue Bold Condensed"/>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58AAB"/>
        </a:solidFill>
        <a:effectLst/>
        <a:uFillTx/>
        <a:latin typeface="+mj-lt"/>
        <a:ea typeface="+mj-ea"/>
        <a:cs typeface="+mj-cs"/>
        <a:sym typeface="Helvetica Neue Bold Condensed"/>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58AAB"/>
        </a:solidFill>
        <a:effectLst/>
        <a:uFillTx/>
        <a:latin typeface="+mj-lt"/>
        <a:ea typeface="+mj-ea"/>
        <a:cs typeface="+mj-cs"/>
        <a:sym typeface="Helvetica Neue Bold Condensed"/>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58AAB"/>
        </a:solidFill>
        <a:effectLst/>
        <a:uFillTx/>
        <a:latin typeface="+mj-lt"/>
        <a:ea typeface="+mj-ea"/>
        <a:cs typeface="+mj-cs"/>
        <a:sym typeface="Helvetica Neue Bold Condensed"/>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58AAB"/>
        </a:solidFill>
        <a:effectLst/>
        <a:uFillTx/>
        <a:latin typeface="+mj-lt"/>
        <a:ea typeface="+mj-ea"/>
        <a:cs typeface="+mj-cs"/>
        <a:sym typeface="Helvetica Neue Bold Condensed"/>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58AAB"/>
        </a:solidFill>
        <a:effectLst/>
        <a:uFillTx/>
        <a:latin typeface="+mj-lt"/>
        <a:ea typeface="+mj-ea"/>
        <a:cs typeface="+mj-cs"/>
        <a:sym typeface="Helvetica Neue Bold Condensed"/>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818181"/>
      </a:tcTxStyle>
      <a:tcStyle>
        <a:tcBdr>
          <a:left>
            <a:ln w="12700" cap="flat">
              <a:solidFill>
                <a:srgbClr val="A1A3A7"/>
              </a:solidFill>
              <a:prstDash val="solid"/>
              <a:miter lim="400000"/>
            </a:ln>
          </a:left>
          <a:right>
            <a:ln w="12700" cap="flat">
              <a:solidFill>
                <a:srgbClr val="A1A3A7"/>
              </a:solidFill>
              <a:prstDash val="solid"/>
              <a:miter lim="400000"/>
            </a:ln>
          </a:right>
          <a:top>
            <a:ln w="12700" cap="flat">
              <a:solidFill>
                <a:srgbClr val="A1A3A7"/>
              </a:solidFill>
              <a:prstDash val="solid"/>
              <a:miter lim="400000"/>
            </a:ln>
          </a:top>
          <a:bottom>
            <a:ln w="12700" cap="flat">
              <a:solidFill>
                <a:srgbClr val="A1A3A7"/>
              </a:solidFill>
              <a:prstDash val="solid"/>
              <a:miter lim="400000"/>
            </a:ln>
          </a:bottom>
          <a:insideH>
            <a:ln w="12700" cap="flat">
              <a:solidFill>
                <a:srgbClr val="A1A3A7"/>
              </a:solidFill>
              <a:prstDash val="solid"/>
              <a:miter lim="400000"/>
            </a:ln>
          </a:insideH>
          <a:insideV>
            <a:ln w="12700" cap="flat">
              <a:solidFill>
                <a:srgbClr val="A1A3A7"/>
              </a:solidFill>
              <a:prstDash val="solid"/>
              <a:miter lim="400000"/>
            </a:ln>
          </a:insideV>
        </a:tcBdr>
        <a:fill>
          <a:noFill/>
        </a:fill>
      </a:tcStyle>
    </a:wholeTbl>
    <a:band2H>
      <a:tcTxStyle/>
      <a:tcStyle>
        <a:tcBdr/>
        <a:fill>
          <a:solidFill>
            <a:srgbClr val="91908C">
              <a:alpha val="15000"/>
            </a:srgbClr>
          </a:solidFill>
        </a:fill>
      </a:tcStyle>
    </a:band2H>
    <a:firstCol>
      <a:tcTxStyle b="off" i="off">
        <a:font>
          <a:latin typeface="Helvetica Neue"/>
          <a:ea typeface="Helvetica Neue"/>
          <a:cs typeface="Helvetica Neue"/>
        </a:font>
        <a:srgbClr val="FFFFFF"/>
      </a:tcTxStyle>
      <a:tcStyle>
        <a:tcBdr>
          <a:left>
            <a:ln w="12700" cap="flat">
              <a:solidFill>
                <a:srgbClr val="A1A3A7"/>
              </a:solidFill>
              <a:prstDash val="solid"/>
              <a:miter lim="400000"/>
            </a:ln>
          </a:left>
          <a:right>
            <a:ln w="12700" cap="flat">
              <a:solidFill>
                <a:srgbClr val="A1A3A7"/>
              </a:solidFill>
              <a:prstDash val="solid"/>
              <a:miter lim="400000"/>
            </a:ln>
          </a:right>
          <a:top>
            <a:ln w="12700" cap="flat">
              <a:solidFill>
                <a:srgbClr val="A1A3A7"/>
              </a:solidFill>
              <a:prstDash val="solid"/>
              <a:miter lim="400000"/>
            </a:ln>
          </a:top>
          <a:bottom>
            <a:ln w="12700" cap="flat">
              <a:solidFill>
                <a:srgbClr val="A1A3A7"/>
              </a:solidFill>
              <a:prstDash val="solid"/>
              <a:miter lim="400000"/>
            </a:ln>
          </a:bottom>
          <a:insideH>
            <a:ln w="12700" cap="flat">
              <a:solidFill>
                <a:srgbClr val="A1A3A7"/>
              </a:solidFill>
              <a:prstDash val="solid"/>
              <a:miter lim="400000"/>
            </a:ln>
          </a:insideH>
          <a:insideV>
            <a:ln w="12700" cap="flat">
              <a:solidFill>
                <a:srgbClr val="A1A3A7"/>
              </a:solidFill>
              <a:prstDash val="solid"/>
              <a:miter lim="400000"/>
            </a:ln>
          </a:insideV>
        </a:tcBdr>
        <a:fill>
          <a:noFill/>
        </a:fill>
      </a:tcStyle>
    </a:firstCol>
    <a:lastRow>
      <a:tcTxStyle b="off" i="off">
        <a:font>
          <a:latin typeface="Helvetica Neue"/>
          <a:ea typeface="Helvetica Neue"/>
          <a:cs typeface="Helvetica Neue"/>
        </a:font>
        <a:srgbClr val="818181"/>
      </a:tcTxStyle>
      <a:tcStyle>
        <a:tcBdr>
          <a:left>
            <a:ln w="12700" cap="flat">
              <a:solidFill>
                <a:srgbClr val="A1A3A7"/>
              </a:solidFill>
              <a:prstDash val="solid"/>
              <a:miter lim="400000"/>
            </a:ln>
          </a:left>
          <a:right>
            <a:ln w="12700" cap="flat">
              <a:solidFill>
                <a:srgbClr val="A1A3A7"/>
              </a:solidFill>
              <a:prstDash val="solid"/>
              <a:miter lim="400000"/>
            </a:ln>
          </a:right>
          <a:top>
            <a:ln w="25400" cap="flat">
              <a:solidFill>
                <a:srgbClr val="66635E"/>
              </a:solidFill>
              <a:prstDash val="solid"/>
              <a:miter lim="400000"/>
            </a:ln>
          </a:top>
          <a:bottom>
            <a:ln w="12700" cap="flat">
              <a:solidFill>
                <a:srgbClr val="A1A3A7"/>
              </a:solidFill>
              <a:prstDash val="solid"/>
              <a:miter lim="400000"/>
            </a:ln>
          </a:bottom>
          <a:insideH>
            <a:ln w="12700" cap="flat">
              <a:solidFill>
                <a:srgbClr val="A1A3A7"/>
              </a:solidFill>
              <a:prstDash val="solid"/>
              <a:miter lim="400000"/>
            </a:ln>
          </a:insideH>
          <a:insideV>
            <a:ln w="12700" cap="flat">
              <a:solidFill>
                <a:srgbClr val="A1A3A7"/>
              </a:solidFill>
              <a:prstDash val="solid"/>
              <a:miter lim="400000"/>
            </a:ln>
          </a:insideV>
        </a:tcBdr>
        <a:fill>
          <a:noFill/>
        </a:fill>
      </a:tcStyle>
    </a:lastRow>
    <a:firstRow>
      <a:tcTxStyle b="off" i="off">
        <a:font>
          <a:latin typeface="Helvetica Neue"/>
          <a:ea typeface="Helvetica Neue"/>
          <a:cs typeface="Helvetica Neue"/>
        </a:font>
        <a:srgbClr val="FFFFFF"/>
      </a:tcTxStyle>
      <a:tcStyle>
        <a:tcBdr>
          <a:left>
            <a:ln w="12700" cap="flat">
              <a:solidFill>
                <a:srgbClr val="A1A3A7"/>
              </a:solidFill>
              <a:prstDash val="solid"/>
              <a:miter lim="400000"/>
            </a:ln>
          </a:left>
          <a:right>
            <a:ln w="12700" cap="flat">
              <a:solidFill>
                <a:srgbClr val="A1A3A7"/>
              </a:solidFill>
              <a:prstDash val="solid"/>
              <a:miter lim="400000"/>
            </a:ln>
          </a:right>
          <a:top>
            <a:ln w="12700" cap="flat">
              <a:solidFill>
                <a:srgbClr val="A1A3A7"/>
              </a:solidFill>
              <a:prstDash val="solid"/>
              <a:miter lim="400000"/>
            </a:ln>
          </a:top>
          <a:bottom>
            <a:ln w="12700" cap="flat">
              <a:solidFill>
                <a:srgbClr val="A1A3A7"/>
              </a:solidFill>
              <a:prstDash val="solid"/>
              <a:miter lim="400000"/>
            </a:ln>
          </a:bottom>
          <a:insideH>
            <a:ln w="12700" cap="flat">
              <a:solidFill>
                <a:srgbClr val="A1A3A7"/>
              </a:solidFill>
              <a:prstDash val="solid"/>
              <a:miter lim="400000"/>
            </a:ln>
          </a:insideH>
          <a:insideV>
            <a:ln w="12700" cap="flat">
              <a:solidFill>
                <a:srgbClr val="A1A3A7"/>
              </a:solidFill>
              <a:prstDash val="solid"/>
              <a:miter lim="400000"/>
            </a:ln>
          </a:insideV>
        </a:tcBdr>
        <a:fill>
          <a:noFill/>
        </a:fill>
      </a:tcStyle>
    </a:firstRow>
  </a:tblStyle>
  <a:tblStyle styleId="{C7B018BB-80A7-4F77-B60F-C8B233D01FF8}" styleName="">
    <a:tblBg/>
    <a:wholeTbl>
      <a:tcTxStyle b="off" i="off">
        <a:font>
          <a:latin typeface="Helvetica Neue"/>
          <a:ea typeface="Helvetica Neue"/>
          <a:cs typeface="Helvetica Neue"/>
        </a:font>
        <a:srgbClr val="818181"/>
      </a:tcTxStyle>
      <a:tcStyle>
        <a:tcBdr>
          <a:left>
            <a:ln w="12700" cap="flat">
              <a:solidFill>
                <a:srgbClr val="D6D5CB"/>
              </a:solidFill>
              <a:prstDash val="solid"/>
              <a:miter lim="400000"/>
            </a:ln>
          </a:left>
          <a:right>
            <a:ln w="12700" cap="flat">
              <a:solidFill>
                <a:srgbClr val="D6D5CB"/>
              </a:solidFill>
              <a:prstDash val="solid"/>
              <a:miter lim="400000"/>
            </a:ln>
          </a:right>
          <a:top>
            <a:ln w="12700" cap="flat">
              <a:solidFill>
                <a:srgbClr val="D6D5CB"/>
              </a:solidFill>
              <a:prstDash val="solid"/>
              <a:miter lim="400000"/>
            </a:ln>
          </a:top>
          <a:bottom>
            <a:ln w="12700" cap="flat">
              <a:solidFill>
                <a:srgbClr val="D6D5CB"/>
              </a:solidFill>
              <a:prstDash val="solid"/>
              <a:miter lim="400000"/>
            </a:ln>
          </a:bottom>
          <a:insideH>
            <a:ln w="12700" cap="flat">
              <a:solidFill>
                <a:srgbClr val="D6D5CB"/>
              </a:solidFill>
              <a:prstDash val="solid"/>
              <a:miter lim="400000"/>
            </a:ln>
          </a:insideH>
          <a:insideV>
            <a:ln w="12700" cap="flat">
              <a:solidFill>
                <a:srgbClr val="D6D5CB"/>
              </a:solidFill>
              <a:prstDash val="solid"/>
              <a:miter lim="400000"/>
            </a:ln>
          </a:insideV>
        </a:tcBdr>
        <a:fill>
          <a:noFill/>
        </a:fill>
      </a:tcStyle>
    </a:wholeTbl>
    <a:band2H>
      <a:tcTxStyle/>
      <a:tcStyle>
        <a:tcBdr/>
        <a:fill>
          <a:solidFill>
            <a:srgbClr val="91908C">
              <a:alpha val="15000"/>
            </a:srgbClr>
          </a:solidFill>
        </a:fill>
      </a:tcStyle>
    </a:band2H>
    <a:firstCol>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5CB"/>
              </a:solidFill>
              <a:prstDash val="solid"/>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5CB"/>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
          <a:latin typeface="Helvetica Neue"/>
          <a:ea typeface="Helvetica Neue"/>
          <a:cs typeface="Helvetica Neue"/>
        </a:font>
        <a:srgbClr val="818181"/>
      </a:tcTxStyle>
      <a:tcStyle>
        <a:tcBdr>
          <a:left>
            <a:ln w="12700" cap="flat">
              <a:solidFill>
                <a:srgbClr val="87660E">
                  <a:alpha val="85000"/>
                </a:srgbClr>
              </a:solidFill>
              <a:prstDash val="solid"/>
              <a:miter lim="400000"/>
            </a:ln>
          </a:left>
          <a:right>
            <a:ln w="12700" cap="flat">
              <a:solidFill>
                <a:srgbClr val="87660E">
                  <a:alpha val="85000"/>
                </a:srgbClr>
              </a:solidFill>
              <a:prstDash val="solid"/>
              <a:miter lim="400000"/>
            </a:ln>
          </a:right>
          <a:top>
            <a:ln w="12700" cap="flat">
              <a:solidFill>
                <a:schemeClr val="accent3">
                  <a:satOff val="9881"/>
                  <a:lumOff val="-13155"/>
                  <a:alpha val="85000"/>
                </a:schemeClr>
              </a:solidFill>
              <a:prstDash val="solid"/>
              <a:miter lim="400000"/>
            </a:ln>
          </a:top>
          <a:bottom>
            <a:ln w="12700" cap="flat">
              <a:solidFill>
                <a:schemeClr val="accent3">
                  <a:satOff val="9881"/>
                  <a:lumOff val="-13155"/>
                  <a:alpha val="85000"/>
                </a:schemeClr>
              </a:solidFill>
              <a:prstDash val="solid"/>
              <a:miter lim="400000"/>
            </a:ln>
          </a:bottom>
          <a:insideH>
            <a:ln w="12700" cap="flat">
              <a:solidFill>
                <a:schemeClr val="accent3">
                  <a:satOff val="9881"/>
                  <a:lumOff val="-13155"/>
                  <a:alpha val="85000"/>
                </a:schemeClr>
              </a:solidFill>
              <a:prstDash val="solid"/>
              <a:miter lim="400000"/>
            </a:ln>
          </a:insideH>
          <a:insideV>
            <a:ln w="12700" cap="flat">
              <a:solidFill>
                <a:srgbClr val="87660E">
                  <a:alpha val="85000"/>
                </a:srgbClr>
              </a:solidFill>
              <a:prstDash val="solid"/>
              <a:miter lim="400000"/>
            </a:ln>
          </a:insideV>
        </a:tcBdr>
        <a:fill>
          <a:noFill/>
        </a:fill>
      </a:tcStyle>
    </a:wholeTbl>
    <a:band2H>
      <a:tcTxStyle/>
      <a:tcStyle>
        <a:tcBdr/>
        <a:fill>
          <a:solidFill>
            <a:srgbClr val="91908C">
              <a:alpha val="15000"/>
            </a:srgbClr>
          </a:solidFill>
        </a:fill>
      </a:tcStyle>
    </a:band2H>
    <a:firstCol>
      <a:tcTxStyle b="off" i="off">
        <a:font>
          <a:latin typeface="Helvetica Neue"/>
          <a:ea typeface="Helvetica Neue"/>
          <a:cs typeface="Helvetica Neue"/>
        </a:font>
        <a:srgbClr val="FFFFFF"/>
      </a:tcTxStyle>
      <a:tcStyle>
        <a:tcBdr>
          <a:left>
            <a:ln w="12700" cap="flat">
              <a:solidFill>
                <a:schemeClr val="accent3">
                  <a:satOff val="9881"/>
                  <a:lumOff val="-13155"/>
                </a:schemeClr>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5CB"/>
              </a:solidFill>
              <a:prstDash val="solid"/>
              <a:miter lim="400000"/>
            </a:ln>
          </a:insideV>
        </a:tcBdr>
        <a:fill>
          <a:noFill/>
        </a:fill>
      </a:tcStyle>
    </a:firstCol>
    <a:lastRow>
      <a:tcTxStyle b="off" i="off">
        <a:font>
          <a:latin typeface="Helvetica Neue"/>
          <a:ea typeface="Helvetica Neue"/>
          <a:cs typeface="Helvetica Neue"/>
        </a:font>
        <a:srgbClr val="818181"/>
      </a:tcTxStyle>
      <a:tcStyle>
        <a:tcBdr>
          <a:left>
            <a:ln w="12700" cap="flat">
              <a:noFill/>
              <a:miter lim="400000"/>
            </a:ln>
          </a:left>
          <a:right>
            <a:ln w="12700" cap="flat">
              <a:noFill/>
              <a:miter lim="400000"/>
            </a:ln>
          </a:right>
          <a:top>
            <a:ln w="25400" cap="flat">
              <a:solidFill>
                <a:schemeClr val="accent3">
                  <a:satOff val="9881"/>
                  <a:lumOff val="-13155"/>
                </a:schemeClr>
              </a:solidFill>
              <a:prstDash val="solid"/>
              <a:miter lim="400000"/>
            </a:ln>
          </a:top>
          <a:bottom>
            <a:ln w="12700" cap="flat">
              <a:solidFill>
                <a:schemeClr val="accent3">
                  <a:satOff val="9881"/>
                  <a:lumOff val="-13155"/>
                </a:schemeClr>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solidFill>
                <a:srgbClr val="87660E">
                  <a:alpha val="85000"/>
                </a:srgbClr>
              </a:solidFill>
              <a:prstDash val="solid"/>
              <a:miter lim="400000"/>
            </a:ln>
          </a:left>
          <a:right>
            <a:ln w="12700" cap="flat">
              <a:solidFill>
                <a:srgbClr val="87660E">
                  <a:alpha val="85000"/>
                </a:srgbClr>
              </a:solidFill>
              <a:prstDash val="solid"/>
              <a:miter lim="400000"/>
            </a:ln>
          </a:right>
          <a:top>
            <a:ln w="12700" cap="flat">
              <a:solidFill>
                <a:schemeClr val="accent3">
                  <a:satOff val="9881"/>
                  <a:lumOff val="-13155"/>
                </a:schemeClr>
              </a:solidFill>
              <a:prstDash val="solid"/>
              <a:miter lim="400000"/>
            </a:ln>
          </a:top>
          <a:bottom>
            <a:ln w="12700" cap="flat">
              <a:noFill/>
              <a:miter lim="400000"/>
            </a:ln>
          </a:bottom>
          <a:insideH>
            <a:ln w="12700" cap="flat">
              <a:solidFill>
                <a:srgbClr val="87660E">
                  <a:alpha val="85000"/>
                </a:srgbClr>
              </a:solidFill>
              <a:prstDash val="solid"/>
              <a:miter lim="400000"/>
            </a:ln>
          </a:insideH>
          <a:insideV>
            <a:ln w="12700" cap="flat">
              <a:solidFill>
                <a:srgbClr val="87660E">
                  <a:alpha val="85000"/>
                </a:srgbClr>
              </a:solidFill>
              <a:prstDash val="solid"/>
              <a:miter lim="400000"/>
            </a:ln>
          </a:insideV>
        </a:tcBdr>
        <a:fill>
          <a:noFill/>
        </a:fill>
      </a:tcStyle>
    </a:firstRow>
  </a:tblStyle>
  <a:tblStyle styleId="{CF821DB8-F4EB-4A41-A1BA-3FCAFE7338EE}" styleName="">
    <a:tblBg/>
    <a:wholeTbl>
      <a:tcTxStyle b="off" i="off">
        <a:font>
          <a:latin typeface="Helvetica Neue"/>
          <a:ea typeface="Helvetica Neue"/>
          <a:cs typeface="Helvetica Neue"/>
        </a:font>
        <a:srgbClr val="818181"/>
      </a:tcTxStyle>
      <a:tcStyle>
        <a:tcBdr>
          <a:left>
            <a:ln w="25400" cap="rnd">
              <a:solidFill>
                <a:srgbClr val="A2A1A6"/>
              </a:solidFill>
              <a:custDash>
                <a:ds d="100000" sp="200000"/>
              </a:custDash>
              <a:miter lim="400000"/>
            </a:ln>
          </a:left>
          <a:right>
            <a:ln w="25400" cap="rnd">
              <a:solidFill>
                <a:srgbClr val="A2A1A6"/>
              </a:solidFill>
              <a:custDash>
                <a:ds d="100000" sp="200000"/>
              </a:custDash>
              <a:miter lim="400000"/>
            </a:ln>
          </a:right>
          <a:top>
            <a:ln w="12700" cap="flat">
              <a:solidFill>
                <a:srgbClr val="A1A3A7"/>
              </a:solidFill>
              <a:prstDash val="solid"/>
              <a:miter lim="400000"/>
            </a:ln>
          </a:top>
          <a:bottom>
            <a:ln w="12700" cap="flat">
              <a:solidFill>
                <a:srgbClr val="A1A3A7"/>
              </a:solidFill>
              <a:prstDash val="solid"/>
              <a:miter lim="400000"/>
            </a:ln>
          </a:bottom>
          <a:insideH>
            <a:ln w="12700" cap="flat">
              <a:solidFill>
                <a:srgbClr val="A1A3A7"/>
              </a:solidFill>
              <a:prstDash val="solid"/>
              <a:miter lim="400000"/>
            </a:ln>
          </a:insideH>
          <a:insideV>
            <a:ln w="25400" cap="rnd">
              <a:solidFill>
                <a:srgbClr val="A2A1A6"/>
              </a:solidFill>
              <a:custDash>
                <a:ds d="100000" sp="200000"/>
              </a:custDash>
              <a:miter lim="400000"/>
            </a:ln>
          </a:insideV>
        </a:tcBdr>
        <a:fill>
          <a:noFill/>
        </a:fill>
      </a:tcStyle>
    </a:wholeTbl>
    <a:band2H>
      <a:tcTxStyle/>
      <a:tcStyle>
        <a:tcBdr/>
        <a:fill>
          <a:solidFill>
            <a:srgbClr val="91908C">
              <a:alpha val="15000"/>
            </a:srgbClr>
          </a:solidFill>
        </a:fill>
      </a:tcStyle>
    </a:band2H>
    <a:firstCol>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Helvetica Neue"/>
          <a:ea typeface="Helvetica Neue"/>
          <a:cs typeface="Helvetica Neue"/>
        </a:font>
        <a:srgbClr val="FFFFFF"/>
      </a:tcTxStyle>
      <a:tcStyle>
        <a:tcBdr>
          <a:left>
            <a:ln w="25400" cap="rnd">
              <a:solidFill>
                <a:srgbClr val="A1A3A7"/>
              </a:solidFill>
              <a:custDash>
                <a:ds d="100000" sp="200000"/>
              </a:custDash>
              <a:miter lim="400000"/>
            </a:ln>
          </a:left>
          <a:right>
            <a:ln w="25400" cap="rnd">
              <a:solidFill>
                <a:srgbClr val="A1A3A7"/>
              </a:solidFill>
              <a:custDash>
                <a:ds d="100000" sp="200000"/>
              </a:custDash>
              <a:miter lim="400000"/>
            </a:ln>
          </a:right>
          <a:top>
            <a:ln w="12700" cap="flat">
              <a:noFill/>
              <a:miter lim="400000"/>
            </a:ln>
          </a:top>
          <a:bottom>
            <a:ln w="12700" cap="flat">
              <a:noFill/>
              <a:miter lim="400000"/>
            </a:ln>
          </a:bottom>
          <a:insideH>
            <a:ln w="12700" cap="flat">
              <a:noFill/>
              <a:miter lim="400000"/>
            </a:ln>
          </a:insideH>
          <a:insideV>
            <a:ln w="25400" cap="rnd">
              <a:solidFill>
                <a:srgbClr val="A1A3A7"/>
              </a:solidFill>
              <a:custDash>
                <a:ds d="100000" sp="200000"/>
              </a:custDash>
              <a:miter lim="400000"/>
            </a:ln>
          </a:insideV>
        </a:tcBdr>
        <a:fill>
          <a:noFill/>
        </a:fill>
      </a:tcStyle>
    </a:lastRow>
    <a:firstRow>
      <a:tcTxStyle b="off" i="off">
        <a:font>
          <a:latin typeface="Helvetica Neue"/>
          <a:ea typeface="Helvetica Neue"/>
          <a:cs typeface="Helvetica Neue"/>
        </a:font>
        <a:srgbClr val="FFFFFF"/>
      </a:tcTxStyle>
      <a:tcStyle>
        <a:tcBdr>
          <a:left>
            <a:ln w="25400" cap="rnd">
              <a:solidFill>
                <a:srgbClr val="A1A3A7"/>
              </a:solidFill>
              <a:custDash>
                <a:ds d="100000" sp="200000"/>
              </a:custDash>
              <a:miter lim="400000"/>
            </a:ln>
          </a:left>
          <a:right>
            <a:ln w="25400" cap="rnd">
              <a:solidFill>
                <a:srgbClr val="A1A3A7"/>
              </a:solidFill>
              <a:custDash>
                <a:ds d="100000" sp="200000"/>
              </a:custDash>
              <a:miter lim="400000"/>
            </a:ln>
          </a:right>
          <a:top>
            <a:ln w="12700" cap="flat">
              <a:noFill/>
              <a:miter lim="400000"/>
            </a:ln>
          </a:top>
          <a:bottom>
            <a:ln w="12700" cap="flat">
              <a:noFill/>
              <a:miter lim="400000"/>
            </a:ln>
          </a:bottom>
          <a:insideH>
            <a:ln w="12700" cap="flat">
              <a:noFill/>
              <a:miter lim="400000"/>
            </a:ln>
          </a:insideH>
          <a:insideV>
            <a:ln w="25400" cap="rnd">
              <a:solidFill>
                <a:srgbClr val="A1A3A7"/>
              </a:solidFill>
              <a:custDash>
                <a:ds d="100000" sp="200000"/>
              </a:custDash>
              <a:miter lim="400000"/>
            </a:ln>
          </a:insideV>
        </a:tcBdr>
        <a:fill>
          <a:noFill/>
        </a:fill>
      </a:tcStyle>
    </a:firstRow>
  </a:tblStyle>
  <a:tblStyle styleId="{33BA23B1-9221-436E-865A-0063620EA4FD}" styleName="">
    <a:tblBg/>
    <a:wholeTbl>
      <a:tcTxStyle b="off" i="off">
        <a:font>
          <a:latin typeface="Helvetica Neue"/>
          <a:ea typeface="Helvetica Neue"/>
          <a:cs typeface="Helvetica Neue"/>
        </a:font>
        <a:srgbClr val="818181"/>
      </a:tcTxStyle>
      <a:tcStyle>
        <a:tcBdr>
          <a:left>
            <a:ln w="12700" cap="flat">
              <a:solidFill>
                <a:srgbClr val="AEADA0"/>
              </a:solidFill>
              <a:prstDash val="solid"/>
              <a:miter lim="400000"/>
            </a:ln>
          </a:left>
          <a:right>
            <a:ln w="12700" cap="flat">
              <a:solidFill>
                <a:srgbClr val="AEADA0"/>
              </a:solidFill>
              <a:prstDash val="solid"/>
              <a:miter lim="400000"/>
            </a:ln>
          </a:right>
          <a:top>
            <a:ln w="12700" cap="flat">
              <a:solidFill>
                <a:srgbClr val="AEADA0"/>
              </a:solidFill>
              <a:prstDash val="solid"/>
              <a:miter lim="400000"/>
            </a:ln>
          </a:top>
          <a:bottom>
            <a:ln w="12700" cap="flat">
              <a:solidFill>
                <a:srgbClr val="AEADA0"/>
              </a:solidFill>
              <a:prstDash val="solid"/>
              <a:miter lim="400000"/>
            </a:ln>
          </a:bottom>
          <a:insideH>
            <a:ln w="12700" cap="flat">
              <a:solidFill>
                <a:srgbClr val="AEADA0"/>
              </a:solidFill>
              <a:prstDash val="solid"/>
              <a:miter lim="400000"/>
            </a:ln>
          </a:insideH>
          <a:insideV>
            <a:ln w="12700" cap="flat">
              <a:solidFill>
                <a:srgbClr val="AEADA0"/>
              </a:solidFill>
              <a:prstDash val="solid"/>
              <a:miter lim="400000"/>
            </a:ln>
          </a:insideV>
        </a:tcBdr>
        <a:fill>
          <a:noFill/>
        </a:fill>
      </a:tcStyle>
    </a:wholeTbl>
    <a:band2H>
      <a:tcTxStyle/>
      <a:tcStyle>
        <a:tcBdr/>
        <a:fill>
          <a:solidFill>
            <a:srgbClr val="91908C">
              <a:alpha val="15000"/>
            </a:srgbClr>
          </a:solidFill>
        </a:fill>
      </a:tcStyle>
    </a:band2H>
    <a:firstCol>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2708684C-4D16-4618-839F-0558EEFCDFE6}" styleName="">
    <a:tblBg/>
    <a:wholeTbl>
      <a:tcTxStyle b="off" i="off">
        <a:font>
          <a:latin typeface="Helvetica Neue"/>
          <a:ea typeface="Helvetica Neue"/>
          <a:cs typeface="Helvetica Neue"/>
        </a:font>
        <a:srgbClr val="818181"/>
      </a:tcTxStyle>
      <a:tcStyle>
        <a:tcBdr>
          <a:left>
            <a:ln w="25400" cap="rnd">
              <a:solidFill>
                <a:srgbClr val="83827D"/>
              </a:solidFill>
              <a:custDash>
                <a:ds d="100000" sp="200000"/>
              </a:custDash>
              <a:miter lim="400000"/>
            </a:ln>
          </a:left>
          <a:right>
            <a:ln w="25400" cap="rnd">
              <a:solidFill>
                <a:srgbClr val="83827D"/>
              </a:solidFill>
              <a:custDash>
                <a:ds d="100000" sp="200000"/>
              </a:custDash>
              <a:miter lim="400000"/>
            </a:ln>
          </a:right>
          <a:top>
            <a:ln w="25400" cap="rnd">
              <a:solidFill>
                <a:srgbClr val="83827D"/>
              </a:solidFill>
              <a:custDash>
                <a:ds d="100000" sp="200000"/>
              </a:custDash>
              <a:miter lim="400000"/>
            </a:ln>
          </a:top>
          <a:bottom>
            <a:ln w="25400" cap="rnd">
              <a:solidFill>
                <a:srgbClr val="83827D"/>
              </a:solidFill>
              <a:custDash>
                <a:ds d="100000" sp="200000"/>
              </a:custDash>
              <a:miter lim="400000"/>
            </a:ln>
          </a:bottom>
          <a:insideH>
            <a:ln w="25400" cap="rnd">
              <a:solidFill>
                <a:srgbClr val="83827D"/>
              </a:solidFill>
              <a:custDash>
                <a:ds d="100000" sp="200000"/>
              </a:custDash>
              <a:miter lim="400000"/>
            </a:ln>
          </a:insideH>
          <a:insideV>
            <a:ln w="25400" cap="rnd">
              <a:solidFill>
                <a:srgbClr val="83827D"/>
              </a:solidFill>
              <a:custDash>
                <a:ds d="100000" sp="200000"/>
              </a:custDash>
              <a:miter lim="400000"/>
            </a:ln>
          </a:insideV>
        </a:tcBdr>
        <a:fill>
          <a:noFill/>
        </a:fill>
      </a:tcStyle>
    </a:wholeTbl>
    <a:band2H>
      <a:tcTxStyle/>
      <a:tcStyle>
        <a:tcBdr/>
        <a:fill>
          <a:solidFill>
            <a:srgbClr val="91908C">
              <a:alpha val="15000"/>
            </a:srgbClr>
          </a:solidFill>
        </a:fill>
      </a:tcStyle>
    </a:band2H>
    <a:firstCol>
      <a:tcTxStyle b="off" i="off">
        <a:font>
          <a:latin typeface="Helvetica Neue"/>
          <a:ea typeface="Helvetica Neue"/>
          <a:cs typeface="Helvetica Neue"/>
        </a:font>
        <a:srgbClr val="818181"/>
      </a:tcTxStyle>
      <a:tcStyle>
        <a:tcBdr>
          <a:left>
            <a:ln w="12700" cap="flat">
              <a:noFill/>
              <a:miter lim="400000"/>
            </a:ln>
          </a:left>
          <a:right>
            <a:ln w="25400" cap="flat">
              <a:solidFill>
                <a:srgbClr val="83827D"/>
              </a:solidFill>
              <a:prstDash val="solid"/>
              <a:miter lim="400000"/>
            </a:ln>
          </a:right>
          <a:top>
            <a:ln w="25400" cap="rnd">
              <a:solidFill>
                <a:srgbClr val="83827D"/>
              </a:solidFill>
              <a:custDash>
                <a:ds d="100000" sp="200000"/>
              </a:custDash>
              <a:miter lim="400000"/>
            </a:ln>
          </a:top>
          <a:bottom>
            <a:ln w="25400" cap="rnd">
              <a:solidFill>
                <a:srgbClr val="83827D"/>
              </a:solidFill>
              <a:custDash>
                <a:ds d="100000" sp="200000"/>
              </a:custDash>
              <a:miter lim="400000"/>
            </a:ln>
          </a:bottom>
          <a:insideH>
            <a:ln w="25400" cap="rnd">
              <a:solidFill>
                <a:srgbClr val="83827D"/>
              </a:solidFill>
              <a:custDash>
                <a:ds d="100000" sp="200000"/>
              </a:custDash>
              <a:miter lim="400000"/>
            </a:ln>
          </a:insideH>
          <a:insideV>
            <a:ln w="25400" cap="flat">
              <a:solidFill>
                <a:srgbClr val="83827D"/>
              </a:solidFill>
              <a:prstDash val="solid"/>
              <a:miter lim="400000"/>
            </a:ln>
          </a:insideV>
        </a:tcBdr>
        <a:fill>
          <a:noFill/>
        </a:fill>
      </a:tcStyle>
    </a:firstCol>
    <a:lastRow>
      <a:tcTxStyle b="off" i="off">
        <a:font>
          <a:latin typeface="Helvetica Neue"/>
          <a:ea typeface="Helvetica Neue"/>
          <a:cs typeface="Helvetica Neue"/>
        </a:font>
        <a:srgbClr val="818181"/>
      </a:tcTxStyle>
      <a:tcStyle>
        <a:tcBdr>
          <a:left>
            <a:ln w="25400" cap="rnd">
              <a:solidFill>
                <a:srgbClr val="83827D"/>
              </a:solidFill>
              <a:custDash>
                <a:ds d="100000" sp="200000"/>
              </a:custDash>
              <a:miter lim="400000"/>
            </a:ln>
          </a:left>
          <a:right>
            <a:ln w="25400" cap="rnd">
              <a:solidFill>
                <a:srgbClr val="83827D"/>
              </a:solidFill>
              <a:custDash>
                <a:ds d="100000" sp="200000"/>
              </a:custDash>
              <a:miter lim="400000"/>
            </a:ln>
          </a:right>
          <a:top>
            <a:ln w="25400" cap="flat">
              <a:solidFill>
                <a:srgbClr val="83827D"/>
              </a:solidFill>
              <a:prstDash val="solid"/>
              <a:miter lim="400000"/>
            </a:ln>
          </a:top>
          <a:bottom>
            <a:ln w="12700" cap="flat">
              <a:noFill/>
              <a:miter lim="400000"/>
            </a:ln>
          </a:bottom>
          <a:insideH>
            <a:ln w="12700" cap="flat">
              <a:noFill/>
              <a:miter lim="400000"/>
            </a:ln>
          </a:insideH>
          <a:insideV>
            <a:ln w="25400" cap="rnd">
              <a:solidFill>
                <a:srgbClr val="83827D"/>
              </a:solidFill>
              <a:custDash>
                <a:ds d="100000" sp="200000"/>
              </a:custDash>
              <a:miter lim="400000"/>
            </a:ln>
          </a:insideV>
        </a:tcBdr>
        <a:fill>
          <a:noFill/>
        </a:fill>
      </a:tcStyle>
    </a:lastRow>
    <a:firstRow>
      <a:tcTxStyle b="off" i="off">
        <a:font>
          <a:latin typeface="Helvetica Neue"/>
          <a:ea typeface="Helvetica Neue"/>
          <a:cs typeface="Helvetica Neue"/>
        </a:font>
        <a:srgbClr val="818181"/>
      </a:tcTxStyle>
      <a:tcStyle>
        <a:tcBdr>
          <a:left>
            <a:ln w="25400" cap="rnd">
              <a:solidFill>
                <a:srgbClr val="83827D"/>
              </a:solidFill>
              <a:custDash>
                <a:ds d="100000" sp="200000"/>
              </a:custDash>
              <a:miter lim="400000"/>
            </a:ln>
          </a:left>
          <a:right>
            <a:ln w="25400" cap="rnd">
              <a:solidFill>
                <a:srgbClr val="83827D"/>
              </a:solidFill>
              <a:custDash>
                <a:ds d="100000" sp="200000"/>
              </a:custDash>
              <a:miter lim="400000"/>
            </a:ln>
          </a:right>
          <a:top>
            <a:ln w="12700" cap="flat">
              <a:noFill/>
              <a:miter lim="400000"/>
            </a:ln>
          </a:top>
          <a:bottom>
            <a:ln w="25400" cap="flat">
              <a:solidFill>
                <a:srgbClr val="83827D"/>
              </a:solidFill>
              <a:prstDash val="solid"/>
              <a:miter lim="400000"/>
            </a:ln>
          </a:bottom>
          <a:insideH>
            <a:ln w="12700" cap="flat">
              <a:noFill/>
              <a:miter lim="400000"/>
            </a:ln>
          </a:insideH>
          <a:insideV>
            <a:ln w="25400" cap="rnd">
              <a:solidFill>
                <a:srgbClr val="83827D"/>
              </a:solidFill>
              <a:custDash>
                <a:ds d="1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63"/>
    <p:restoredTop sz="79337" autoAdjust="0"/>
  </p:normalViewPr>
  <p:slideViewPr>
    <p:cSldViewPr snapToGrid="0" snapToObjects="1">
      <p:cViewPr varScale="1">
        <p:scale>
          <a:sx n="38" d="100"/>
          <a:sy n="38" d="100"/>
        </p:scale>
        <p:origin x="2664" y="60"/>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6548B6F2-499D-6946-8C52-0C423132509A}"/>
              </a:ext>
            </a:extLst>
          </p:cNvPr>
          <p:cNvSpPr>
            <a:spLocks noGrp="1"/>
          </p:cNvSpPr>
          <p:nvPr>
            <p:ph type="hdr" sz="quarter"/>
          </p:nvPr>
        </p:nvSpPr>
        <p:spPr>
          <a:xfrm>
            <a:off x="0" y="1"/>
            <a:ext cx="2982119" cy="466972"/>
          </a:xfrm>
          <a:prstGeom prst="rect">
            <a:avLst/>
          </a:prstGeom>
        </p:spPr>
        <p:txBody>
          <a:bodyPr vert="horz" lIns="92446" tIns="46223" rIns="92446" bIns="46223" rtlCol="0"/>
          <a:lstStyle>
            <a:lvl1pPr algn="l">
              <a:defRPr sz="1200"/>
            </a:lvl1pPr>
          </a:lstStyle>
          <a:p>
            <a:endParaRPr lang="en-US"/>
          </a:p>
        </p:txBody>
      </p:sp>
      <p:sp>
        <p:nvSpPr>
          <p:cNvPr id="3" name="Date Placeholder 2">
            <a:extLst>
              <a:ext uri="{FF2B5EF4-FFF2-40B4-BE49-F238E27FC236}">
                <a16:creationId xmlns:a16="http://schemas.microsoft.com/office/drawing/2014/main" xmlns="" id="{3146AF54-C3B4-874A-9C2E-2505AF3173B3}"/>
              </a:ext>
            </a:extLst>
          </p:cNvPr>
          <p:cNvSpPr>
            <a:spLocks noGrp="1"/>
          </p:cNvSpPr>
          <p:nvPr>
            <p:ph type="dt" sz="quarter" idx="1"/>
          </p:nvPr>
        </p:nvSpPr>
        <p:spPr>
          <a:xfrm>
            <a:off x="3898500" y="1"/>
            <a:ext cx="2982119" cy="466972"/>
          </a:xfrm>
          <a:prstGeom prst="rect">
            <a:avLst/>
          </a:prstGeom>
        </p:spPr>
        <p:txBody>
          <a:bodyPr vert="horz" lIns="92446" tIns="46223" rIns="92446" bIns="46223" rtlCol="0"/>
          <a:lstStyle>
            <a:lvl1pPr algn="r">
              <a:defRPr sz="1200"/>
            </a:lvl1pPr>
          </a:lstStyle>
          <a:p>
            <a:fld id="{D32FE77B-EE74-5F4F-88D7-C100973DA0C4}" type="datetimeFigureOut">
              <a:rPr lang="en-US" smtClean="0"/>
              <a:t>3/21/2018</a:t>
            </a:fld>
            <a:endParaRPr lang="en-US"/>
          </a:p>
        </p:txBody>
      </p:sp>
      <p:sp>
        <p:nvSpPr>
          <p:cNvPr id="4" name="Footer Placeholder 3">
            <a:extLst>
              <a:ext uri="{FF2B5EF4-FFF2-40B4-BE49-F238E27FC236}">
                <a16:creationId xmlns:a16="http://schemas.microsoft.com/office/drawing/2014/main" xmlns="" id="{1D15E4CD-2B89-CB47-B1E2-6AB4E73E9DB3}"/>
              </a:ext>
            </a:extLst>
          </p:cNvPr>
          <p:cNvSpPr>
            <a:spLocks noGrp="1"/>
          </p:cNvSpPr>
          <p:nvPr>
            <p:ph type="ftr" sz="quarter" idx="2"/>
          </p:nvPr>
        </p:nvSpPr>
        <p:spPr>
          <a:xfrm>
            <a:off x="0" y="8829431"/>
            <a:ext cx="2982119" cy="466971"/>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FBE1FACB-7082-4546-AECA-C4D31DE3B936}"/>
              </a:ext>
            </a:extLst>
          </p:cNvPr>
          <p:cNvSpPr>
            <a:spLocks noGrp="1"/>
          </p:cNvSpPr>
          <p:nvPr>
            <p:ph type="sldNum" sz="quarter" idx="3"/>
          </p:nvPr>
        </p:nvSpPr>
        <p:spPr>
          <a:xfrm>
            <a:off x="3898500" y="8829431"/>
            <a:ext cx="2982119" cy="466971"/>
          </a:xfrm>
          <a:prstGeom prst="rect">
            <a:avLst/>
          </a:prstGeom>
        </p:spPr>
        <p:txBody>
          <a:bodyPr vert="horz" lIns="92446" tIns="46223" rIns="92446" bIns="46223" rtlCol="0" anchor="b"/>
          <a:lstStyle>
            <a:lvl1pPr algn="r">
              <a:defRPr sz="1200"/>
            </a:lvl1pPr>
          </a:lstStyle>
          <a:p>
            <a:fld id="{2549732B-8882-C34E-BDBD-FBAD43B869B7}" type="slidenum">
              <a:rPr lang="en-US" smtClean="0"/>
              <a:t>‹#›</a:t>
            </a:fld>
            <a:endParaRPr lang="en-US"/>
          </a:p>
        </p:txBody>
      </p:sp>
    </p:spTree>
    <p:extLst>
      <p:ext uri="{BB962C8B-B14F-4D97-AF65-F5344CB8AC3E}">
        <p14:creationId xmlns:p14="http://schemas.microsoft.com/office/powerpoint/2010/main" val="10008929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117600" y="696913"/>
            <a:ext cx="4648200" cy="3486150"/>
          </a:xfrm>
          <a:prstGeom prst="rect">
            <a:avLst/>
          </a:prstGeom>
        </p:spPr>
        <p:txBody>
          <a:bodyPr lIns="92446" tIns="46223" rIns="92446" bIns="46223"/>
          <a:lstStyle/>
          <a:p>
            <a:endParaRPr/>
          </a:p>
        </p:txBody>
      </p:sp>
      <p:sp>
        <p:nvSpPr>
          <p:cNvPr id="174" name="Shape 174"/>
          <p:cNvSpPr>
            <a:spLocks noGrp="1"/>
          </p:cNvSpPr>
          <p:nvPr>
            <p:ph type="body" sz="quarter" idx="1"/>
          </p:nvPr>
        </p:nvSpPr>
        <p:spPr>
          <a:xfrm>
            <a:off x="917575" y="4415790"/>
            <a:ext cx="5046663" cy="4183380"/>
          </a:xfrm>
          <a:prstGeom prst="rect">
            <a:avLst/>
          </a:prstGeom>
        </p:spPr>
        <p:txBody>
          <a:bodyPr lIns="92446" tIns="46223" rIns="92446" bIns="46223"/>
          <a:lstStyle/>
          <a:p>
            <a:endParaRPr/>
          </a:p>
        </p:txBody>
      </p:sp>
    </p:spTree>
    <p:extLst>
      <p:ext uri="{BB962C8B-B14F-4D97-AF65-F5344CB8AC3E}">
        <p14:creationId xmlns:p14="http://schemas.microsoft.com/office/powerpoint/2010/main" val="212532593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r>
              <a:rPr lang="en-US" sz="1400" dirty="0"/>
              <a:t>Good morning.  </a:t>
            </a:r>
          </a:p>
          <a:p>
            <a:endParaRPr lang="en-US" sz="1400" dirty="0"/>
          </a:p>
          <a:p>
            <a:r>
              <a:rPr sz="1400" dirty="0"/>
              <a:t>I’d like to thank CKM committee for giving me a chance to talk about the North Korean Resource Materials at the Library of Congress. </a:t>
            </a:r>
          </a:p>
          <a:p>
            <a:endParaRPr sz="1400" dirty="0"/>
          </a:p>
          <a:p>
            <a:r>
              <a:rPr sz="1400" dirty="0"/>
              <a:t>Before my main topic, I'll start with a brief introduction.</a:t>
            </a:r>
          </a:p>
        </p:txBody>
      </p:sp>
    </p:spTree>
    <p:extLst>
      <p:ext uri="{BB962C8B-B14F-4D97-AF65-F5344CB8AC3E}">
        <p14:creationId xmlns:p14="http://schemas.microsoft.com/office/powerpoint/2010/main" val="1453651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r>
              <a:rPr sz="1400" dirty="0"/>
              <a:t>Let’s look at one example why the Korean serial database is a powerful reference  Service tool.  </a:t>
            </a:r>
            <a:r>
              <a:rPr sz="1400" dirty="0" err="1"/>
              <a:t>Chollima</a:t>
            </a:r>
            <a:r>
              <a:rPr sz="1400" dirty="0"/>
              <a:t> is a frequently used NK serial.  (Click) </a:t>
            </a:r>
          </a:p>
          <a:p>
            <a:endParaRPr sz="1400" dirty="0"/>
          </a:p>
          <a:p>
            <a:r>
              <a:rPr sz="1400" dirty="0"/>
              <a:t>When we pull its record, LC subject heading is: Korea (North) - periodicals.  (we can see)  there is Not much subject information, except Periodical from NK.</a:t>
            </a:r>
          </a:p>
        </p:txBody>
      </p:sp>
    </p:spTree>
    <p:extLst>
      <p:ext uri="{BB962C8B-B14F-4D97-AF65-F5344CB8AC3E}">
        <p14:creationId xmlns:p14="http://schemas.microsoft.com/office/powerpoint/2010/main" val="2069108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r>
              <a:rPr sz="1600" dirty="0"/>
              <a:t>Korean Serial Database enables / Researchers / to search using </a:t>
            </a:r>
            <a:r>
              <a:rPr lang="en-US" sz="1600" dirty="0"/>
              <a:t>all fields,</a:t>
            </a:r>
            <a:r>
              <a:rPr sz="1600" dirty="0"/>
              <a:t> titles, Korean Title, name, Issuing body, publisher,  Newspaper (click right away) </a:t>
            </a:r>
          </a:p>
          <a:p>
            <a:endParaRPr dirty="0"/>
          </a:p>
        </p:txBody>
      </p:sp>
    </p:spTree>
    <p:extLst>
      <p:ext uri="{BB962C8B-B14F-4D97-AF65-F5344CB8AC3E}">
        <p14:creationId xmlns:p14="http://schemas.microsoft.com/office/powerpoint/2010/main" val="2934250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r>
              <a:rPr b="1" dirty="0"/>
              <a:t>And the Subject, which adds value /  to searching the Database.</a:t>
            </a:r>
          </a:p>
        </p:txBody>
      </p:sp>
    </p:spTree>
    <p:extLst>
      <p:ext uri="{BB962C8B-B14F-4D97-AF65-F5344CB8AC3E}">
        <p14:creationId xmlns:p14="http://schemas.microsoft.com/office/powerpoint/2010/main" val="642388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r>
              <a:rPr b="1" dirty="0"/>
              <a:t>By using Advance search, you can limit your result to both Koreas or just South or North Korea. </a:t>
            </a:r>
          </a:p>
          <a:p>
            <a:endParaRPr b="1" dirty="0"/>
          </a:p>
          <a:p>
            <a:r>
              <a:rPr b="1" dirty="0"/>
              <a:t>Let’s search “All serials on technology / published </a:t>
            </a:r>
            <a:r>
              <a:rPr lang="en-US" b="1" dirty="0"/>
              <a:t>just </a:t>
            </a:r>
            <a:r>
              <a:rPr b="1" dirty="0"/>
              <a:t>from South Korea.  </a:t>
            </a:r>
          </a:p>
        </p:txBody>
      </p:sp>
    </p:spTree>
    <p:extLst>
      <p:ext uri="{BB962C8B-B14F-4D97-AF65-F5344CB8AC3E}">
        <p14:creationId xmlns:p14="http://schemas.microsoft.com/office/powerpoint/2010/main" val="2344763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r>
              <a:rPr lang="en-US" b="1" dirty="0"/>
              <a:t>A total of </a:t>
            </a:r>
            <a:r>
              <a:rPr b="1" dirty="0"/>
              <a:t>175  results ... from this list, click one title to get the short records.</a:t>
            </a:r>
          </a:p>
        </p:txBody>
      </p:sp>
    </p:spTree>
    <p:extLst>
      <p:ext uri="{BB962C8B-B14F-4D97-AF65-F5344CB8AC3E}">
        <p14:creationId xmlns:p14="http://schemas.microsoft.com/office/powerpoint/2010/main" val="3764609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r>
              <a:rPr lang="en-US" sz="1400" b="0" dirty="0"/>
              <a:t>From this short record, </a:t>
            </a:r>
            <a:r>
              <a:rPr sz="1400" b="0" dirty="0"/>
              <a:t>you can review a full bibliographic record</a:t>
            </a:r>
            <a:r>
              <a:rPr lang="en-US" sz="1400" b="0" dirty="0"/>
              <a:t>  by clicking the LCCN (Library of Congress Control Number)</a:t>
            </a:r>
            <a:endParaRPr sz="1400" b="0" dirty="0"/>
          </a:p>
        </p:txBody>
      </p:sp>
    </p:spTree>
    <p:extLst>
      <p:ext uri="{BB962C8B-B14F-4D97-AF65-F5344CB8AC3E}">
        <p14:creationId xmlns:p14="http://schemas.microsoft.com/office/powerpoint/2010/main" val="264916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quiet)</a:t>
            </a:r>
          </a:p>
        </p:txBody>
      </p:sp>
    </p:spTree>
    <p:extLst>
      <p:ext uri="{BB962C8B-B14F-4D97-AF65-F5344CB8AC3E}">
        <p14:creationId xmlns:p14="http://schemas.microsoft.com/office/powerpoint/2010/main" val="3682525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r>
              <a:rPr lang="en-US" b="1" dirty="0"/>
              <a:t>If you remember / we reviewed each serial title and added the country code, either North Korea or South Korea.  </a:t>
            </a:r>
          </a:p>
          <a:p>
            <a:endParaRPr lang="en-US" b="1" dirty="0"/>
          </a:p>
          <a:p>
            <a:r>
              <a:rPr b="1" dirty="0"/>
              <a:t>And </a:t>
            </a:r>
            <a:r>
              <a:rPr lang="en-US" b="1" dirty="0"/>
              <a:t>now</a:t>
            </a:r>
            <a:r>
              <a:rPr b="1" dirty="0"/>
              <a:t>, </a:t>
            </a:r>
            <a:r>
              <a:rPr lang="en-US" b="1" dirty="0"/>
              <a:t>we </a:t>
            </a:r>
            <a:r>
              <a:rPr b="1" dirty="0"/>
              <a:t>can get “all North Korean serials list, with just one click on the browse option</a:t>
            </a:r>
          </a:p>
        </p:txBody>
      </p:sp>
    </p:spTree>
    <p:extLst>
      <p:ext uri="{BB962C8B-B14F-4D97-AF65-F5344CB8AC3E}">
        <p14:creationId xmlns:p14="http://schemas.microsoft.com/office/powerpoint/2010/main" val="780492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prstGeom prst="rect">
            <a:avLst/>
          </a:prstGeom>
        </p:spPr>
        <p:txBody>
          <a:bodyPr/>
          <a:lstStyle/>
          <a:p>
            <a:endParaRPr/>
          </a:p>
        </p:txBody>
      </p:sp>
      <p:sp>
        <p:nvSpPr>
          <p:cNvPr id="289" name="Shape 289"/>
          <p:cNvSpPr>
            <a:spLocks noGrp="1"/>
          </p:cNvSpPr>
          <p:nvPr>
            <p:ph type="body" sz="quarter" idx="1"/>
          </p:nvPr>
        </p:nvSpPr>
        <p:spPr>
          <a:prstGeom prst="rect">
            <a:avLst/>
          </a:prstGeom>
        </p:spPr>
        <p:txBody>
          <a:bodyPr/>
          <a:lstStyle/>
          <a:p>
            <a:r>
              <a:rPr lang="en-US" sz="1200" dirty="0"/>
              <a:t>Let's m</a:t>
            </a:r>
            <a:r>
              <a:rPr sz="1200" dirty="0"/>
              <a:t>ove to the next part of the presentation.... how to search the books from North Korea.</a:t>
            </a:r>
          </a:p>
          <a:p>
            <a:endParaRPr sz="1200" dirty="0"/>
          </a:p>
          <a:p>
            <a:r>
              <a:rPr sz="1200" dirty="0"/>
              <a:t>The Library’s Online Catalog contains approximately 17 million records representing books, serials, manuscripts, cartographic materials, and etc.. </a:t>
            </a:r>
            <a:endParaRPr lang="en-US" sz="1200" dirty="0"/>
          </a:p>
          <a:p>
            <a:endParaRPr lang="en-US" sz="1200" dirty="0"/>
          </a:p>
          <a:p>
            <a:r>
              <a:rPr sz="1200" dirty="0"/>
              <a:t>It includes 3.2 million catalog records from an earlier database. These records, </a:t>
            </a:r>
            <a:r>
              <a:rPr lang="en-US" sz="1200" dirty="0"/>
              <a:t>mostly </a:t>
            </a:r>
            <a:r>
              <a:rPr sz="1200" dirty="0"/>
              <a:t>for books and serials, cataloged between 1898 and 1980. We call these records, as "pre-marc records.” Pre-marc records are being edited to comply with current </a:t>
            </a:r>
            <a:r>
              <a:rPr sz="1200" u="sng" dirty="0"/>
              <a:t>cataloging standards.</a:t>
            </a:r>
          </a:p>
          <a:p>
            <a:endParaRPr sz="1200" dirty="0"/>
          </a:p>
          <a:p>
            <a:r>
              <a:rPr sz="1200" dirty="0"/>
              <a:t>However, searching these records becomes a much more complex process because of the inconsistent practices.  </a:t>
            </a:r>
          </a:p>
        </p:txBody>
      </p:sp>
    </p:spTree>
    <p:extLst>
      <p:ext uri="{BB962C8B-B14F-4D97-AF65-F5344CB8AC3E}">
        <p14:creationId xmlns:p14="http://schemas.microsoft.com/office/powerpoint/2010/main" val="2422139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r>
              <a:rPr sz="1600" dirty="0"/>
              <a:t>How would you search this book, </a:t>
            </a:r>
            <a:r>
              <a:rPr sz="1600" dirty="0" err="1"/>
              <a:t>남조선</a:t>
            </a:r>
            <a:r>
              <a:rPr sz="1600" dirty="0"/>
              <a:t> </a:t>
            </a:r>
            <a:r>
              <a:rPr sz="1600" dirty="0" err="1"/>
              <a:t>괴뢰도당의</a:t>
            </a:r>
            <a:r>
              <a:rPr sz="1600" dirty="0"/>
              <a:t> &lt;&lt;</a:t>
            </a:r>
            <a:r>
              <a:rPr sz="1600" dirty="0" err="1"/>
              <a:t>자유</a:t>
            </a:r>
            <a:r>
              <a:rPr sz="1600" dirty="0"/>
              <a:t> </a:t>
            </a:r>
            <a:r>
              <a:rPr sz="1600" dirty="0" err="1"/>
              <a:t>민주주의</a:t>
            </a:r>
            <a:r>
              <a:rPr sz="1600" dirty="0"/>
              <a:t> </a:t>
            </a:r>
            <a:r>
              <a:rPr sz="1600" dirty="0" err="1"/>
              <a:t>체제</a:t>
            </a:r>
            <a:r>
              <a:rPr sz="1600" dirty="0"/>
              <a:t>&gt;&gt;의 </a:t>
            </a:r>
            <a:r>
              <a:rPr sz="1600" dirty="0" err="1"/>
              <a:t>반동적</a:t>
            </a:r>
            <a:r>
              <a:rPr sz="1600" dirty="0"/>
              <a:t> </a:t>
            </a:r>
            <a:r>
              <a:rPr sz="1600" dirty="0" err="1"/>
              <a:t>본질</a:t>
            </a:r>
            <a:r>
              <a:rPr sz="1600" dirty="0"/>
              <a:t> from North Korea?  Let’s check its record first</a:t>
            </a:r>
          </a:p>
        </p:txBody>
      </p:sp>
    </p:spTree>
    <p:extLst>
      <p:ext uri="{BB962C8B-B14F-4D97-AF65-F5344CB8AC3E}">
        <p14:creationId xmlns:p14="http://schemas.microsoft.com/office/powerpoint/2010/main" val="3590925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r>
              <a:rPr sz="1600" dirty="0"/>
              <a:t>As the primary public access point for researchers / seeking to use the Asian collections of  the Library of Congress , The Asian Division / covers the area/  from the South Asian subcontinent and Southeast Asia to China, Japan, and Korea.</a:t>
            </a:r>
          </a:p>
        </p:txBody>
      </p:sp>
    </p:spTree>
    <p:extLst>
      <p:ext uri="{BB962C8B-B14F-4D97-AF65-F5344CB8AC3E}">
        <p14:creationId xmlns:p14="http://schemas.microsoft.com/office/powerpoint/2010/main" val="4972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r>
              <a:rPr sz="1600" dirty="0"/>
              <a:t>This was the original record when I found this book.</a:t>
            </a:r>
          </a:p>
          <a:p>
            <a:r>
              <a:rPr sz="1600" dirty="0"/>
              <a:t>The record did  not have country code, publication information (except published in 1975), And had Wrong Spell (</a:t>
            </a:r>
            <a:r>
              <a:rPr sz="1600" dirty="0" err="1"/>
              <a:t>pnjil</a:t>
            </a:r>
            <a:r>
              <a:rPr sz="1600" dirty="0"/>
              <a:t>). </a:t>
            </a:r>
          </a:p>
        </p:txBody>
      </p:sp>
    </p:spTree>
    <p:extLst>
      <p:ext uri="{BB962C8B-B14F-4D97-AF65-F5344CB8AC3E}">
        <p14:creationId xmlns:p14="http://schemas.microsoft.com/office/powerpoint/2010/main" val="2613319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r>
              <a:rPr sz="1600" dirty="0"/>
              <a:t>So, I manually modified the record by adding the country code (click)</a:t>
            </a:r>
          </a:p>
          <a:p>
            <a:r>
              <a:rPr sz="1600" dirty="0"/>
              <a:t>(</a:t>
            </a:r>
            <a:r>
              <a:rPr sz="1600" dirty="0" err="1"/>
              <a:t>kn</a:t>
            </a:r>
            <a:r>
              <a:rPr sz="1600" dirty="0"/>
              <a:t> for north Korea), </a:t>
            </a:r>
          </a:p>
          <a:p>
            <a:endParaRPr sz="1600" dirty="0"/>
          </a:p>
          <a:p>
            <a:r>
              <a:rPr sz="1600" dirty="0"/>
              <a:t>(click) correct the spell from </a:t>
            </a:r>
            <a:r>
              <a:rPr sz="1600" dirty="0" err="1"/>
              <a:t>pnjil</a:t>
            </a:r>
            <a:r>
              <a:rPr sz="1600" dirty="0"/>
              <a:t> to </a:t>
            </a:r>
            <a:r>
              <a:rPr sz="1600" dirty="0" err="1"/>
              <a:t>Ponjil</a:t>
            </a:r>
            <a:r>
              <a:rPr sz="1600" dirty="0"/>
              <a:t>, </a:t>
            </a:r>
          </a:p>
          <a:p>
            <a:endParaRPr sz="1600" dirty="0"/>
          </a:p>
          <a:p>
            <a:r>
              <a:rPr sz="1600" dirty="0"/>
              <a:t>(click)  publication information from the book (Pyongyang and </a:t>
            </a:r>
            <a:r>
              <a:rPr sz="1600" dirty="0" err="1"/>
              <a:t>Sahoe</a:t>
            </a:r>
            <a:r>
              <a:rPr sz="1600" dirty="0"/>
              <a:t> </a:t>
            </a:r>
            <a:r>
              <a:rPr sz="1600" dirty="0" err="1"/>
              <a:t>Kwahak</a:t>
            </a:r>
            <a:r>
              <a:rPr sz="1600" dirty="0"/>
              <a:t> </a:t>
            </a:r>
            <a:r>
              <a:rPr sz="1600" dirty="0" err="1"/>
              <a:t>Chulpansa</a:t>
            </a:r>
            <a:r>
              <a:rPr sz="1600" dirty="0"/>
              <a:t>), </a:t>
            </a:r>
          </a:p>
          <a:p>
            <a:endParaRPr sz="1600" dirty="0"/>
          </a:p>
          <a:p>
            <a:r>
              <a:rPr sz="1600" dirty="0"/>
              <a:t>(click) and changed holding information. (click)</a:t>
            </a:r>
          </a:p>
        </p:txBody>
      </p:sp>
    </p:spTree>
    <p:extLst>
      <p:ext uri="{BB962C8B-B14F-4D97-AF65-F5344CB8AC3E}">
        <p14:creationId xmlns:p14="http://schemas.microsoft.com/office/powerpoint/2010/main" val="1691054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a:spLocks noGrp="1" noRot="1" noChangeAspect="1"/>
          </p:cNvSpPr>
          <p:nvPr>
            <p:ph type="sldImg"/>
          </p:nvPr>
        </p:nvSpPr>
        <p:spPr>
          <a:prstGeom prst="rect">
            <a:avLst/>
          </a:prstGeom>
        </p:spPr>
        <p:txBody>
          <a:bodyPr/>
          <a:lstStyle/>
          <a:p>
            <a:endParaRPr/>
          </a:p>
        </p:txBody>
      </p:sp>
      <p:sp>
        <p:nvSpPr>
          <p:cNvPr id="332" name="Shape 332"/>
          <p:cNvSpPr>
            <a:spLocks noGrp="1"/>
          </p:cNvSpPr>
          <p:nvPr>
            <p:ph type="body" sz="quarter" idx="1"/>
          </p:nvPr>
        </p:nvSpPr>
        <p:spPr>
          <a:prstGeom prst="rect">
            <a:avLst/>
          </a:prstGeom>
        </p:spPr>
        <p:txBody>
          <a:bodyPr/>
          <a:lstStyle/>
          <a:p>
            <a:r>
              <a:rPr sz="1400" dirty="0"/>
              <a:t>These are some of the common examples of pre-marc records. </a:t>
            </a:r>
            <a:endParaRPr lang="en-US" sz="1400" dirty="0"/>
          </a:p>
          <a:p>
            <a:endParaRPr sz="1400" dirty="0"/>
          </a:p>
          <a:p>
            <a:r>
              <a:rPr lang="en-US" sz="1400" dirty="0"/>
              <a:t>No </a:t>
            </a:r>
            <a:r>
              <a:rPr sz="1400" dirty="0"/>
              <a:t>country code, </a:t>
            </a:r>
            <a:r>
              <a:rPr lang="en-US" sz="1400" dirty="0"/>
              <a:t>no </a:t>
            </a:r>
            <a:r>
              <a:rPr sz="1400" dirty="0"/>
              <a:t>publication information, </a:t>
            </a:r>
            <a:r>
              <a:rPr lang="en-US" sz="1400" dirty="0"/>
              <a:t>no </a:t>
            </a:r>
            <a:r>
              <a:rPr sz="1400" dirty="0"/>
              <a:t>subject, wrong holding information,</a:t>
            </a:r>
            <a:r>
              <a:rPr lang="en-US" sz="1400" dirty="0"/>
              <a:t> and </a:t>
            </a:r>
            <a:r>
              <a:rPr sz="1400" dirty="0"/>
              <a:t> partial title with word(s) omitted</a:t>
            </a:r>
            <a:r>
              <a:rPr lang="en-US" sz="1400" dirty="0"/>
              <a:t> are common issues</a:t>
            </a:r>
            <a:r>
              <a:rPr sz="1400" dirty="0"/>
              <a:t>  </a:t>
            </a:r>
            <a:r>
              <a:rPr lang="en-US" sz="1400" dirty="0"/>
              <a:t>   </a:t>
            </a:r>
            <a:r>
              <a:rPr sz="1400" dirty="0"/>
              <a:t>(Click!) </a:t>
            </a:r>
          </a:p>
          <a:p>
            <a:endParaRPr sz="1400" dirty="0"/>
          </a:p>
          <a:p>
            <a:r>
              <a:rPr sz="1400" dirty="0"/>
              <a:t>Wrong spell</a:t>
            </a:r>
            <a:r>
              <a:rPr lang="en-US" sz="1400" dirty="0"/>
              <a:t>ing  </a:t>
            </a:r>
            <a:r>
              <a:rPr sz="1400" dirty="0"/>
              <a:t>(Click!) </a:t>
            </a:r>
            <a:r>
              <a:rPr lang="en-US" sz="1400" dirty="0"/>
              <a:t>  </a:t>
            </a:r>
            <a:r>
              <a:rPr sz="1400" dirty="0"/>
              <a:t>and different practices of word division ---  </a:t>
            </a:r>
            <a:endParaRPr lang="en-US" sz="1400" dirty="0"/>
          </a:p>
          <a:p>
            <a:endParaRPr lang="en-US" sz="1400" dirty="0"/>
          </a:p>
          <a:p>
            <a:r>
              <a:rPr sz="1400" dirty="0"/>
              <a:t>Inconsistent with spacing practice are another </a:t>
            </a:r>
            <a:r>
              <a:rPr lang="ko-KR" altLang="en-US" sz="1400" dirty="0"/>
              <a:t> </a:t>
            </a:r>
            <a:r>
              <a:rPr sz="1400" dirty="0"/>
              <a:t>challenging</a:t>
            </a:r>
            <a:r>
              <a:rPr lang="en-US" sz="1400" dirty="0"/>
              <a:t>, such as </a:t>
            </a:r>
            <a:r>
              <a:rPr lang="en-US" sz="1400" dirty="0" err="1"/>
              <a:t>Namjoson</a:t>
            </a:r>
            <a:r>
              <a:rPr lang="en-US" sz="1400" dirty="0"/>
              <a:t>.</a:t>
            </a:r>
            <a:endParaRPr sz="1400" dirty="0"/>
          </a:p>
        </p:txBody>
      </p:sp>
    </p:spTree>
    <p:extLst>
      <p:ext uri="{BB962C8B-B14F-4D97-AF65-F5344CB8AC3E}">
        <p14:creationId xmlns:p14="http://schemas.microsoft.com/office/powerpoint/2010/main" val="368471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noRot="1" noChangeAspect="1"/>
          </p:cNvSpPr>
          <p:nvPr>
            <p:ph type="sldImg"/>
          </p:nvPr>
        </p:nvSpPr>
        <p:spPr>
          <a:prstGeom prst="rect">
            <a:avLst/>
          </a:prstGeom>
        </p:spPr>
        <p:txBody>
          <a:bodyPr/>
          <a:lstStyle/>
          <a:p>
            <a:endParaRPr/>
          </a:p>
        </p:txBody>
      </p:sp>
      <p:sp>
        <p:nvSpPr>
          <p:cNvPr id="337" name="Shape 337"/>
          <p:cNvSpPr>
            <a:spLocks noGrp="1"/>
          </p:cNvSpPr>
          <p:nvPr>
            <p:ph type="body" sz="quarter" idx="1"/>
          </p:nvPr>
        </p:nvSpPr>
        <p:spPr>
          <a:prstGeom prst="rect">
            <a:avLst/>
          </a:prstGeom>
        </p:spPr>
        <p:txBody>
          <a:bodyPr/>
          <a:lstStyle/>
          <a:p>
            <a:r>
              <a:rPr sz="1400" dirty="0"/>
              <a:t>Spaces do affect searching in Voyager.</a:t>
            </a:r>
          </a:p>
          <a:p>
            <a:endParaRPr sz="1400" dirty="0"/>
          </a:p>
          <a:p>
            <a:r>
              <a:rPr lang="en-US" sz="1400" dirty="0"/>
              <a:t>From</a:t>
            </a:r>
            <a:r>
              <a:rPr sz="1400" dirty="0"/>
              <a:t> the previous slide,  the keyword searching “</a:t>
            </a:r>
            <a:r>
              <a:rPr sz="1400" dirty="0" err="1"/>
              <a:t>Namjoson</a:t>
            </a:r>
            <a:r>
              <a:rPr sz="1400" dirty="0"/>
              <a:t>’ without space, retrieves 105 results </a:t>
            </a:r>
            <a:r>
              <a:rPr lang="en-US" sz="1400" dirty="0"/>
              <a:t>with keyword search </a:t>
            </a:r>
            <a:r>
              <a:rPr sz="1400" dirty="0"/>
              <a:t>and 90 results with title search.  With space</a:t>
            </a:r>
            <a:r>
              <a:rPr lang="en-US" sz="1400" dirty="0"/>
              <a:t> (Nam </a:t>
            </a:r>
            <a:r>
              <a:rPr lang="en-US" sz="1400" dirty="0" err="1"/>
              <a:t>Choson</a:t>
            </a:r>
            <a:r>
              <a:rPr lang="en-US" sz="1400" dirty="0"/>
              <a:t>)</a:t>
            </a:r>
            <a:r>
              <a:rPr sz="1400" dirty="0"/>
              <a:t>, 239 results with keyword search, and 169 results with title search.</a:t>
            </a:r>
          </a:p>
          <a:p>
            <a:endParaRPr sz="1400" dirty="0"/>
          </a:p>
          <a:p>
            <a:r>
              <a:rPr sz="1400" dirty="0"/>
              <a:t>There is no easy way to identify real issues, update, and modify records. </a:t>
            </a:r>
            <a:endParaRPr lang="en-US" sz="1400" dirty="0"/>
          </a:p>
          <a:p>
            <a:endParaRPr lang="en-US" sz="1400" dirty="0"/>
          </a:p>
          <a:p>
            <a:r>
              <a:rPr sz="1400" dirty="0"/>
              <a:t>Last a couple of years, we have retrieved them and manually modified them one by one by adding the country code</a:t>
            </a:r>
            <a:r>
              <a:rPr lang="en-US" sz="1400" dirty="0"/>
              <a:t> (mostly North Korea)</a:t>
            </a:r>
            <a:r>
              <a:rPr sz="1400" dirty="0"/>
              <a:t> and whatever necessary needs to be added so they can have accurate records.  (click)</a:t>
            </a:r>
          </a:p>
        </p:txBody>
      </p:sp>
    </p:spTree>
    <p:extLst>
      <p:ext uri="{BB962C8B-B14F-4D97-AF65-F5344CB8AC3E}">
        <p14:creationId xmlns:p14="http://schemas.microsoft.com/office/powerpoint/2010/main" val="1387696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r>
              <a:rPr sz="1600" dirty="0"/>
              <a:t>Advanced Search can be useful to find NK publications.  </a:t>
            </a:r>
            <a:endParaRPr lang="en-US" sz="1600" dirty="0"/>
          </a:p>
          <a:p>
            <a:endParaRPr lang="en-US" sz="1600" dirty="0"/>
          </a:p>
          <a:p>
            <a:r>
              <a:rPr sz="1600" dirty="0"/>
              <a:t>When you search </a:t>
            </a:r>
            <a:r>
              <a:rPr lang="en-US" sz="1600" dirty="0"/>
              <a:t>/ </a:t>
            </a:r>
            <a:r>
              <a:rPr sz="1600" u="sng" dirty="0"/>
              <a:t>for</a:t>
            </a:r>
            <a:r>
              <a:rPr sz="1600" dirty="0"/>
              <a:t> </a:t>
            </a:r>
            <a:r>
              <a:rPr lang="en-US" sz="1600" dirty="0"/>
              <a:t> / </a:t>
            </a:r>
            <a:r>
              <a:rPr sz="1600" dirty="0"/>
              <a:t>the North Korean books from  the Library</a:t>
            </a:r>
            <a:r>
              <a:rPr lang="en-US" sz="1600" dirty="0"/>
              <a:t> of </a:t>
            </a:r>
            <a:r>
              <a:rPr lang="en-US" sz="1600" dirty="0" err="1"/>
              <a:t>Congress</a:t>
            </a:r>
            <a:r>
              <a:rPr sz="1600" dirty="0" err="1"/>
              <a:t>s</a:t>
            </a:r>
            <a:r>
              <a:rPr lang="en-US" sz="1600" dirty="0"/>
              <a:t>'</a:t>
            </a:r>
            <a:r>
              <a:rPr sz="1600" dirty="0"/>
              <a:t> online catalog,</a:t>
            </a:r>
            <a:r>
              <a:rPr lang="en-US" sz="1600" dirty="0"/>
              <a:t>/</a:t>
            </a:r>
            <a:r>
              <a:rPr sz="1600" dirty="0"/>
              <a:t> </a:t>
            </a:r>
            <a:r>
              <a:rPr lang="en-US" sz="1600" u="sng" dirty="0"/>
              <a:t>we recommend /to </a:t>
            </a:r>
            <a:r>
              <a:rPr sz="1600" u="sng" dirty="0"/>
              <a:t>use </a:t>
            </a:r>
            <a:r>
              <a:rPr sz="1600" dirty="0"/>
              <a:t>this tip to make your search more efficient.</a:t>
            </a:r>
          </a:p>
          <a:p>
            <a:endParaRPr sz="1600" dirty="0"/>
          </a:p>
          <a:p>
            <a:r>
              <a:rPr sz="1600" dirty="0"/>
              <a:t>Enter your search term, such as subject and leave Boolean operator as AND, and entering "</a:t>
            </a:r>
            <a:r>
              <a:rPr sz="1600" dirty="0" err="1"/>
              <a:t>pyongyang</a:t>
            </a:r>
            <a:r>
              <a:rPr sz="1600" dirty="0"/>
              <a:t>" as Publication Info.  When we modify pre-marc records, we make sure that records has Pyongyang as </a:t>
            </a:r>
            <a:r>
              <a:rPr lang="en-US" sz="1600" dirty="0"/>
              <a:t>the place of </a:t>
            </a:r>
            <a:r>
              <a:rPr sz="1600" dirty="0"/>
              <a:t>publication "</a:t>
            </a:r>
          </a:p>
        </p:txBody>
      </p:sp>
    </p:spTree>
    <p:extLst>
      <p:ext uri="{BB962C8B-B14F-4D97-AF65-F5344CB8AC3E}">
        <p14:creationId xmlns:p14="http://schemas.microsoft.com/office/powerpoint/2010/main" val="3078514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prstGeom prst="rect">
            <a:avLst/>
          </a:prstGeom>
        </p:spPr>
        <p:txBody>
          <a:bodyPr/>
          <a:lstStyle/>
          <a:p>
            <a:endParaRPr/>
          </a:p>
        </p:txBody>
      </p:sp>
      <p:sp>
        <p:nvSpPr>
          <p:cNvPr id="347" name="Shape 347"/>
          <p:cNvSpPr>
            <a:spLocks noGrp="1"/>
          </p:cNvSpPr>
          <p:nvPr>
            <p:ph type="body" sz="quarter" idx="1"/>
          </p:nvPr>
        </p:nvSpPr>
        <p:spPr>
          <a:prstGeom prst="rect">
            <a:avLst/>
          </a:prstGeom>
        </p:spPr>
        <p:txBody>
          <a:bodyPr/>
          <a:lstStyle/>
          <a:p>
            <a:r>
              <a:rPr sz="1600" dirty="0"/>
              <a:t>Let’s see how it works.</a:t>
            </a:r>
          </a:p>
          <a:p>
            <a:endParaRPr sz="1600" dirty="0"/>
          </a:p>
          <a:p>
            <a:r>
              <a:rPr sz="1600" dirty="0"/>
              <a:t>We’d like to retrieve primary sources from North Korea on Politics &amp; government.</a:t>
            </a:r>
          </a:p>
          <a:p>
            <a:endParaRPr sz="1600" dirty="0"/>
          </a:p>
          <a:p>
            <a:r>
              <a:rPr sz="1600" dirty="0"/>
              <a:t>So, we enter phrase “Politics &amp; government” as subject and enter North Korea and select publication information, </a:t>
            </a:r>
          </a:p>
        </p:txBody>
      </p:sp>
    </p:spTree>
    <p:extLst>
      <p:ext uri="{BB962C8B-B14F-4D97-AF65-F5344CB8AC3E}">
        <p14:creationId xmlns:p14="http://schemas.microsoft.com/office/powerpoint/2010/main" val="3427372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r>
              <a:rPr lang="en-US" sz="1400" dirty="0"/>
              <a:t>Retrieved 13 results –Which includes: </a:t>
            </a:r>
          </a:p>
          <a:p>
            <a:endParaRPr lang="en-US" sz="1400" dirty="0"/>
          </a:p>
          <a:p>
            <a:r>
              <a:rPr lang="en-US" sz="1400" dirty="0"/>
              <a:t>3 films from NK</a:t>
            </a:r>
          </a:p>
          <a:p>
            <a:r>
              <a:rPr lang="en-US" sz="1400" dirty="0"/>
              <a:t>2 Films from Japan</a:t>
            </a:r>
          </a:p>
          <a:p>
            <a:r>
              <a:rPr lang="en-US" sz="1400" dirty="0"/>
              <a:t>4 books from s. Korea</a:t>
            </a:r>
          </a:p>
          <a:p>
            <a:r>
              <a:rPr lang="en-US" sz="1400" dirty="0"/>
              <a:t>4 books from Washington DC</a:t>
            </a:r>
          </a:p>
          <a:p>
            <a:endParaRPr lang="en-US" sz="1400" dirty="0"/>
          </a:p>
          <a:p>
            <a:r>
              <a:rPr lang="en-US" sz="1400" dirty="0"/>
              <a:t>So, we could not find the record we were looking for</a:t>
            </a:r>
          </a:p>
        </p:txBody>
      </p:sp>
    </p:spTree>
    <p:extLst>
      <p:ext uri="{BB962C8B-B14F-4D97-AF65-F5344CB8AC3E}">
        <p14:creationId xmlns:p14="http://schemas.microsoft.com/office/powerpoint/2010/main" val="2015242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prstGeom prst="rect">
            <a:avLst/>
          </a:prstGeom>
        </p:spPr>
        <p:txBody>
          <a:bodyPr/>
          <a:lstStyle/>
          <a:p>
            <a:endParaRPr/>
          </a:p>
        </p:txBody>
      </p:sp>
      <p:sp>
        <p:nvSpPr>
          <p:cNvPr id="362" name="Shape 362"/>
          <p:cNvSpPr>
            <a:spLocks noGrp="1"/>
          </p:cNvSpPr>
          <p:nvPr>
            <p:ph type="body" sz="quarter" idx="1"/>
          </p:nvPr>
        </p:nvSpPr>
        <p:spPr>
          <a:prstGeom prst="rect">
            <a:avLst/>
          </a:prstGeom>
        </p:spPr>
        <p:txBody>
          <a:bodyPr/>
          <a:lstStyle/>
          <a:p>
            <a:r>
              <a:rPr lang="en-US" b="1" dirty="0"/>
              <a:t>This time</a:t>
            </a:r>
            <a:r>
              <a:rPr b="1" dirty="0"/>
              <a:t>. we typed “Politics and Government” as search term and Pyongyang” as Publication Info.</a:t>
            </a:r>
          </a:p>
        </p:txBody>
      </p:sp>
    </p:spTree>
    <p:extLst>
      <p:ext uri="{BB962C8B-B14F-4D97-AF65-F5344CB8AC3E}">
        <p14:creationId xmlns:p14="http://schemas.microsoft.com/office/powerpoint/2010/main" val="527357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p>
            <a:pPr defTabSz="462229">
              <a:defRPr/>
            </a:pPr>
            <a:r>
              <a:rPr lang="en-US" b="1" dirty="0"/>
              <a:t>Here we retrieved a total of 270 records from the search and we found the record. </a:t>
            </a:r>
          </a:p>
          <a:p>
            <a:endParaRPr b="1" dirty="0"/>
          </a:p>
        </p:txBody>
      </p:sp>
    </p:spTree>
    <p:extLst>
      <p:ext uri="{BB962C8B-B14F-4D97-AF65-F5344CB8AC3E}">
        <p14:creationId xmlns:p14="http://schemas.microsoft.com/office/powerpoint/2010/main" val="36937226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r>
              <a:rPr lang="en-US" sz="1200" b="1" dirty="0"/>
              <a:t>Lastly, </a:t>
            </a:r>
            <a:r>
              <a:rPr sz="1200" b="1" dirty="0"/>
              <a:t>North Korean Serials Indexing Project (NKSIP).</a:t>
            </a:r>
          </a:p>
        </p:txBody>
      </p:sp>
    </p:spTree>
    <p:extLst>
      <p:ext uri="{BB962C8B-B14F-4D97-AF65-F5344CB8AC3E}">
        <p14:creationId xmlns:p14="http://schemas.microsoft.com/office/powerpoint/2010/main" val="444779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endParaRPr sz="1100" dirty="0">
              <a:latin typeface="Arial" panose="020B0604020202020204" pitchFamily="34" charset="0"/>
              <a:cs typeface="Arial" panose="020B0604020202020204" pitchFamily="34" charset="0"/>
            </a:endParaRPr>
          </a:p>
          <a:p>
            <a:r>
              <a:rPr sz="1100" dirty="0">
                <a:latin typeface="Arial" panose="020B0604020202020204" pitchFamily="34" charset="0"/>
                <a:cs typeface="Arial" panose="020B0604020202020204" pitchFamily="34" charset="0"/>
              </a:rPr>
              <a:t>This is a brief summary of the Korean Collection. (Click)</a:t>
            </a:r>
          </a:p>
          <a:p>
            <a:endParaRPr sz="1100" dirty="0">
              <a:latin typeface="Arial" panose="020B0604020202020204" pitchFamily="34" charset="0"/>
              <a:cs typeface="Arial" panose="020B0604020202020204" pitchFamily="34" charset="0"/>
            </a:endParaRPr>
          </a:p>
          <a:p>
            <a:r>
              <a:rPr sz="1100" dirty="0">
                <a:latin typeface="Arial" panose="020B0604020202020204" pitchFamily="34" charset="0"/>
                <a:cs typeface="Arial" panose="020B0604020202020204" pitchFamily="34" charset="0"/>
              </a:rPr>
              <a:t>The Library started to collect Korean materials in 1950</a:t>
            </a:r>
            <a:r>
              <a:rPr lang="en-US" sz="1100" dirty="0">
                <a:latin typeface="Arial" panose="020B0604020202020204" pitchFamily="34" charset="0"/>
                <a:cs typeface="Arial" panose="020B0604020202020204" pitchFamily="34" charset="0"/>
              </a:rPr>
              <a:t> </a:t>
            </a:r>
            <a:r>
              <a:rPr sz="1100" dirty="0">
                <a:latin typeface="Arial" panose="020B0604020202020204" pitchFamily="34" charset="0"/>
                <a:cs typeface="Arial" panose="020B0604020202020204" pitchFamily="34" charset="0"/>
              </a:rPr>
              <a:t>during the Korean War. Then, the Library’s Korean Unit was the only office among the US government that collected materials about Korea. </a:t>
            </a:r>
            <a:r>
              <a:rPr lang="en-US" sz="1100" dirty="0">
                <a:latin typeface="Arial" panose="020B0604020202020204" pitchFamily="34" charset="0"/>
                <a:cs typeface="Arial" panose="020B0604020202020204" pitchFamily="34" charset="0"/>
              </a:rPr>
              <a:t> / </a:t>
            </a:r>
            <a:r>
              <a:rPr sz="1100" dirty="0">
                <a:latin typeface="Arial" panose="020B0604020202020204" pitchFamily="34" charset="0"/>
                <a:cs typeface="Arial" panose="020B0604020202020204" pitchFamily="34" charset="0"/>
              </a:rPr>
              <a:t>Any requests related to Korea were sent to the Korean Unit. The collection quickly developed over the following years. (Click)</a:t>
            </a:r>
          </a:p>
          <a:p>
            <a:endParaRPr sz="1100" dirty="0">
              <a:latin typeface="Arial" panose="020B0604020202020204" pitchFamily="34" charset="0"/>
              <a:cs typeface="Arial" panose="020B0604020202020204" pitchFamily="34" charset="0"/>
            </a:endParaRPr>
          </a:p>
          <a:p>
            <a:r>
              <a:rPr sz="1100" dirty="0">
                <a:latin typeface="Arial" panose="020B0604020202020204" pitchFamily="34" charset="0"/>
                <a:cs typeface="Arial" panose="020B0604020202020204" pitchFamily="34" charset="0"/>
              </a:rPr>
              <a:t>From 1955, the Library started to use a vendor in Korea to systematically and regularly collect contemporary publications. (Click)</a:t>
            </a:r>
          </a:p>
          <a:p>
            <a:endParaRPr sz="1100" dirty="0">
              <a:latin typeface="Arial" panose="020B0604020202020204" pitchFamily="34" charset="0"/>
              <a:cs typeface="Arial" panose="020B0604020202020204" pitchFamily="34" charset="0"/>
            </a:endParaRPr>
          </a:p>
          <a:p>
            <a:r>
              <a:rPr sz="1100" dirty="0">
                <a:latin typeface="Arial" panose="020B0604020202020204" pitchFamily="34" charset="0"/>
                <a:cs typeface="Arial" panose="020B0604020202020204" pitchFamily="34" charset="0"/>
              </a:rPr>
              <a:t>1966 was an important year for the Korean Collection. The US and South Korean government signed an exchange agreement, in which the Library acquired government publications on different topics, which has become one of the most significant strengths of the Korean Collection.</a:t>
            </a:r>
          </a:p>
          <a:p>
            <a:endParaRPr sz="1100" dirty="0">
              <a:latin typeface="Arial" panose="020B0604020202020204" pitchFamily="34" charset="0"/>
              <a:cs typeface="Arial" panose="020B0604020202020204" pitchFamily="34" charset="0"/>
            </a:endParaRPr>
          </a:p>
          <a:p>
            <a:r>
              <a:rPr sz="1100" dirty="0">
                <a:latin typeface="Arial" panose="020B0604020202020204" pitchFamily="34" charset="0"/>
                <a:cs typeface="Arial" panose="020B0604020202020204" pitchFamily="34" charset="0"/>
              </a:rPr>
              <a:t>The collection is now one of the most extensive and comprehensive collections outside of East Asia.</a:t>
            </a:r>
          </a:p>
        </p:txBody>
      </p:sp>
    </p:spTree>
    <p:extLst>
      <p:ext uri="{BB962C8B-B14F-4D97-AF65-F5344CB8AC3E}">
        <p14:creationId xmlns:p14="http://schemas.microsoft.com/office/powerpoint/2010/main" val="3816969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p>
            <a:r>
              <a:rPr sz="1400" dirty="0"/>
              <a:t>(Only Read This note!!!)</a:t>
            </a:r>
            <a:r>
              <a:rPr lang="en-US" sz="1400" dirty="0"/>
              <a:t>  </a:t>
            </a:r>
            <a:r>
              <a:rPr sz="1400" dirty="0"/>
              <a:t>N</a:t>
            </a:r>
            <a:r>
              <a:rPr lang="en-US" sz="1400" dirty="0"/>
              <a:t>orth </a:t>
            </a:r>
            <a:r>
              <a:rPr sz="1400" dirty="0"/>
              <a:t>K</a:t>
            </a:r>
            <a:r>
              <a:rPr lang="en-US" sz="1400" dirty="0"/>
              <a:t>orean</a:t>
            </a:r>
            <a:r>
              <a:rPr sz="1400" dirty="0"/>
              <a:t> serials at the Library /  are / One of a kind materials, which may not be available even in North Korea </a:t>
            </a:r>
            <a:endParaRPr lang="en-US" sz="1400" dirty="0"/>
          </a:p>
          <a:p>
            <a:endParaRPr sz="1400" dirty="0"/>
          </a:p>
          <a:p>
            <a:r>
              <a:rPr sz="1400" dirty="0"/>
              <a:t>Contains publications from as early as 1948</a:t>
            </a:r>
            <a:endParaRPr lang="en-US" sz="1400" dirty="0"/>
          </a:p>
          <a:p>
            <a:endParaRPr lang="en-US" sz="1400" dirty="0"/>
          </a:p>
          <a:p>
            <a:r>
              <a:rPr sz="1400" dirty="0"/>
              <a:t>There is a  high demand from researchers / for access to specific articles and topics / included in these collection. </a:t>
            </a:r>
          </a:p>
          <a:p>
            <a:endParaRPr sz="1400" dirty="0"/>
          </a:p>
          <a:p>
            <a:r>
              <a:rPr sz="1400" dirty="0"/>
              <a:t>But, There is no article index resources / for the North Korean serials. </a:t>
            </a:r>
          </a:p>
          <a:p>
            <a:endParaRPr sz="1400" dirty="0"/>
          </a:p>
          <a:p>
            <a:r>
              <a:rPr sz="1400" dirty="0"/>
              <a:t>So, it is Incredibly difficult to respond to request..</a:t>
            </a:r>
          </a:p>
        </p:txBody>
      </p:sp>
    </p:spTree>
    <p:extLst>
      <p:ext uri="{BB962C8B-B14F-4D97-AF65-F5344CB8AC3E}">
        <p14:creationId xmlns:p14="http://schemas.microsoft.com/office/powerpoint/2010/main" val="1581403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prstGeom prst="rect">
            <a:avLst/>
          </a:prstGeom>
        </p:spPr>
        <p:txBody>
          <a:bodyPr/>
          <a:lstStyle/>
          <a:p>
            <a:endParaRPr/>
          </a:p>
        </p:txBody>
      </p:sp>
      <p:sp>
        <p:nvSpPr>
          <p:cNvPr id="372" name="Shape 372"/>
          <p:cNvSpPr>
            <a:spLocks noGrp="1"/>
          </p:cNvSpPr>
          <p:nvPr>
            <p:ph type="body" sz="quarter" idx="1"/>
          </p:nvPr>
        </p:nvSpPr>
        <p:spPr>
          <a:prstGeom prst="rect">
            <a:avLst/>
          </a:prstGeom>
        </p:spPr>
        <p:txBody>
          <a:bodyPr/>
          <a:lstStyle/>
          <a:p>
            <a:pPr defTabSz="934627">
              <a:defRPr/>
            </a:pPr>
            <a:r>
              <a:rPr lang="en-US" sz="1600" dirty="0"/>
              <a:t>(Read only the Note) </a:t>
            </a:r>
          </a:p>
          <a:p>
            <a:pPr defTabSz="934627">
              <a:defRPr/>
            </a:pPr>
            <a:endParaRPr lang="en-US" sz="1600" dirty="0"/>
          </a:p>
          <a:p>
            <a:pPr defTabSz="934627">
              <a:defRPr/>
            </a:pPr>
            <a:r>
              <a:rPr lang="en-US" sz="1600" dirty="0"/>
              <a:t>NKSIP originated with the Korea Foundation grant in 2008.  </a:t>
            </a:r>
          </a:p>
          <a:p>
            <a:pPr defTabSz="934627">
              <a:defRPr/>
            </a:pPr>
            <a:endParaRPr lang="en-US" sz="1600" dirty="0"/>
          </a:p>
          <a:p>
            <a:pPr defTabSz="934627">
              <a:defRPr/>
            </a:pPr>
            <a:r>
              <a:rPr lang="en-US" sz="1600" dirty="0"/>
              <a:t>We started this project with the following goals – to build an article index for the NK serials, and to make the index available online for researchers and scholars to use.  </a:t>
            </a:r>
          </a:p>
          <a:p>
            <a:pPr defTabSz="934627">
              <a:defRPr/>
            </a:pPr>
            <a:endParaRPr lang="en-US" sz="1600" dirty="0"/>
          </a:p>
          <a:p>
            <a:pPr defTabSz="934627">
              <a:defRPr/>
            </a:pPr>
            <a:r>
              <a:rPr lang="en-US" altLang="zh-CN" sz="1600" dirty="0">
                <a:ea typeface="SimSun" panose="02010600030101010101" pitchFamily="2" charset="-122"/>
              </a:rPr>
              <a:t>To date, a total of 34,000 article index records have been created.</a:t>
            </a:r>
          </a:p>
        </p:txBody>
      </p:sp>
    </p:spTree>
    <p:extLst>
      <p:ext uri="{BB962C8B-B14F-4D97-AF65-F5344CB8AC3E}">
        <p14:creationId xmlns:p14="http://schemas.microsoft.com/office/powerpoint/2010/main" val="991689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pPr defTabSz="934627">
              <a:defRPr/>
            </a:pPr>
            <a:r>
              <a:rPr lang="en-US" sz="1600" dirty="0"/>
              <a:t>NKSIP lets you study North Korea / in unusual depth.</a:t>
            </a:r>
          </a:p>
          <a:p>
            <a:pPr defTabSz="934627">
              <a:defRPr/>
            </a:pPr>
            <a:endParaRPr lang="en-US" sz="1600" dirty="0"/>
          </a:p>
          <a:p>
            <a:pPr defTabSz="934627">
              <a:defRPr/>
            </a:pPr>
            <a:r>
              <a:rPr lang="en-US" sz="1600" dirty="0"/>
              <a:t>The database allows researchers / to search / using (Everything), Article titles, Subject, Article keywords we added from articles, publication date, and publisher.</a:t>
            </a:r>
          </a:p>
          <a:p>
            <a:pPr defTabSz="934627">
              <a:defRPr/>
            </a:pPr>
            <a:endParaRPr lang="en-US" sz="1600" dirty="0"/>
          </a:p>
          <a:p>
            <a:r>
              <a:rPr lang="en-US" sz="1600" dirty="0"/>
              <a:t>Researchers can also browse by Article by title, authors, and subject.</a:t>
            </a:r>
          </a:p>
        </p:txBody>
      </p:sp>
    </p:spTree>
    <p:extLst>
      <p:ext uri="{BB962C8B-B14F-4D97-AF65-F5344CB8AC3E}">
        <p14:creationId xmlns:p14="http://schemas.microsoft.com/office/powerpoint/2010/main" val="32574007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pPr defTabSz="934627">
              <a:defRPr/>
            </a:pPr>
            <a:r>
              <a:rPr lang="en-US" sz="1600" dirty="0"/>
              <a:t>To search / by subject– You may enter / any term or phrase/ and choose Limit by "Subject".</a:t>
            </a:r>
          </a:p>
          <a:p>
            <a:pPr defTabSz="934627">
              <a:defRPr/>
            </a:pPr>
            <a:endParaRPr lang="en-US" sz="1600" dirty="0"/>
          </a:p>
          <a:p>
            <a:pPr defTabSz="934627">
              <a:defRPr/>
            </a:pPr>
            <a:r>
              <a:rPr lang="en-US" sz="1600" dirty="0"/>
              <a:t>Alternatively, you may select “Browse by Subjects”. (total 135)</a:t>
            </a:r>
          </a:p>
          <a:p>
            <a:endParaRPr lang="en-US" sz="1600" dirty="0"/>
          </a:p>
        </p:txBody>
      </p:sp>
    </p:spTree>
    <p:extLst>
      <p:ext uri="{BB962C8B-B14F-4D97-AF65-F5344CB8AC3E}">
        <p14:creationId xmlns:p14="http://schemas.microsoft.com/office/powerpoint/2010/main" val="1639450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pPr defTabSz="934627">
              <a:defRPr/>
            </a:pPr>
            <a:r>
              <a:rPr lang="en-US" sz="1600" dirty="0"/>
              <a:t>Tried the Subject search with Women and retrieved a total of 1,262 articles. </a:t>
            </a:r>
          </a:p>
          <a:p>
            <a:pPr defTabSz="934627">
              <a:defRPr/>
            </a:pPr>
            <a:endParaRPr lang="en-US" sz="1600" dirty="0"/>
          </a:p>
          <a:p>
            <a:pPr defTabSz="934627">
              <a:defRPr/>
            </a:pPr>
            <a:r>
              <a:rPr lang="en-US" sz="1600" dirty="0"/>
              <a:t>We can sort by Title, Name, and Date for all searches.  “Date sort” is useful. esp. dealing with these  many results.  / </a:t>
            </a:r>
            <a:r>
              <a:rPr lang="ko-KR" altLang="en-US" sz="1600" dirty="0"/>
              <a:t> </a:t>
            </a:r>
            <a:r>
              <a:rPr lang="en-US" altLang="ko-KR" sz="1600" dirty="0"/>
              <a:t>(Click) /</a:t>
            </a:r>
            <a:endParaRPr lang="en-US" sz="1600" dirty="0"/>
          </a:p>
          <a:p>
            <a:pPr defTabSz="934627">
              <a:defRPr/>
            </a:pPr>
            <a:endParaRPr lang="en-US" sz="1600" dirty="0"/>
          </a:p>
          <a:p>
            <a:pPr defTabSz="934627">
              <a:defRPr/>
            </a:pPr>
            <a:r>
              <a:rPr lang="en-US" sz="1600" dirty="0"/>
              <a:t>Let’s open the 1</a:t>
            </a:r>
            <a:r>
              <a:rPr lang="en-US" sz="1600" baseline="30000" dirty="0"/>
              <a:t>st</a:t>
            </a:r>
            <a:r>
              <a:rPr lang="en-US" sz="1600" dirty="0"/>
              <a:t> article, “</a:t>
            </a:r>
            <a:r>
              <a:rPr lang="en-US" sz="1600" dirty="0" err="1"/>
              <a:t>Kukche</a:t>
            </a:r>
            <a:r>
              <a:rPr lang="en-US" sz="1600" dirty="0"/>
              <a:t> </a:t>
            </a:r>
            <a:r>
              <a:rPr lang="en-US" sz="1600" dirty="0" err="1"/>
              <a:t>yosong</a:t>
            </a:r>
            <a:r>
              <a:rPr lang="en-US" sz="1600" dirty="0"/>
              <a:t> </a:t>
            </a:r>
            <a:r>
              <a:rPr lang="en-US" sz="1600" dirty="0" err="1"/>
              <a:t>undong</a:t>
            </a:r>
            <a:r>
              <a:rPr lang="en-US" sz="1600" dirty="0"/>
              <a:t> </a:t>
            </a:r>
            <a:r>
              <a:rPr lang="en-US" sz="1600" dirty="0" err="1"/>
              <a:t>sosik</a:t>
            </a:r>
            <a:endParaRPr lang="en-US" sz="1600" dirty="0"/>
          </a:p>
        </p:txBody>
      </p:sp>
    </p:spTree>
    <p:extLst>
      <p:ext uri="{BB962C8B-B14F-4D97-AF65-F5344CB8AC3E}">
        <p14:creationId xmlns:p14="http://schemas.microsoft.com/office/powerpoint/2010/main" val="42119401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Shape 399"/>
          <p:cNvSpPr>
            <a:spLocks noGrp="1" noRot="1" noChangeAspect="1"/>
          </p:cNvSpPr>
          <p:nvPr>
            <p:ph type="sldImg"/>
          </p:nvPr>
        </p:nvSpPr>
        <p:spPr>
          <a:prstGeom prst="rect">
            <a:avLst/>
          </a:prstGeom>
        </p:spPr>
        <p:txBody>
          <a:bodyPr/>
          <a:lstStyle/>
          <a:p>
            <a:endParaRPr/>
          </a:p>
        </p:txBody>
      </p:sp>
      <p:sp>
        <p:nvSpPr>
          <p:cNvPr id="400" name="Shape 400"/>
          <p:cNvSpPr>
            <a:spLocks noGrp="1"/>
          </p:cNvSpPr>
          <p:nvPr>
            <p:ph type="body" sz="quarter" idx="1"/>
          </p:nvPr>
        </p:nvSpPr>
        <p:spPr>
          <a:prstGeom prst="rect">
            <a:avLst/>
          </a:prstGeom>
        </p:spPr>
        <p:txBody>
          <a:bodyPr/>
          <a:lstStyle/>
          <a:p>
            <a:r>
              <a:rPr lang="en-US" sz="1600" dirty="0"/>
              <a:t>The record shows: title in Korean, Romanized title, Published information, publisher (Choson </a:t>
            </a:r>
            <a:r>
              <a:rPr lang="en-US" sz="1600" dirty="0" err="1"/>
              <a:t>Yosong</a:t>
            </a:r>
            <a:r>
              <a:rPr lang="en-US" sz="1600" dirty="0"/>
              <a:t> </a:t>
            </a:r>
            <a:r>
              <a:rPr lang="en-US" sz="1600" dirty="0" err="1"/>
              <a:t>sa</a:t>
            </a:r>
            <a:r>
              <a:rPr lang="en-US" sz="1600" dirty="0"/>
              <a:t>), keywords and Citation information - from Choson </a:t>
            </a:r>
            <a:r>
              <a:rPr lang="en-US" sz="1600" dirty="0" err="1"/>
              <a:t>yosong</a:t>
            </a:r>
            <a:r>
              <a:rPr lang="en-US" sz="1600" dirty="0"/>
              <a:t>, 1949, vol. 10, page from 96-99. (click) </a:t>
            </a:r>
          </a:p>
          <a:p>
            <a:endParaRPr lang="en-US" sz="1600" dirty="0"/>
          </a:p>
          <a:p>
            <a:r>
              <a:rPr lang="en-US" sz="1600" dirty="0"/>
              <a:t>From this point, you can check the cataloging record of ”</a:t>
            </a:r>
            <a:r>
              <a:rPr lang="en-US" sz="1600" dirty="0" err="1"/>
              <a:t>Choson</a:t>
            </a:r>
            <a:r>
              <a:rPr lang="en-US" sz="1600" dirty="0"/>
              <a:t> </a:t>
            </a:r>
            <a:r>
              <a:rPr lang="en-US" sz="1600" dirty="0" err="1"/>
              <a:t>yosong</a:t>
            </a:r>
            <a:r>
              <a:rPr lang="en-US" sz="1600" dirty="0"/>
              <a:t>" from the breadcrumbs on the left. </a:t>
            </a:r>
          </a:p>
        </p:txBody>
      </p:sp>
    </p:spTree>
    <p:extLst>
      <p:ext uri="{BB962C8B-B14F-4D97-AF65-F5344CB8AC3E}">
        <p14:creationId xmlns:p14="http://schemas.microsoft.com/office/powerpoint/2010/main" val="7915933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noRot="1" noChangeAspect="1"/>
          </p:cNvSpPr>
          <p:nvPr>
            <p:ph type="sldImg"/>
          </p:nvPr>
        </p:nvSpPr>
        <p:spPr>
          <a:prstGeom prst="rect">
            <a:avLst/>
          </a:prstGeom>
        </p:spPr>
        <p:txBody>
          <a:bodyPr/>
          <a:lstStyle/>
          <a:p>
            <a:endParaRPr/>
          </a:p>
        </p:txBody>
      </p:sp>
      <p:sp>
        <p:nvSpPr>
          <p:cNvPr id="407" name="Shape 407"/>
          <p:cNvSpPr>
            <a:spLocks noGrp="1"/>
          </p:cNvSpPr>
          <p:nvPr>
            <p:ph type="body" sz="quarter" idx="1"/>
          </p:nvPr>
        </p:nvSpPr>
        <p:spPr>
          <a:prstGeom prst="rect">
            <a:avLst/>
          </a:prstGeom>
        </p:spPr>
        <p:txBody>
          <a:bodyPr/>
          <a:lstStyle/>
          <a:p>
            <a:endParaRPr dirty="0"/>
          </a:p>
          <a:p>
            <a:pPr defTabSz="934627">
              <a:defRPr/>
            </a:pPr>
            <a:r>
              <a:rPr kumimoji="1" lang="en-US" sz="1600" dirty="0">
                <a:latin typeface="Times New Roman" charset="0"/>
                <a:ea typeface="ＭＳ Ｐゴシック" charset="0"/>
                <a:cs typeface="ＭＳ Ｐゴシック" charset="0"/>
              </a:rPr>
              <a:t>To make searching more precise for Author Name, you can choose “Browse Authors” which has a total of  11,078 names in Korean and </a:t>
            </a:r>
            <a:r>
              <a:rPr kumimoji="1" lang="en-US" sz="1600" dirty="0" err="1">
                <a:latin typeface="Times New Roman" charset="0"/>
                <a:ea typeface="ＭＳ Ｐゴシック" charset="0"/>
                <a:cs typeface="ＭＳ Ｐゴシック" charset="0"/>
              </a:rPr>
              <a:t>romanized</a:t>
            </a:r>
            <a:r>
              <a:rPr kumimoji="1" lang="en-US" sz="1600" dirty="0">
                <a:latin typeface="Times New Roman" charset="0"/>
                <a:ea typeface="ＭＳ Ｐゴシック" charset="0"/>
                <a:cs typeface="ＭＳ Ｐゴシック" charset="0"/>
              </a:rPr>
              <a:t> Korean form).  </a:t>
            </a:r>
            <a:endParaRPr lang="en-US" sz="1600" dirty="0"/>
          </a:p>
        </p:txBody>
      </p:sp>
    </p:spTree>
    <p:extLst>
      <p:ext uri="{BB962C8B-B14F-4D97-AF65-F5344CB8AC3E}">
        <p14:creationId xmlns:p14="http://schemas.microsoft.com/office/powerpoint/2010/main" val="26105105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endParaRPr dirty="0"/>
          </a:p>
          <a:p>
            <a:r>
              <a:rPr kumimoji="1" lang="en-US" sz="1600" kern="1200" dirty="0">
                <a:solidFill>
                  <a:schemeClr val="tx1"/>
                </a:solidFill>
                <a:latin typeface="Times New Roman" charset="0"/>
                <a:ea typeface="ＭＳ Ｐゴシック" charset="0"/>
                <a:cs typeface="ＭＳ Ｐゴシック" charset="0"/>
              </a:rPr>
              <a:t>From Author browse  with </a:t>
            </a:r>
            <a:r>
              <a:rPr lang="en-US" sz="1600" dirty="0"/>
              <a:t>Kim, Il, --  retrieved 8 results.  Kim </a:t>
            </a:r>
            <a:r>
              <a:rPr lang="en-US" sz="1600" dirty="0" err="1"/>
              <a:t>il</a:t>
            </a:r>
            <a:r>
              <a:rPr lang="en-US" sz="1600" dirty="0"/>
              <a:t>  was the one who joined the armed resistance against Japanese colonial rulers with Kim Il-song.</a:t>
            </a:r>
          </a:p>
        </p:txBody>
      </p:sp>
    </p:spTree>
    <p:extLst>
      <p:ext uri="{BB962C8B-B14F-4D97-AF65-F5344CB8AC3E}">
        <p14:creationId xmlns:p14="http://schemas.microsoft.com/office/powerpoint/2010/main" val="36661300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prstGeom prst="rect">
            <a:avLst/>
          </a:prstGeom>
        </p:spPr>
        <p:txBody>
          <a:bodyPr/>
          <a:lstStyle/>
          <a:p>
            <a:endParaRPr/>
          </a:p>
        </p:txBody>
      </p:sp>
      <p:sp>
        <p:nvSpPr>
          <p:cNvPr id="427" name="Shape 427"/>
          <p:cNvSpPr>
            <a:spLocks noGrp="1"/>
          </p:cNvSpPr>
          <p:nvPr>
            <p:ph type="body" sz="quarter" idx="1"/>
          </p:nvPr>
        </p:nvSpPr>
        <p:spPr>
          <a:prstGeom prst="rect">
            <a:avLst/>
          </a:prstGeom>
        </p:spPr>
        <p:txBody>
          <a:bodyPr/>
          <a:lstStyle/>
          <a:p>
            <a:pPr defTabSz="934627">
              <a:defRPr/>
            </a:pPr>
            <a:r>
              <a:rPr lang="en-US" sz="1600" b="1" dirty="0">
                <a:latin typeface="Arial" panose="020B0604020202020204" pitchFamily="34" charset="0"/>
                <a:cs typeface="Arial" panose="020B0604020202020204" pitchFamily="34" charset="0"/>
              </a:rPr>
              <a:t>Advanced search features </a:t>
            </a:r>
            <a:r>
              <a:rPr lang="ko-KR" altLang="en-US" sz="16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lets you do Boolean operators with AND, OR, or NOT.     Let’s see a few examples</a:t>
            </a:r>
            <a:r>
              <a:rPr lang="ko-KR" altLang="en-US" sz="16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 </a:t>
            </a:r>
            <a:r>
              <a:rPr lang="ko-KR" altLang="en-US" sz="1600" b="1" dirty="0">
                <a:latin typeface="Arial" panose="020B0604020202020204" pitchFamily="34" charset="0"/>
                <a:cs typeface="Arial" panose="020B0604020202020204" pitchFamily="34" charset="0"/>
              </a:rPr>
              <a:t> </a:t>
            </a:r>
            <a:r>
              <a:rPr lang="en-US" altLang="ko-KR" sz="1600" b="1" dirty="0">
                <a:latin typeface="Arial" panose="020B0604020202020204" pitchFamily="34" charset="0"/>
                <a:cs typeface="Arial" panose="020B0604020202020204" pitchFamily="34" charset="0"/>
              </a:rPr>
              <a:t>(Click)</a:t>
            </a:r>
            <a:endParaRPr lang="en-US" sz="1600" b="1" dirty="0">
              <a:latin typeface="Arial" panose="020B0604020202020204" pitchFamily="34" charset="0"/>
              <a:cs typeface="Arial" panose="020B0604020202020204" pitchFamily="34" charset="0"/>
            </a:endParaRPr>
          </a:p>
          <a:p>
            <a:pPr defTabSz="934627">
              <a:defRPr/>
            </a:pPr>
            <a:endParaRPr lang="en-US" sz="1600" b="1" dirty="0">
              <a:latin typeface="Arial" panose="020B0604020202020204" pitchFamily="34" charset="0"/>
              <a:cs typeface="Arial" panose="020B0604020202020204" pitchFamily="34" charset="0"/>
            </a:endParaRPr>
          </a:p>
          <a:p>
            <a:pPr defTabSz="934627">
              <a:defRPr/>
            </a:pPr>
            <a:r>
              <a:rPr lang="en-US" sz="1600" b="1" dirty="0">
                <a:latin typeface="Arial" panose="020B0604020202020204" pitchFamily="34" charset="0"/>
                <a:cs typeface="Arial" panose="020B0604020202020204" pitchFamily="34" charset="0"/>
              </a:rPr>
              <a:t>Looking for articles with Economics as subject and published in 1958) – retrieved total 754 results.   (click) </a:t>
            </a:r>
          </a:p>
          <a:p>
            <a:pPr defTabSz="934627">
              <a:defRPr/>
            </a:pPr>
            <a:endParaRPr lang="en-US" sz="1600" b="1" dirty="0">
              <a:latin typeface="Arial" panose="020B0604020202020204" pitchFamily="34" charset="0"/>
              <a:cs typeface="Arial" panose="020B0604020202020204" pitchFamily="34" charset="0"/>
            </a:endParaRPr>
          </a:p>
          <a:p>
            <a:pPr defTabSz="934627">
              <a:defRPr/>
            </a:pPr>
            <a:r>
              <a:rPr lang="en-US" sz="1600" b="1" dirty="0">
                <a:latin typeface="Arial" panose="020B0604020202020204" pitchFamily="34" charset="0"/>
                <a:cs typeface="Arial" panose="020B0604020202020204" pitchFamily="34" charset="0"/>
              </a:rPr>
              <a:t>Now, we would like to have records only related to South Korea </a:t>
            </a:r>
            <a:r>
              <a:rPr lang="en-US" sz="1600" b="1" dirty="0">
                <a:latin typeface="Arial" panose="020B0604020202020204" pitchFamily="34" charset="0"/>
                <a:cs typeface="Arial" panose="020B0604020202020204" pitchFamily="34" charset="0"/>
                <a:sym typeface="Wingdings" pitchFamily="2" charset="2"/>
              </a:rPr>
              <a:t> Economics as subject and Uppercase AND </a:t>
            </a:r>
            <a:r>
              <a:rPr lang="en-US" sz="1600" b="1" dirty="0">
                <a:latin typeface="Arial" panose="020B0604020202020204" pitchFamily="34" charset="0"/>
                <a:cs typeface="Arial" panose="020B0604020202020204" pitchFamily="34" charset="0"/>
              </a:rPr>
              <a:t>date:1958 and Uppercase AND "</a:t>
            </a:r>
            <a:r>
              <a:rPr lang="ko-KR" altLang="en-US" sz="1600" b="1" dirty="0">
                <a:latin typeface="Arial" panose="020B0604020202020204" pitchFamily="34" charset="0"/>
                <a:cs typeface="Arial" panose="020B0604020202020204" pitchFamily="34" charset="0"/>
              </a:rPr>
              <a:t>남 조선</a:t>
            </a:r>
            <a:r>
              <a:rPr lang="en-US" altLang="ko-KR" sz="1600" b="1" dirty="0">
                <a:latin typeface="Arial" panose="020B0604020202020204" pitchFamily="34" charset="0"/>
                <a:cs typeface="Arial" panose="020B0604020202020204" pitchFamily="34" charset="0"/>
              </a:rPr>
              <a:t>")  12 results</a:t>
            </a:r>
          </a:p>
          <a:p>
            <a:pPr defTabSz="934627">
              <a:defRPr/>
            </a:pPr>
            <a:endParaRPr lang="en-US" altLang="ko-KR" sz="1600" b="1" dirty="0">
              <a:latin typeface="Arial" panose="020B0604020202020204" pitchFamily="34" charset="0"/>
              <a:cs typeface="Arial" panose="020B0604020202020204" pitchFamily="34" charset="0"/>
            </a:endParaRPr>
          </a:p>
          <a:p>
            <a:pPr defTabSz="934627">
              <a:defRPr/>
            </a:pPr>
            <a:r>
              <a:rPr lang="en-US" sz="1600" b="1" dirty="0">
                <a:latin typeface="Arial" panose="020B0604020202020204" pitchFamily="34" charset="0"/>
                <a:cs typeface="Arial" panose="020B0604020202020204" pitchFamily="34" charset="0"/>
              </a:rPr>
              <a:t>As you can see, you can take advantage of advanced search features like other databases. </a:t>
            </a:r>
            <a:r>
              <a:rPr lang="en-US" altLang="ko-KR" sz="1600" b="1" dirty="0">
                <a:latin typeface="Arial" panose="020B0604020202020204" pitchFamily="34" charset="0"/>
                <a:cs typeface="Arial" panose="020B0604020202020204" pitchFamily="34" charset="0"/>
              </a:rPr>
              <a:t>(I</a:t>
            </a:r>
            <a:r>
              <a:rPr lang="ko-KR" altLang="en-US" sz="1600" b="1" dirty="0">
                <a:latin typeface="Arial" panose="020B0604020202020204" pitchFamily="34" charset="0"/>
                <a:cs typeface="Arial" panose="020B0604020202020204" pitchFamily="34" charset="0"/>
              </a:rPr>
              <a:t> </a:t>
            </a:r>
            <a:r>
              <a:rPr lang="en-US" altLang="ko-KR" sz="1600" b="1" dirty="0">
                <a:latin typeface="Arial" panose="020B0604020202020204" pitchFamily="34" charset="0"/>
                <a:cs typeface="Arial" panose="020B0604020202020204" pitchFamily="34" charset="0"/>
              </a:rPr>
              <a:t>want</a:t>
            </a:r>
            <a:r>
              <a:rPr lang="ko-KR" altLang="en-US" sz="1600" b="1" dirty="0">
                <a:latin typeface="Arial" panose="020B0604020202020204" pitchFamily="34" charset="0"/>
                <a:cs typeface="Arial" panose="020B0604020202020204" pitchFamily="34" charset="0"/>
              </a:rPr>
              <a:t> </a:t>
            </a:r>
            <a:r>
              <a:rPr lang="en-US" altLang="ko-KR" sz="1600" b="1" dirty="0">
                <a:latin typeface="Arial" panose="020B0604020202020204" pitchFamily="34" charset="0"/>
                <a:cs typeface="Arial" panose="020B0604020202020204" pitchFamily="34" charset="0"/>
              </a:rPr>
              <a:t>to</a:t>
            </a:r>
            <a:r>
              <a:rPr lang="ko-KR" altLang="en-US" sz="1600" b="1" dirty="0">
                <a:latin typeface="Arial" panose="020B0604020202020204" pitchFamily="34" charset="0"/>
                <a:cs typeface="Arial" panose="020B0604020202020204" pitchFamily="34" charset="0"/>
              </a:rPr>
              <a:t> </a:t>
            </a:r>
            <a:r>
              <a:rPr lang="en-US" altLang="ko-KR" sz="1600" b="1" dirty="0">
                <a:latin typeface="Arial" panose="020B0604020202020204" pitchFamily="34" charset="0"/>
                <a:cs typeface="Arial" panose="020B0604020202020204" pitchFamily="34" charset="0"/>
              </a:rPr>
              <a:t>say</a:t>
            </a:r>
            <a:r>
              <a:rPr lang="ko-KR" altLang="en-US" sz="1600" b="1" dirty="0">
                <a:latin typeface="Arial" panose="020B0604020202020204" pitchFamily="34" charset="0"/>
                <a:cs typeface="Arial" panose="020B0604020202020204" pitchFamily="34" charset="0"/>
              </a:rPr>
              <a:t> </a:t>
            </a:r>
            <a:r>
              <a:rPr lang="en-US" altLang="ko-KR" sz="1600" b="1" dirty="0">
                <a:latin typeface="Arial" panose="020B0604020202020204" pitchFamily="34" charset="0"/>
                <a:cs typeface="Arial" panose="020B0604020202020204" pitchFamily="34" charset="0"/>
              </a:rPr>
              <a:t>again,</a:t>
            </a:r>
            <a:r>
              <a:rPr lang="ko-KR" altLang="en-US" sz="1600" b="1" dirty="0">
                <a:latin typeface="Arial" panose="020B0604020202020204" pitchFamily="34" charset="0"/>
                <a:cs typeface="Arial" panose="020B0604020202020204" pitchFamily="34" charset="0"/>
              </a:rPr>
              <a:t> </a:t>
            </a:r>
            <a:r>
              <a:rPr lang="en-US" altLang="ko-KR" sz="1600" b="1" dirty="0">
                <a:latin typeface="Arial" panose="020B0604020202020204" pitchFamily="34" charset="0"/>
                <a:cs typeface="Arial" panose="020B0604020202020204" pitchFamily="34" charset="0"/>
              </a:rPr>
              <a:t>“</a:t>
            </a:r>
            <a:r>
              <a:rPr lang="en-US" sz="1600" b="1" dirty="0">
                <a:latin typeface="Arial" panose="020B0604020202020204" pitchFamily="34" charset="0"/>
                <a:cs typeface="Arial" panose="020B0604020202020204" pitchFamily="34" charset="0"/>
              </a:rPr>
              <a:t>please take advantage of advanced search features like other databases).</a:t>
            </a:r>
            <a:endParaRPr lang="en-US" altLang="ko-KR" sz="1600" b="1" dirty="0">
              <a:latin typeface="Arial" panose="020B0604020202020204" pitchFamily="34" charset="0"/>
              <a:cs typeface="Arial" panose="020B0604020202020204" pitchFamily="34" charset="0"/>
            </a:endParaRPr>
          </a:p>
          <a:p>
            <a:pPr defTabSz="934627">
              <a:defRPr/>
            </a:pPr>
            <a:endParaRPr lang="en-US" sz="2400" b="1" dirty="0">
              <a:latin typeface="Arial" panose="020B0604020202020204" pitchFamily="34" charset="0"/>
              <a:cs typeface="Arial" panose="020B0604020202020204" pitchFamily="34" charset="0"/>
            </a:endParaRPr>
          </a:p>
          <a:p>
            <a:pPr defTabSz="934627">
              <a:defRPr/>
            </a:pPr>
            <a:endParaRPr kumimoji="1" lang="en-US" sz="1600" b="1" dirty="0">
              <a:latin typeface="Arial" panose="020B0604020202020204" pitchFamily="34" charset="0"/>
              <a:ea typeface="ＭＳ Ｐゴシック" charset="0"/>
              <a:cs typeface="Arial" panose="020B0604020202020204" pitchFamily="34" charset="0"/>
            </a:endParaRPr>
          </a:p>
          <a:p>
            <a:pPr defTabSz="934627">
              <a:defRPr/>
            </a:pP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sz="2400" dirty="0">
              <a:latin typeface="Arial" panose="020B0604020202020204" pitchFamily="34" charset="0"/>
              <a:cs typeface="Arial" panose="020B0604020202020204" pitchFamily="34" charset="0"/>
            </a:endParaRPr>
          </a:p>
          <a:p>
            <a:endParaRP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556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r>
              <a:rPr sz="1600" dirty="0"/>
              <a:t>All Articles indexed / can also be  displayed.  Of course if you have time, you can browse through / all of them/ / this way. </a:t>
            </a:r>
            <a:r>
              <a:rPr lang="en-US" sz="1600" dirty="0"/>
              <a:t> (Alternate title)</a:t>
            </a:r>
            <a:endParaRPr sz="1600" dirty="0"/>
          </a:p>
        </p:txBody>
      </p:sp>
    </p:spTree>
    <p:extLst>
      <p:ext uri="{BB962C8B-B14F-4D97-AF65-F5344CB8AC3E}">
        <p14:creationId xmlns:p14="http://schemas.microsoft.com/office/powerpoint/2010/main" val="2507595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r>
              <a:rPr sz="1600" dirty="0"/>
              <a:t>The Library has an extens</a:t>
            </a:r>
            <a:r>
              <a:rPr lang="en-US" sz="1600" dirty="0"/>
              <a:t>ive</a:t>
            </a:r>
            <a:r>
              <a:rPr sz="1600" dirty="0"/>
              <a:t> collection, which includes a variety of materials, / such as / more than 10,000 items and 278 serial titles from North Korea.</a:t>
            </a:r>
          </a:p>
        </p:txBody>
      </p:sp>
    </p:spTree>
    <p:extLst>
      <p:ext uri="{BB962C8B-B14F-4D97-AF65-F5344CB8AC3E}">
        <p14:creationId xmlns:p14="http://schemas.microsoft.com/office/powerpoint/2010/main" val="42432696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p>
            <a:r>
              <a:rPr sz="1600" dirty="0"/>
              <a:t>Also, you can search articles from a particular year or years by entering the year and limit the search to "Publication Date” </a:t>
            </a:r>
          </a:p>
          <a:p>
            <a:endParaRPr sz="1600" dirty="0"/>
          </a:p>
          <a:p>
            <a:r>
              <a:rPr sz="1600" dirty="0"/>
              <a:t>To search for articles / in a range of years/  use square brackets (and upper case "TO") . You can also add NOT in uppercase to skip a year. </a:t>
            </a:r>
          </a:p>
          <a:p>
            <a:endParaRPr b="1" dirty="0"/>
          </a:p>
        </p:txBody>
      </p:sp>
    </p:spTree>
    <p:extLst>
      <p:ext uri="{BB962C8B-B14F-4D97-AF65-F5344CB8AC3E}">
        <p14:creationId xmlns:p14="http://schemas.microsoft.com/office/powerpoint/2010/main" val="40259111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Shape 445"/>
          <p:cNvSpPr>
            <a:spLocks noGrp="1" noRot="1" noChangeAspect="1"/>
          </p:cNvSpPr>
          <p:nvPr>
            <p:ph type="sldImg"/>
          </p:nvPr>
        </p:nvSpPr>
        <p:spPr>
          <a:prstGeom prst="rect">
            <a:avLst/>
          </a:prstGeom>
        </p:spPr>
        <p:txBody>
          <a:bodyPr/>
          <a:lstStyle/>
          <a:p>
            <a:endParaRPr/>
          </a:p>
        </p:txBody>
      </p:sp>
      <p:sp>
        <p:nvSpPr>
          <p:cNvPr id="446" name="Shape 446"/>
          <p:cNvSpPr>
            <a:spLocks noGrp="1"/>
          </p:cNvSpPr>
          <p:nvPr>
            <p:ph type="body" sz="quarter" idx="1"/>
          </p:nvPr>
        </p:nvSpPr>
        <p:spPr>
          <a:prstGeom prst="rect">
            <a:avLst/>
          </a:prstGeom>
        </p:spPr>
        <p:txBody>
          <a:bodyPr/>
          <a:lstStyle/>
          <a:p>
            <a:pPr defTabSz="934627">
              <a:defRPr/>
            </a:pPr>
            <a:r>
              <a:rPr kumimoji="1" lang="en-US" sz="1600" dirty="0">
                <a:latin typeface="Times New Roman" charset="0"/>
                <a:ea typeface="ＭＳ Ｐゴシック" charset="0"/>
                <a:cs typeface="ＭＳ Ｐゴシック" charset="0"/>
              </a:rPr>
              <a:t>For example, I tried to search articles from 1950 to 1953, but not 1952.  I use square bracket [1950 “TO” 1953] and add NOT to skip 1952. </a:t>
            </a:r>
            <a:endParaRPr lang="en-US" sz="1600" dirty="0"/>
          </a:p>
          <a:p>
            <a:endParaRPr kumimoji="1" lang="en-US" sz="1600" dirty="0">
              <a:latin typeface="Times New Roman" charset="0"/>
              <a:ea typeface="ＭＳ Ｐゴシック" charset="0"/>
              <a:cs typeface="ＭＳ Ｐゴシック" charset="0"/>
            </a:endParaRPr>
          </a:p>
          <a:p>
            <a:r>
              <a:rPr kumimoji="1" lang="en-US" sz="1600" dirty="0">
                <a:latin typeface="Times New Roman" charset="0"/>
                <a:ea typeface="ＭＳ Ｐゴシック" charset="0"/>
                <a:cs typeface="ＭＳ Ｐゴシック" charset="0"/>
              </a:rPr>
              <a:t>Here are the 244 results from this search and (Again) </a:t>
            </a:r>
            <a:r>
              <a:rPr lang="en-US" sz="1600" dirty="0"/>
              <a:t>Date sort will be useful in this case. </a:t>
            </a:r>
          </a:p>
        </p:txBody>
      </p:sp>
    </p:spTree>
    <p:extLst>
      <p:ext uri="{BB962C8B-B14F-4D97-AF65-F5344CB8AC3E}">
        <p14:creationId xmlns:p14="http://schemas.microsoft.com/office/powerpoint/2010/main" val="3798616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r>
              <a:rPr sz="1600" dirty="0"/>
              <a:t>You may search by different types of materials. </a:t>
            </a:r>
            <a:endParaRPr lang="en-US" sz="1600" dirty="0"/>
          </a:p>
          <a:p>
            <a:endParaRPr lang="en-US" sz="1600" dirty="0"/>
          </a:p>
          <a:p>
            <a:r>
              <a:rPr sz="1600" dirty="0"/>
              <a:t>For example, you can write “</a:t>
            </a:r>
            <a:r>
              <a:rPr sz="1600" dirty="0" err="1"/>
              <a:t>topyo</a:t>
            </a:r>
            <a:r>
              <a:rPr sz="1600" dirty="0"/>
              <a:t>” “ </a:t>
            </a:r>
            <a:r>
              <a:rPr sz="1600" dirty="0" err="1"/>
              <a:t>kurim</a:t>
            </a:r>
            <a:r>
              <a:rPr sz="1600" dirty="0"/>
              <a:t>” “</a:t>
            </a:r>
            <a:r>
              <a:rPr sz="1600" dirty="0" err="1"/>
              <a:t>si</a:t>
            </a:r>
            <a:r>
              <a:rPr sz="1600" dirty="0"/>
              <a:t>”, “painting,” or “poster” under the "Everything” option. </a:t>
            </a:r>
          </a:p>
        </p:txBody>
      </p:sp>
    </p:spTree>
    <p:extLst>
      <p:ext uri="{BB962C8B-B14F-4D97-AF65-F5344CB8AC3E}">
        <p14:creationId xmlns:p14="http://schemas.microsoft.com/office/powerpoint/2010/main" val="26760480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r>
              <a:rPr lang="en-US" sz="1400" dirty="0"/>
              <a:t>[Future plans: ]</a:t>
            </a:r>
          </a:p>
          <a:p>
            <a:pPr marL="0" marR="0" lvl="0" indent="0" defTabSz="457200" eaLnBrk="1" fontAlgn="auto" latinLnBrk="0" hangingPunct="1">
              <a:lnSpc>
                <a:spcPct val="117999"/>
              </a:lnSpc>
              <a:spcBef>
                <a:spcPts val="0"/>
              </a:spcBef>
              <a:spcAft>
                <a:spcPts val="0"/>
              </a:spcAft>
              <a:buClrTx/>
              <a:buSzTx/>
              <a:buFontTx/>
              <a:buNone/>
              <a:tabLst/>
              <a:defRPr/>
            </a:pPr>
            <a:r>
              <a:rPr lang="en-US" sz="1400" dirty="0"/>
              <a:t>The Library’s support / has already built / the basis of an incredible database, which is nearly completed.  Soon, </a:t>
            </a:r>
            <a:r>
              <a:rPr lang="en-US" sz="1400" dirty="0">
                <a:effectLst/>
                <a:latin typeface="Helvetica Neue"/>
                <a:ea typeface="Helvetica Neue"/>
                <a:cs typeface="Helvetica Neue"/>
                <a:sym typeface="Helvetica Neue"/>
              </a:rPr>
              <a:t>it will be r</a:t>
            </a:r>
            <a:r>
              <a:rPr lang="en-US" sz="1400" dirty="0"/>
              <a:t>eleased to the public, (maybe ) in a few weeks.    We welcome any comments or suggestions you may have on NKSIP.</a:t>
            </a:r>
          </a:p>
          <a:p>
            <a:endParaRPr lang="en-US" sz="1400" dirty="0"/>
          </a:p>
          <a:p>
            <a:r>
              <a:rPr lang="en-US" sz="1400" dirty="0"/>
              <a:t>(NK Serial Collection is one of our popular collections.  So, digitization of this collection is our top priority in the future.)</a:t>
            </a:r>
          </a:p>
        </p:txBody>
      </p:sp>
    </p:spTree>
    <p:extLst>
      <p:ext uri="{BB962C8B-B14F-4D97-AF65-F5344CB8AC3E}">
        <p14:creationId xmlns:p14="http://schemas.microsoft.com/office/powerpoint/2010/main" val="1600675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r>
              <a:rPr sz="1400" b="1" dirty="0"/>
              <a:t>Lastly, I have </a:t>
            </a:r>
            <a:r>
              <a:rPr lang="en-US" sz="1400" b="1" dirty="0"/>
              <a:t>an </a:t>
            </a:r>
            <a:r>
              <a:rPr sz="1400" b="1" dirty="0"/>
              <a:t>announcement to make: Dr. </a:t>
            </a:r>
            <a:r>
              <a:rPr sz="1400" b="1" dirty="0" err="1"/>
              <a:t>Dafna</a:t>
            </a:r>
            <a:r>
              <a:rPr lang="en-US" sz="1400" b="1" dirty="0"/>
              <a:t> </a:t>
            </a:r>
            <a:r>
              <a:rPr lang="en-US" sz="1400" b="1" dirty="0" err="1"/>
              <a:t>Zur</a:t>
            </a:r>
            <a:r>
              <a:rPr lang="en-US" sz="1400" b="1" dirty="0"/>
              <a:t> </a:t>
            </a:r>
            <a:r>
              <a:rPr lang="en-US" altLang="ko-KR" sz="1400" b="1" dirty="0"/>
              <a:t>(</a:t>
            </a:r>
            <a:r>
              <a:rPr lang="ko-KR" altLang="en-US" sz="1400" b="1" dirty="0"/>
              <a:t>쥬어</a:t>
            </a:r>
            <a:r>
              <a:rPr lang="en-US" altLang="ko-KR" sz="1400" b="1" dirty="0"/>
              <a:t>)</a:t>
            </a:r>
            <a:r>
              <a:rPr lang="ko-KR" altLang="en-US" sz="1400" b="1" dirty="0"/>
              <a:t> </a:t>
            </a:r>
            <a:r>
              <a:rPr sz="1400" b="1" dirty="0"/>
              <a:t> from the Stanford University will deliver her talk / on “Moral Science in Postwar North Korea” on March 26 Monday at 12:00pm at the Library.  If you still in town, please join us then. </a:t>
            </a:r>
          </a:p>
          <a:p>
            <a:endParaRPr sz="1400" b="1" dirty="0"/>
          </a:p>
          <a:p>
            <a:r>
              <a:rPr sz="1400" b="1" dirty="0"/>
              <a:t>This concludes my presentation. Thank you for your attention. </a:t>
            </a:r>
          </a:p>
        </p:txBody>
      </p:sp>
    </p:spTree>
    <p:extLst>
      <p:ext uri="{BB962C8B-B14F-4D97-AF65-F5344CB8AC3E}">
        <p14:creationId xmlns:p14="http://schemas.microsoft.com/office/powerpoint/2010/main" val="1623135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r>
              <a:rPr sz="1600" dirty="0"/>
              <a:t>Let’s / get to / the main part of the presentation. North Korean collection …</a:t>
            </a:r>
            <a:endParaRPr lang="en-US" sz="1600" dirty="0"/>
          </a:p>
          <a:p>
            <a:endParaRPr sz="1600" dirty="0"/>
          </a:p>
          <a:p>
            <a:r>
              <a:rPr sz="1600" dirty="0"/>
              <a:t>The Library contains one of the largest NK materials in the world and  Provides users with greater access to old and new North Korean materials freely. (Do Not Click)</a:t>
            </a:r>
          </a:p>
          <a:p>
            <a:endParaRPr sz="1600" dirty="0"/>
          </a:p>
          <a:p>
            <a:r>
              <a:rPr sz="1600" dirty="0"/>
              <a:t>Because of these reasons,  There is a high demand from researchers</a:t>
            </a:r>
            <a:r>
              <a:rPr lang="en-US" sz="1600" dirty="0"/>
              <a:t> /</a:t>
            </a:r>
            <a:r>
              <a:rPr sz="1600" dirty="0"/>
              <a:t> for access</a:t>
            </a:r>
            <a:r>
              <a:rPr lang="en-US" sz="1600" dirty="0"/>
              <a:t> /</a:t>
            </a:r>
            <a:r>
              <a:rPr sz="1600" dirty="0"/>
              <a:t> to these items.</a:t>
            </a:r>
          </a:p>
        </p:txBody>
      </p:sp>
    </p:spTree>
    <p:extLst>
      <p:ext uri="{BB962C8B-B14F-4D97-AF65-F5344CB8AC3E}">
        <p14:creationId xmlns:p14="http://schemas.microsoft.com/office/powerpoint/2010/main" val="2410820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r>
              <a:rPr sz="1600" dirty="0"/>
              <a:t>Once a North Korean scholar told me our collection is like a playground of NK materials.                        (South Korea – National Security Law)</a:t>
            </a:r>
          </a:p>
          <a:p>
            <a:endParaRPr sz="1600" dirty="0"/>
          </a:p>
          <a:p>
            <a:r>
              <a:rPr sz="1600" dirty="0"/>
              <a:t>When I started working at the Library, I thought it would be a straightforward to serve the users with NK materials.   However, soon I could see it was anything, but straightforward. It was quite a complex.</a:t>
            </a:r>
          </a:p>
        </p:txBody>
      </p:sp>
    </p:spTree>
    <p:extLst>
      <p:ext uri="{BB962C8B-B14F-4D97-AF65-F5344CB8AC3E}">
        <p14:creationId xmlns:p14="http://schemas.microsoft.com/office/powerpoint/2010/main" val="2422496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r>
              <a:rPr b="1" i="0" dirty="0"/>
              <a:t>This was exactly what I felt. </a:t>
            </a:r>
          </a:p>
        </p:txBody>
      </p:sp>
    </p:spTree>
    <p:extLst>
      <p:ext uri="{BB962C8B-B14F-4D97-AF65-F5344CB8AC3E}">
        <p14:creationId xmlns:p14="http://schemas.microsoft.com/office/powerpoint/2010/main" val="3203136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rPr sz="1400" dirty="0"/>
              <a:t>It all started with one inquiry, “all north Korean serials list, please.” After receiving the same question a few times, I thought , “What should we do about it?”  </a:t>
            </a:r>
          </a:p>
          <a:p>
            <a:r>
              <a:rPr sz="1400" dirty="0"/>
              <a:t>Then, we used the Serials Visual files (like this image) to serve the users ... it was impossible to respond to the demand for requests. </a:t>
            </a:r>
          </a:p>
          <a:p>
            <a:endParaRPr sz="1400" dirty="0"/>
          </a:p>
          <a:p>
            <a:r>
              <a:rPr sz="1400" dirty="0"/>
              <a:t>So, We pulled all Korean serials //  at the Library, over 7,000 titles. We developed a Korean serial database by reviewing each title, adding the country code, adding subject by LC call number, and titles in Korean character. </a:t>
            </a:r>
          </a:p>
        </p:txBody>
      </p:sp>
    </p:spTree>
    <p:extLst>
      <p:ext uri="{BB962C8B-B14F-4D97-AF65-F5344CB8AC3E}">
        <p14:creationId xmlns:p14="http://schemas.microsoft.com/office/powerpoint/2010/main" val="1316843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r>
              <a:rPr sz="1600" dirty="0"/>
              <a:t>Korean Serial Database: </a:t>
            </a:r>
            <a:r>
              <a:rPr lang="en-US" sz="1600" dirty="0"/>
              <a:t>    (Not Click)</a:t>
            </a:r>
            <a:endParaRPr sz="1600" dirty="0"/>
          </a:p>
          <a:p>
            <a:endParaRPr sz="1600" dirty="0"/>
          </a:p>
          <a:p>
            <a:r>
              <a:rPr sz="1600" dirty="0"/>
              <a:t>Korean Serial Database is A friendly and powerful reference service tool. </a:t>
            </a:r>
          </a:p>
          <a:p>
            <a:endParaRPr sz="1600" dirty="0"/>
          </a:p>
          <a:p>
            <a:r>
              <a:rPr sz="1600" dirty="0"/>
              <a:t>It provides researchers / detailed information / about the rich and diverse serials at the Korean Collection.</a:t>
            </a:r>
          </a:p>
        </p:txBody>
      </p:sp>
    </p:spTree>
    <p:extLst>
      <p:ext uri="{BB962C8B-B14F-4D97-AF65-F5344CB8AC3E}">
        <p14:creationId xmlns:p14="http://schemas.microsoft.com/office/powerpoint/2010/main" val="528811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422400" y="5245100"/>
            <a:ext cx="10541000" cy="2628900"/>
          </a:xfrm>
          <a:prstGeom prst="rect">
            <a:avLst/>
          </a:prstGeom>
        </p:spPr>
        <p:txBody>
          <a:bodyPr anchor="b"/>
          <a:lstStyle>
            <a:lvl1pPr>
              <a:defRPr cap="all">
                <a:solidFill>
                  <a:srgbClr val="DEDEDE"/>
                </a:solidFill>
                <a:latin typeface="+mj-lt"/>
                <a:ea typeface="+mj-ea"/>
                <a:cs typeface="+mj-cs"/>
                <a:sym typeface="Helvetica Neue Bold Condensed"/>
              </a:defRPr>
            </a:lvl1pPr>
          </a:lstStyle>
          <a:p>
            <a:r>
              <a:t>Title Text</a:t>
            </a:r>
          </a:p>
        </p:txBody>
      </p:sp>
      <p:sp>
        <p:nvSpPr>
          <p:cNvPr id="13" name="Body Level One…"/>
          <p:cNvSpPr txBox="1">
            <a:spLocks noGrp="1"/>
          </p:cNvSpPr>
          <p:nvPr>
            <p:ph type="body" sz="quarter" idx="1"/>
          </p:nvPr>
        </p:nvSpPr>
        <p:spPr>
          <a:xfrm>
            <a:off x="1422400" y="7861300"/>
            <a:ext cx="10541000" cy="1371600"/>
          </a:xfrm>
          <a:prstGeom prst="rect">
            <a:avLst/>
          </a:prstGeom>
        </p:spPr>
        <p:txBody>
          <a:bodyPr anchor="t"/>
          <a:lstStyle>
            <a:lvl1pPr marL="0" indent="0">
              <a:spcBef>
                <a:spcPts val="0"/>
              </a:spcBef>
              <a:buSzTx/>
              <a:buNone/>
              <a:defRPr cap="all">
                <a:solidFill>
                  <a:srgbClr val="558AAB"/>
                </a:solidFill>
                <a:latin typeface="+mj-lt"/>
                <a:ea typeface="+mj-ea"/>
                <a:cs typeface="+mj-cs"/>
                <a:sym typeface="Helvetica Neue Bold Condensed"/>
              </a:defRPr>
            </a:lvl1pPr>
            <a:lvl2pPr marL="0" indent="228600">
              <a:spcBef>
                <a:spcPts val="0"/>
              </a:spcBef>
              <a:buSzTx/>
              <a:buNone/>
              <a:defRPr cap="all">
                <a:solidFill>
                  <a:srgbClr val="558AAB"/>
                </a:solidFill>
                <a:latin typeface="+mj-lt"/>
                <a:ea typeface="+mj-ea"/>
                <a:cs typeface="+mj-cs"/>
                <a:sym typeface="Helvetica Neue Bold Condensed"/>
              </a:defRPr>
            </a:lvl2pPr>
            <a:lvl3pPr marL="0" indent="457200">
              <a:spcBef>
                <a:spcPts val="0"/>
              </a:spcBef>
              <a:buSzTx/>
              <a:buNone/>
              <a:defRPr cap="all">
                <a:solidFill>
                  <a:srgbClr val="558AAB"/>
                </a:solidFill>
                <a:latin typeface="+mj-lt"/>
                <a:ea typeface="+mj-ea"/>
                <a:cs typeface="+mj-cs"/>
                <a:sym typeface="Helvetica Neue Bold Condensed"/>
              </a:defRPr>
            </a:lvl3pPr>
            <a:lvl4pPr marL="0" indent="685800">
              <a:spcBef>
                <a:spcPts val="0"/>
              </a:spcBef>
              <a:buSzTx/>
              <a:buNone/>
              <a:defRPr cap="all">
                <a:solidFill>
                  <a:srgbClr val="558AAB"/>
                </a:solidFill>
                <a:latin typeface="+mj-lt"/>
                <a:ea typeface="+mj-ea"/>
                <a:cs typeface="+mj-cs"/>
                <a:sym typeface="Helvetica Neue Bold Condensed"/>
              </a:defRPr>
            </a:lvl4pPr>
            <a:lvl5pPr marL="0" indent="914400">
              <a:spcBef>
                <a:spcPts val="0"/>
              </a:spcBef>
              <a:buSzTx/>
              <a:buNone/>
              <a:defRPr cap="all">
                <a:solidFill>
                  <a:srgbClr val="558AAB"/>
                </a:solidFill>
                <a:latin typeface="+mj-lt"/>
                <a:ea typeface="+mj-ea"/>
                <a:cs typeface="+mj-cs"/>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6349999" y="9474200"/>
            <a:ext cx="312015" cy="299822"/>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hoto - 3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Line"/>
          <p:cNvSpPr/>
          <p:nvPr/>
        </p:nvSpPr>
        <p:spPr>
          <a:xfrm>
            <a:off x="278468" y="8356600"/>
            <a:ext cx="12459504" cy="2"/>
          </a:xfrm>
          <a:prstGeom prst="line">
            <a:avLst/>
          </a:prstGeom>
          <a:ln w="25400">
            <a:solidFill>
              <a:srgbClr val="83827D"/>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16" name="Rectangle"/>
          <p:cNvSpPr/>
          <p:nvPr/>
        </p:nvSpPr>
        <p:spPr>
          <a:xfrm>
            <a:off x="279400" y="279400"/>
            <a:ext cx="12446000" cy="9220200"/>
          </a:xfrm>
          <a:prstGeom prst="rect">
            <a:avLst/>
          </a:prstGeom>
          <a:ln w="25400">
            <a:solidFill>
              <a:srgbClr val="83827D"/>
            </a:solidFill>
            <a:miter lim="400000"/>
          </a:ln>
        </p:spPr>
        <p:txBody>
          <a:bodyPr lIns="50800" tIns="50800" rIns="50800" bIns="50800" anchor="ctr"/>
          <a:lstStyle/>
          <a:p>
            <a:endParaRPr/>
          </a:p>
        </p:txBody>
      </p:sp>
      <p:sp>
        <p:nvSpPr>
          <p:cNvPr id="117" name="Image"/>
          <p:cNvSpPr>
            <a:spLocks noGrp="1"/>
          </p:cNvSpPr>
          <p:nvPr>
            <p:ph type="pic" sz="quarter" idx="13"/>
          </p:nvPr>
        </p:nvSpPr>
        <p:spPr>
          <a:xfrm>
            <a:off x="8597900" y="4356100"/>
            <a:ext cx="4038600" cy="3911600"/>
          </a:xfrm>
          <a:prstGeom prst="rect">
            <a:avLst/>
          </a:prstGeom>
        </p:spPr>
        <p:txBody>
          <a:bodyPr lIns="91439" tIns="45719" rIns="91439" bIns="45719" anchor="t">
            <a:noAutofit/>
          </a:bodyPr>
          <a:lstStyle/>
          <a:p>
            <a:endParaRPr/>
          </a:p>
        </p:txBody>
      </p:sp>
      <p:sp>
        <p:nvSpPr>
          <p:cNvPr id="118" name="Image"/>
          <p:cNvSpPr>
            <a:spLocks noGrp="1"/>
          </p:cNvSpPr>
          <p:nvPr>
            <p:ph type="pic" idx="14"/>
          </p:nvPr>
        </p:nvSpPr>
        <p:spPr>
          <a:xfrm>
            <a:off x="368899" y="368300"/>
            <a:ext cx="8140701" cy="7899400"/>
          </a:xfrm>
          <a:prstGeom prst="rect">
            <a:avLst/>
          </a:prstGeom>
        </p:spPr>
        <p:txBody>
          <a:bodyPr lIns="91439" tIns="45719" rIns="91439" bIns="45719" anchor="t">
            <a:noAutofit/>
          </a:bodyPr>
          <a:lstStyle/>
          <a:p>
            <a:endParaRPr/>
          </a:p>
        </p:txBody>
      </p:sp>
      <p:sp>
        <p:nvSpPr>
          <p:cNvPr id="119" name="Image"/>
          <p:cNvSpPr>
            <a:spLocks noGrp="1"/>
          </p:cNvSpPr>
          <p:nvPr>
            <p:ph type="pic" sz="quarter" idx="15"/>
          </p:nvPr>
        </p:nvSpPr>
        <p:spPr>
          <a:xfrm>
            <a:off x="8597900" y="368300"/>
            <a:ext cx="4038600" cy="3911600"/>
          </a:xfrm>
          <a:prstGeom prst="rect">
            <a:avLst/>
          </a:prstGeom>
        </p:spPr>
        <p:txBody>
          <a:bodyPr lIns="91439" tIns="45719" rIns="91439" bIns="45719" anchor="t">
            <a:noAutofit/>
          </a:bodyPr>
          <a:lstStyle/>
          <a:p>
            <a:endParaRPr/>
          </a:p>
        </p:txBody>
      </p:sp>
      <p:sp>
        <p:nvSpPr>
          <p:cNvPr id="120" name="Title Text"/>
          <p:cNvSpPr txBox="1">
            <a:spLocks noGrp="1"/>
          </p:cNvSpPr>
          <p:nvPr>
            <p:ph type="title"/>
          </p:nvPr>
        </p:nvSpPr>
        <p:spPr>
          <a:xfrm>
            <a:off x="368300" y="8369300"/>
            <a:ext cx="12268200" cy="660400"/>
          </a:xfrm>
          <a:prstGeom prst="rect">
            <a:avLst/>
          </a:prstGeom>
        </p:spPr>
        <p:txBody>
          <a:bodyPr anchor="b"/>
          <a:lstStyle>
            <a:lvl1pPr>
              <a:lnSpc>
                <a:spcPct val="150000"/>
              </a:lnSpc>
              <a:defRPr sz="4200" cap="all">
                <a:solidFill>
                  <a:srgbClr val="DEDEDE"/>
                </a:solidFill>
                <a:latin typeface="+mj-lt"/>
                <a:ea typeface="+mj-ea"/>
                <a:cs typeface="+mj-cs"/>
                <a:sym typeface="Helvetica Neue Bold Condensed"/>
              </a:defRPr>
            </a:lvl1pPr>
          </a:lstStyle>
          <a:p>
            <a:r>
              <a:t>Title Text</a:t>
            </a:r>
          </a:p>
        </p:txBody>
      </p:sp>
      <p:sp>
        <p:nvSpPr>
          <p:cNvPr id="121" name="Body Level One…"/>
          <p:cNvSpPr txBox="1">
            <a:spLocks noGrp="1"/>
          </p:cNvSpPr>
          <p:nvPr>
            <p:ph type="body" sz="quarter" idx="1"/>
          </p:nvPr>
        </p:nvSpPr>
        <p:spPr>
          <a:xfrm>
            <a:off x="368300" y="9017000"/>
            <a:ext cx="12268200" cy="431800"/>
          </a:xfrm>
          <a:prstGeom prst="rect">
            <a:avLst/>
          </a:prstGeom>
        </p:spPr>
        <p:txBody>
          <a:bodyPr anchor="t"/>
          <a:lstStyle>
            <a:lvl1pPr marL="0" indent="0">
              <a:spcBef>
                <a:spcPts val="0"/>
              </a:spcBef>
              <a:buSzTx/>
              <a:buNone/>
              <a:defRPr sz="2400" cap="all">
                <a:solidFill>
                  <a:srgbClr val="558AAB"/>
                </a:solidFill>
                <a:latin typeface="+mj-lt"/>
                <a:ea typeface="+mj-ea"/>
                <a:cs typeface="+mj-cs"/>
                <a:sym typeface="Helvetica Neue Bold Condensed"/>
              </a:defRPr>
            </a:lvl1pPr>
            <a:lvl2pPr marL="0" indent="228600">
              <a:spcBef>
                <a:spcPts val="0"/>
              </a:spcBef>
              <a:buSzTx/>
              <a:buNone/>
              <a:defRPr sz="2400" cap="all">
                <a:solidFill>
                  <a:srgbClr val="558AAB"/>
                </a:solidFill>
                <a:latin typeface="+mj-lt"/>
                <a:ea typeface="+mj-ea"/>
                <a:cs typeface="+mj-cs"/>
                <a:sym typeface="Helvetica Neue Bold Condensed"/>
              </a:defRPr>
            </a:lvl2pPr>
            <a:lvl3pPr marL="0" indent="457200">
              <a:spcBef>
                <a:spcPts val="0"/>
              </a:spcBef>
              <a:buSzTx/>
              <a:buNone/>
              <a:defRPr sz="2400" cap="all">
                <a:solidFill>
                  <a:srgbClr val="558AAB"/>
                </a:solidFill>
                <a:latin typeface="+mj-lt"/>
                <a:ea typeface="+mj-ea"/>
                <a:cs typeface="+mj-cs"/>
                <a:sym typeface="Helvetica Neue Bold Condensed"/>
              </a:defRPr>
            </a:lvl3pPr>
            <a:lvl4pPr marL="0" indent="685800">
              <a:spcBef>
                <a:spcPts val="0"/>
              </a:spcBef>
              <a:buSzTx/>
              <a:buNone/>
              <a:defRPr sz="2400" cap="all">
                <a:solidFill>
                  <a:srgbClr val="558AAB"/>
                </a:solidFill>
                <a:latin typeface="+mj-lt"/>
                <a:ea typeface="+mj-ea"/>
                <a:cs typeface="+mj-cs"/>
                <a:sym typeface="Helvetica Neue Bold Condensed"/>
              </a:defRPr>
            </a:lvl4pPr>
            <a:lvl5pPr marL="0" indent="914400">
              <a:spcBef>
                <a:spcPts val="0"/>
              </a:spcBef>
              <a:buSzTx/>
              <a:buNone/>
              <a:defRPr sz="2400" cap="all">
                <a:solidFill>
                  <a:srgbClr val="558AAB"/>
                </a:solidFill>
                <a:latin typeface="+mj-lt"/>
                <a:ea typeface="+mj-ea"/>
                <a:cs typeface="+mj-cs"/>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1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 1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9" name="Line"/>
          <p:cNvSpPr/>
          <p:nvPr/>
        </p:nvSpPr>
        <p:spPr>
          <a:xfrm>
            <a:off x="278468" y="8356600"/>
            <a:ext cx="12459504" cy="2"/>
          </a:xfrm>
          <a:prstGeom prst="line">
            <a:avLst/>
          </a:prstGeom>
          <a:ln w="25400">
            <a:solidFill>
              <a:srgbClr val="83827D"/>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30" name="Rectangle"/>
          <p:cNvSpPr/>
          <p:nvPr/>
        </p:nvSpPr>
        <p:spPr>
          <a:xfrm>
            <a:off x="279400" y="279400"/>
            <a:ext cx="12446000" cy="9220200"/>
          </a:xfrm>
          <a:prstGeom prst="rect">
            <a:avLst/>
          </a:prstGeom>
          <a:ln w="25400">
            <a:solidFill>
              <a:srgbClr val="83827D"/>
            </a:solidFill>
            <a:miter lim="400000"/>
          </a:ln>
        </p:spPr>
        <p:txBody>
          <a:bodyPr lIns="50800" tIns="50800" rIns="50800" bIns="50800" anchor="ctr"/>
          <a:lstStyle/>
          <a:p>
            <a:endParaRPr/>
          </a:p>
        </p:txBody>
      </p:sp>
      <p:sp>
        <p:nvSpPr>
          <p:cNvPr id="131" name="Image"/>
          <p:cNvSpPr>
            <a:spLocks noGrp="1"/>
          </p:cNvSpPr>
          <p:nvPr>
            <p:ph type="pic" idx="13"/>
          </p:nvPr>
        </p:nvSpPr>
        <p:spPr>
          <a:xfrm>
            <a:off x="368899" y="368300"/>
            <a:ext cx="12268201" cy="7899400"/>
          </a:xfrm>
          <a:prstGeom prst="rect">
            <a:avLst/>
          </a:prstGeom>
        </p:spPr>
        <p:txBody>
          <a:bodyPr lIns="91439" tIns="45719" rIns="91439" bIns="45719" anchor="t">
            <a:noAutofit/>
          </a:bodyPr>
          <a:lstStyle/>
          <a:p>
            <a:endParaRPr/>
          </a:p>
        </p:txBody>
      </p:sp>
      <p:sp>
        <p:nvSpPr>
          <p:cNvPr id="132" name="Title Text"/>
          <p:cNvSpPr txBox="1">
            <a:spLocks noGrp="1"/>
          </p:cNvSpPr>
          <p:nvPr>
            <p:ph type="title"/>
          </p:nvPr>
        </p:nvSpPr>
        <p:spPr>
          <a:xfrm>
            <a:off x="368300" y="8369300"/>
            <a:ext cx="12268200" cy="660400"/>
          </a:xfrm>
          <a:prstGeom prst="rect">
            <a:avLst/>
          </a:prstGeom>
        </p:spPr>
        <p:txBody>
          <a:bodyPr anchor="b"/>
          <a:lstStyle>
            <a:lvl1pPr>
              <a:lnSpc>
                <a:spcPct val="150000"/>
              </a:lnSpc>
              <a:defRPr sz="4200" cap="all">
                <a:solidFill>
                  <a:srgbClr val="DEDEDE"/>
                </a:solidFill>
                <a:latin typeface="+mj-lt"/>
                <a:ea typeface="+mj-ea"/>
                <a:cs typeface="+mj-cs"/>
                <a:sym typeface="Helvetica Neue Bold Condensed"/>
              </a:defRPr>
            </a:lvl1pPr>
          </a:lstStyle>
          <a:p>
            <a:r>
              <a:t>Title Text</a:t>
            </a:r>
          </a:p>
        </p:txBody>
      </p:sp>
      <p:sp>
        <p:nvSpPr>
          <p:cNvPr id="133" name="Body Level One…"/>
          <p:cNvSpPr txBox="1">
            <a:spLocks noGrp="1"/>
          </p:cNvSpPr>
          <p:nvPr>
            <p:ph type="body" sz="quarter" idx="1"/>
          </p:nvPr>
        </p:nvSpPr>
        <p:spPr>
          <a:xfrm>
            <a:off x="368300" y="9017000"/>
            <a:ext cx="12268200" cy="431800"/>
          </a:xfrm>
          <a:prstGeom prst="rect">
            <a:avLst/>
          </a:prstGeom>
        </p:spPr>
        <p:txBody>
          <a:bodyPr anchor="t"/>
          <a:lstStyle>
            <a:lvl1pPr marL="0" indent="0">
              <a:spcBef>
                <a:spcPts val="0"/>
              </a:spcBef>
              <a:buSzTx/>
              <a:buNone/>
              <a:defRPr sz="2400" cap="all">
                <a:solidFill>
                  <a:srgbClr val="558AAB"/>
                </a:solidFill>
                <a:latin typeface="+mj-lt"/>
                <a:ea typeface="+mj-ea"/>
                <a:cs typeface="+mj-cs"/>
                <a:sym typeface="Helvetica Neue Bold Condensed"/>
              </a:defRPr>
            </a:lvl1pPr>
            <a:lvl2pPr marL="0" indent="228600">
              <a:spcBef>
                <a:spcPts val="0"/>
              </a:spcBef>
              <a:buSzTx/>
              <a:buNone/>
              <a:defRPr sz="2400" cap="all">
                <a:solidFill>
                  <a:srgbClr val="558AAB"/>
                </a:solidFill>
                <a:latin typeface="+mj-lt"/>
                <a:ea typeface="+mj-ea"/>
                <a:cs typeface="+mj-cs"/>
                <a:sym typeface="Helvetica Neue Bold Condensed"/>
              </a:defRPr>
            </a:lvl2pPr>
            <a:lvl3pPr marL="0" indent="457200">
              <a:spcBef>
                <a:spcPts val="0"/>
              </a:spcBef>
              <a:buSzTx/>
              <a:buNone/>
              <a:defRPr sz="2400" cap="all">
                <a:solidFill>
                  <a:srgbClr val="558AAB"/>
                </a:solidFill>
                <a:latin typeface="+mj-lt"/>
                <a:ea typeface="+mj-ea"/>
                <a:cs typeface="+mj-cs"/>
                <a:sym typeface="Helvetica Neue Bold Condensed"/>
              </a:defRPr>
            </a:lvl3pPr>
            <a:lvl4pPr marL="0" indent="685800">
              <a:spcBef>
                <a:spcPts val="0"/>
              </a:spcBef>
              <a:buSzTx/>
              <a:buNone/>
              <a:defRPr sz="2400" cap="all">
                <a:solidFill>
                  <a:srgbClr val="558AAB"/>
                </a:solidFill>
                <a:latin typeface="+mj-lt"/>
                <a:ea typeface="+mj-ea"/>
                <a:cs typeface="+mj-cs"/>
                <a:sym typeface="Helvetica Neue Bold Condensed"/>
              </a:defRPr>
            </a:lvl4pPr>
            <a:lvl5pPr marL="0" indent="914400">
              <a:spcBef>
                <a:spcPts val="0"/>
              </a:spcBef>
              <a:buSzTx/>
              <a:buNone/>
              <a:defRPr sz="2400" cap="all">
                <a:solidFill>
                  <a:srgbClr val="558AAB"/>
                </a:solidFill>
                <a:latin typeface="+mj-lt"/>
                <a:ea typeface="+mj-ea"/>
                <a:cs typeface="+mj-cs"/>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1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41" name="“Type a quote here.”"/>
          <p:cNvSpPr txBox="1">
            <a:spLocks noGrp="1"/>
          </p:cNvSpPr>
          <p:nvPr>
            <p:ph type="body" sz="quarter" idx="13"/>
          </p:nvPr>
        </p:nvSpPr>
        <p:spPr>
          <a:xfrm>
            <a:off x="1270000" y="4292600"/>
            <a:ext cx="10464800" cy="635000"/>
          </a:xfrm>
          <a:prstGeom prst="rect">
            <a:avLst/>
          </a:prstGeom>
        </p:spPr>
        <p:txBody>
          <a:bodyPr>
            <a:spAutoFit/>
          </a:bodyPr>
          <a:lstStyle>
            <a:lvl1pPr marL="0" indent="0" algn="ctr">
              <a:spcBef>
                <a:spcPts val="2400"/>
              </a:spcBef>
              <a:buSzTx/>
              <a:buNone/>
            </a:lvl1pPr>
          </a:lstStyle>
          <a:p>
            <a:r>
              <a:t>“Type a quote here.”</a:t>
            </a:r>
          </a:p>
        </p:txBody>
      </p:sp>
      <p:sp>
        <p:nvSpPr>
          <p:cNvPr id="142" name="–Johnny Appleseed"/>
          <p:cNvSpPr txBox="1">
            <a:spLocks noGrp="1"/>
          </p:cNvSpPr>
          <p:nvPr>
            <p:ph type="body" sz="quarter" idx="14"/>
          </p:nvPr>
        </p:nvSpPr>
        <p:spPr>
          <a:xfrm>
            <a:off x="1270000" y="6362700"/>
            <a:ext cx="10464800" cy="523444"/>
          </a:xfrm>
          <a:prstGeom prst="rect">
            <a:avLst/>
          </a:prstGeom>
        </p:spPr>
        <p:txBody>
          <a:bodyPr anchor="t">
            <a:spAutoFit/>
          </a:bodyPr>
          <a:lstStyle>
            <a:lvl1pPr marL="0" indent="0" algn="ctr">
              <a:spcBef>
                <a:spcPts val="2400"/>
              </a:spcBef>
              <a:buSzTx/>
              <a:buNone/>
              <a:defRPr sz="2800" i="1"/>
            </a:lvl1pPr>
          </a:lstStyle>
          <a:p>
            <a:r>
              <a:t>–Johnny Appleseed</a:t>
            </a:r>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0"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FFFFFF"/>
        </a:solidFill>
        <a:effectLst/>
      </p:bgPr>
    </p:bg>
    <p:spTree>
      <p:nvGrpSpPr>
        <p:cNvPr id="1" name=""/>
        <p:cNvGrpSpPr/>
        <p:nvPr/>
      </p:nvGrpSpPr>
      <p:grpSpPr>
        <a:xfrm>
          <a:off x="0" y="0"/>
          <a:ext cx="0" cy="0"/>
          <a:chOff x="0" y="0"/>
          <a:chExt cx="0" cy="0"/>
        </a:xfrm>
      </p:grpSpPr>
      <p:sp>
        <p:nvSpPr>
          <p:cNvPr id="165" name="Title Text"/>
          <p:cNvSpPr txBox="1">
            <a:spLocks noGrp="1"/>
          </p:cNvSpPr>
          <p:nvPr>
            <p:ph type="title"/>
          </p:nvPr>
        </p:nvSpPr>
        <p:spPr>
          <a:xfrm>
            <a:off x="952500" y="254000"/>
            <a:ext cx="11099800" cy="2159000"/>
          </a:xfrm>
          <a:prstGeom prst="rect">
            <a:avLst/>
          </a:prstGeom>
        </p:spPr>
        <p:txBody>
          <a:bodyPr/>
          <a:lstStyle>
            <a:lvl1pPr algn="ctr">
              <a:lnSpc>
                <a:spcPct val="100000"/>
              </a:lnSpc>
              <a:defRPr sz="8000">
                <a:solidFill>
                  <a:srgbClr val="000000"/>
                </a:solidFill>
                <a:latin typeface="Helvetica Neue Medium"/>
                <a:ea typeface="Helvetica Neue Medium"/>
                <a:cs typeface="Helvetica Neue Medium"/>
                <a:sym typeface="Helvetica Neue Medium"/>
              </a:defRPr>
            </a:lvl1pPr>
          </a:lstStyle>
          <a:p>
            <a:r>
              <a:t>Title Text</a:t>
            </a:r>
          </a:p>
        </p:txBody>
      </p:sp>
      <p:sp>
        <p:nvSpPr>
          <p:cNvPr id="166" name="Body Level One…"/>
          <p:cNvSpPr txBox="1">
            <a:spLocks noGrp="1"/>
          </p:cNvSpPr>
          <p:nvPr>
            <p:ph type="body" idx="1"/>
          </p:nvPr>
        </p:nvSpPr>
        <p:spPr>
          <a:xfrm>
            <a:off x="952500" y="2590800"/>
            <a:ext cx="11099800" cy="6286500"/>
          </a:xfrm>
          <a:prstGeom prst="rect">
            <a:avLst/>
          </a:prstGeom>
        </p:spPr>
        <p:txBody>
          <a:bodyPr/>
          <a:lstStyle>
            <a:lvl1pPr>
              <a:spcBef>
                <a:spcPts val="4200"/>
              </a:spcBef>
              <a:buSzPct val="145000"/>
              <a:buChar char="•"/>
              <a:defRPr sz="3200">
                <a:solidFill>
                  <a:srgbClr val="000000"/>
                </a:solidFill>
              </a:defRPr>
            </a:lvl1pPr>
            <a:lvl2pPr>
              <a:spcBef>
                <a:spcPts val="4200"/>
              </a:spcBef>
              <a:buSzPct val="145000"/>
              <a:buChar char="•"/>
              <a:defRPr sz="3200">
                <a:solidFill>
                  <a:srgbClr val="000000"/>
                </a:solidFill>
              </a:defRPr>
            </a:lvl2pPr>
            <a:lvl3pPr>
              <a:spcBef>
                <a:spcPts val="4200"/>
              </a:spcBef>
              <a:buSzPct val="145000"/>
              <a:buChar char="•"/>
              <a:defRPr sz="3200">
                <a:solidFill>
                  <a:srgbClr val="000000"/>
                </a:solidFill>
              </a:defRPr>
            </a:lvl3pPr>
            <a:lvl4pPr>
              <a:spcBef>
                <a:spcPts val="4200"/>
              </a:spcBef>
              <a:buSzPct val="145000"/>
              <a:buChar char="•"/>
              <a:defRPr sz="3200">
                <a:solidFill>
                  <a:srgbClr val="000000"/>
                </a:solidFill>
              </a:defRPr>
            </a:lvl4pPr>
            <a:lvl5pPr>
              <a:spcBef>
                <a:spcPts val="4200"/>
              </a:spcBef>
              <a:buSzPct val="145000"/>
              <a:buChar char="•"/>
              <a:defRPr sz="3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6328884" y="9296400"/>
            <a:ext cx="340259" cy="324306"/>
          </a:xfrm>
          <a:prstGeom prst="rect">
            <a:avLst/>
          </a:prstGeom>
        </p:spPr>
        <p:txBody>
          <a:bodyPr anchor="t"/>
          <a:lstStyle>
            <a:lvl1pPr>
              <a:defRPr sz="1600">
                <a:solidFill>
                  <a:srgbClr val="000000"/>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 name="Line"/>
          <p:cNvSpPr/>
          <p:nvPr/>
        </p:nvSpPr>
        <p:spPr>
          <a:xfrm>
            <a:off x="278468" y="8915400"/>
            <a:ext cx="12446932" cy="2"/>
          </a:xfrm>
          <a:prstGeom prst="line">
            <a:avLst/>
          </a:prstGeom>
          <a:ln w="25400">
            <a:solidFill>
              <a:srgbClr val="83827D"/>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2" name="Line"/>
          <p:cNvSpPr/>
          <p:nvPr/>
        </p:nvSpPr>
        <p:spPr>
          <a:xfrm>
            <a:off x="5256995" y="8902700"/>
            <a:ext cx="1" cy="592215"/>
          </a:xfrm>
          <a:prstGeom prst="line">
            <a:avLst/>
          </a:prstGeom>
          <a:ln w="25400">
            <a:solidFill>
              <a:srgbClr val="83827D"/>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3" name="Line"/>
          <p:cNvSpPr/>
          <p:nvPr/>
        </p:nvSpPr>
        <p:spPr>
          <a:xfrm>
            <a:off x="278468" y="7188200"/>
            <a:ext cx="12446932" cy="2"/>
          </a:xfrm>
          <a:prstGeom prst="line">
            <a:avLst/>
          </a:prstGeom>
          <a:ln w="25400">
            <a:solidFill>
              <a:srgbClr val="83827D"/>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4" name="Rectangle"/>
          <p:cNvSpPr/>
          <p:nvPr/>
        </p:nvSpPr>
        <p:spPr>
          <a:xfrm>
            <a:off x="279400" y="279400"/>
            <a:ext cx="12446000" cy="9220200"/>
          </a:xfrm>
          <a:prstGeom prst="rect">
            <a:avLst/>
          </a:prstGeom>
          <a:ln w="25400">
            <a:solidFill>
              <a:srgbClr val="83827D"/>
            </a:solidFill>
            <a:miter lim="400000"/>
          </a:ln>
        </p:spPr>
        <p:txBody>
          <a:bodyPr lIns="50800" tIns="50800" rIns="50800" bIns="50800" anchor="ctr"/>
          <a:lstStyle/>
          <a:p>
            <a:endParaRPr/>
          </a:p>
        </p:txBody>
      </p:sp>
      <p:sp>
        <p:nvSpPr>
          <p:cNvPr id="25" name="NAME"/>
          <p:cNvSpPr txBox="1">
            <a:spLocks noGrp="1"/>
          </p:cNvSpPr>
          <p:nvPr>
            <p:ph type="body" sz="quarter" idx="13"/>
          </p:nvPr>
        </p:nvSpPr>
        <p:spPr>
          <a:xfrm>
            <a:off x="6359707" y="8877300"/>
            <a:ext cx="1189179" cy="647700"/>
          </a:xfrm>
          <a:prstGeom prst="rect">
            <a:avLst/>
          </a:prstGeom>
        </p:spPr>
        <p:txBody>
          <a:bodyPr wrap="none">
            <a:spAutoFit/>
          </a:bodyPr>
          <a:lstStyle>
            <a:lvl1pPr marL="0" indent="0">
              <a:spcBef>
                <a:spcPts val="0"/>
              </a:spcBef>
              <a:buSzTx/>
              <a:buNone/>
              <a:defRPr cap="all">
                <a:solidFill>
                  <a:srgbClr val="558AAB"/>
                </a:solidFill>
                <a:latin typeface="+mj-lt"/>
                <a:ea typeface="+mj-ea"/>
                <a:cs typeface="+mj-cs"/>
                <a:sym typeface="Helvetica Neue Bold Condensed"/>
              </a:defRPr>
            </a:lvl1pPr>
          </a:lstStyle>
          <a:p>
            <a:r>
              <a:t>NAME</a:t>
            </a:r>
          </a:p>
        </p:txBody>
      </p:sp>
      <p:sp>
        <p:nvSpPr>
          <p:cNvPr id="26" name="PROJECT"/>
          <p:cNvSpPr txBox="1">
            <a:spLocks noGrp="1"/>
          </p:cNvSpPr>
          <p:nvPr>
            <p:ph type="body" sz="quarter" idx="14"/>
          </p:nvPr>
        </p:nvSpPr>
        <p:spPr>
          <a:xfrm>
            <a:off x="339854" y="7197750"/>
            <a:ext cx="935432" cy="374600"/>
          </a:xfrm>
          <a:prstGeom prst="rect">
            <a:avLst/>
          </a:prstGeom>
        </p:spPr>
        <p:txBody>
          <a:bodyPr wrap="none">
            <a:spAutoFit/>
          </a:bodyPr>
          <a:lstStyle>
            <a:lvl1pPr marL="0" indent="0" algn="ctr">
              <a:spcBef>
                <a:spcPts val="0"/>
              </a:spcBef>
              <a:buSzTx/>
              <a:buNone/>
              <a:defRPr sz="1800" cap="all">
                <a:latin typeface="+mj-lt"/>
                <a:ea typeface="+mj-ea"/>
                <a:cs typeface="+mj-cs"/>
                <a:sym typeface="Helvetica Neue Bold Condensed"/>
              </a:defRPr>
            </a:lvl1pPr>
          </a:lstStyle>
          <a:p>
            <a:r>
              <a:t>PROJECT</a:t>
            </a:r>
          </a:p>
        </p:txBody>
      </p:sp>
      <p:sp>
        <p:nvSpPr>
          <p:cNvPr id="27" name="DATE"/>
          <p:cNvSpPr txBox="1">
            <a:spLocks noGrp="1"/>
          </p:cNvSpPr>
          <p:nvPr>
            <p:ph type="body" sz="quarter" idx="15"/>
          </p:nvPr>
        </p:nvSpPr>
        <p:spPr>
          <a:xfrm>
            <a:off x="339905" y="8912250"/>
            <a:ext cx="579730" cy="374600"/>
          </a:xfrm>
          <a:prstGeom prst="rect">
            <a:avLst/>
          </a:prstGeom>
        </p:spPr>
        <p:txBody>
          <a:bodyPr wrap="none">
            <a:spAutoFit/>
          </a:bodyPr>
          <a:lstStyle>
            <a:lvl1pPr marL="0" indent="0" algn="ctr">
              <a:spcBef>
                <a:spcPts val="0"/>
              </a:spcBef>
              <a:buSzTx/>
              <a:buNone/>
              <a:defRPr sz="1800" cap="all">
                <a:latin typeface="+mj-lt"/>
                <a:ea typeface="+mj-ea"/>
                <a:cs typeface="+mj-cs"/>
                <a:sym typeface="Helvetica Neue Bold Condensed"/>
              </a:defRPr>
            </a:lvl1pPr>
          </a:lstStyle>
          <a:p>
            <a:r>
              <a:t>DATE</a:t>
            </a:r>
          </a:p>
        </p:txBody>
      </p:sp>
      <p:sp>
        <p:nvSpPr>
          <p:cNvPr id="28" name="Client"/>
          <p:cNvSpPr txBox="1">
            <a:spLocks noGrp="1"/>
          </p:cNvSpPr>
          <p:nvPr>
            <p:ph type="body" sz="quarter" idx="16"/>
          </p:nvPr>
        </p:nvSpPr>
        <p:spPr>
          <a:xfrm>
            <a:off x="5318302" y="8912250"/>
            <a:ext cx="752781" cy="374600"/>
          </a:xfrm>
          <a:prstGeom prst="rect">
            <a:avLst/>
          </a:prstGeom>
        </p:spPr>
        <p:txBody>
          <a:bodyPr wrap="none">
            <a:spAutoFit/>
          </a:bodyPr>
          <a:lstStyle>
            <a:lvl1pPr marL="0" indent="0" algn="ctr">
              <a:spcBef>
                <a:spcPts val="0"/>
              </a:spcBef>
              <a:buSzTx/>
              <a:buNone/>
              <a:defRPr sz="1800" cap="all">
                <a:latin typeface="+mj-lt"/>
                <a:ea typeface="+mj-ea"/>
                <a:cs typeface="+mj-cs"/>
                <a:sym typeface="Helvetica Neue Bold Condensed"/>
              </a:defRPr>
            </a:lvl1pPr>
          </a:lstStyle>
          <a:p>
            <a:r>
              <a:t>Client</a:t>
            </a:r>
          </a:p>
        </p:txBody>
      </p:sp>
      <p:sp>
        <p:nvSpPr>
          <p:cNvPr id="29" name="DATE"/>
          <p:cNvSpPr txBox="1">
            <a:spLocks noGrp="1"/>
          </p:cNvSpPr>
          <p:nvPr>
            <p:ph type="body" sz="quarter" idx="17"/>
          </p:nvPr>
        </p:nvSpPr>
        <p:spPr>
          <a:xfrm>
            <a:off x="1422400" y="8877300"/>
            <a:ext cx="1045160" cy="647700"/>
          </a:xfrm>
          <a:prstGeom prst="rect">
            <a:avLst/>
          </a:prstGeom>
        </p:spPr>
        <p:txBody>
          <a:bodyPr wrap="none">
            <a:spAutoFit/>
          </a:bodyPr>
          <a:lstStyle>
            <a:lvl1pPr marL="0" indent="0">
              <a:spcBef>
                <a:spcPts val="0"/>
              </a:spcBef>
              <a:buSzTx/>
              <a:buNone/>
              <a:defRPr cap="all">
                <a:solidFill>
                  <a:srgbClr val="558AAB"/>
                </a:solidFill>
                <a:latin typeface="+mj-lt"/>
                <a:ea typeface="+mj-ea"/>
                <a:cs typeface="+mj-cs"/>
                <a:sym typeface="Helvetica Neue Bold Condensed"/>
              </a:defRPr>
            </a:lvl1pPr>
          </a:lstStyle>
          <a:p>
            <a:r>
              <a:t>DATE</a:t>
            </a:r>
          </a:p>
        </p:txBody>
      </p:sp>
      <p:sp>
        <p:nvSpPr>
          <p:cNvPr id="30" name="Image"/>
          <p:cNvSpPr>
            <a:spLocks noGrp="1"/>
          </p:cNvSpPr>
          <p:nvPr>
            <p:ph type="pic" idx="18"/>
          </p:nvPr>
        </p:nvSpPr>
        <p:spPr>
          <a:xfrm>
            <a:off x="368300" y="355600"/>
            <a:ext cx="12268200" cy="6731000"/>
          </a:xfrm>
          <a:prstGeom prst="rect">
            <a:avLst/>
          </a:prstGeom>
        </p:spPr>
        <p:txBody>
          <a:bodyPr lIns="91439" tIns="45719" rIns="91439" bIns="45719" anchor="t">
            <a:noAutofit/>
          </a:bodyPr>
          <a:lstStyle/>
          <a:p>
            <a:endParaRPr/>
          </a:p>
        </p:txBody>
      </p:sp>
      <p:sp>
        <p:nvSpPr>
          <p:cNvPr id="31" name="Title Text"/>
          <p:cNvSpPr txBox="1">
            <a:spLocks noGrp="1"/>
          </p:cNvSpPr>
          <p:nvPr>
            <p:ph type="title"/>
          </p:nvPr>
        </p:nvSpPr>
        <p:spPr>
          <a:xfrm>
            <a:off x="1422400" y="7099300"/>
            <a:ext cx="10845800" cy="1028700"/>
          </a:xfrm>
          <a:prstGeom prst="rect">
            <a:avLst/>
          </a:prstGeom>
        </p:spPr>
        <p:txBody>
          <a:bodyPr anchor="b"/>
          <a:lstStyle>
            <a:lvl1pPr>
              <a:defRPr cap="all">
                <a:solidFill>
                  <a:srgbClr val="DEDEDE"/>
                </a:solidFill>
                <a:latin typeface="+mj-lt"/>
                <a:ea typeface="+mj-ea"/>
                <a:cs typeface="+mj-cs"/>
                <a:sym typeface="Helvetica Neue Bold Condensed"/>
              </a:defRPr>
            </a:lvl1pPr>
          </a:lstStyle>
          <a:p>
            <a:r>
              <a:t>Title Text</a:t>
            </a:r>
          </a:p>
        </p:txBody>
      </p:sp>
      <p:sp>
        <p:nvSpPr>
          <p:cNvPr id="32" name="Body Level One…"/>
          <p:cNvSpPr txBox="1">
            <a:spLocks noGrp="1"/>
          </p:cNvSpPr>
          <p:nvPr>
            <p:ph type="body" sz="quarter" idx="1"/>
          </p:nvPr>
        </p:nvSpPr>
        <p:spPr>
          <a:xfrm>
            <a:off x="1422400" y="8115300"/>
            <a:ext cx="10845800" cy="749300"/>
          </a:xfrm>
          <a:prstGeom prst="rect">
            <a:avLst/>
          </a:prstGeom>
        </p:spPr>
        <p:txBody>
          <a:bodyPr anchor="t"/>
          <a:lstStyle>
            <a:lvl1pPr marL="0" indent="0">
              <a:lnSpc>
                <a:spcPct val="150000"/>
              </a:lnSpc>
              <a:spcBef>
                <a:spcPts val="0"/>
              </a:spcBef>
              <a:buSzTx/>
              <a:buNone/>
              <a:defRPr sz="4200" cap="all">
                <a:solidFill>
                  <a:srgbClr val="DEDEDE"/>
                </a:solidFill>
                <a:latin typeface="+mj-lt"/>
                <a:ea typeface="+mj-ea"/>
                <a:cs typeface="+mj-cs"/>
                <a:sym typeface="Helvetica Neue Bold Condensed"/>
              </a:defRPr>
            </a:lvl1pPr>
            <a:lvl2pPr marL="0" indent="228600">
              <a:spcBef>
                <a:spcPts val="0"/>
              </a:spcBef>
              <a:buSzTx/>
              <a:buNone/>
              <a:defRPr sz="4500" cap="all">
                <a:solidFill>
                  <a:srgbClr val="DDDDDE"/>
                </a:solidFill>
                <a:latin typeface="+mj-lt"/>
                <a:ea typeface="+mj-ea"/>
                <a:cs typeface="+mj-cs"/>
                <a:sym typeface="Helvetica Neue Bold Condensed"/>
              </a:defRPr>
            </a:lvl2pPr>
            <a:lvl3pPr marL="0" indent="457200">
              <a:spcBef>
                <a:spcPts val="0"/>
              </a:spcBef>
              <a:buSzTx/>
              <a:buNone/>
              <a:defRPr sz="4500" cap="all">
                <a:solidFill>
                  <a:srgbClr val="DDDDDE"/>
                </a:solidFill>
                <a:latin typeface="+mj-lt"/>
                <a:ea typeface="+mj-ea"/>
                <a:cs typeface="+mj-cs"/>
                <a:sym typeface="Helvetica Neue Bold Condensed"/>
              </a:defRPr>
            </a:lvl3pPr>
            <a:lvl4pPr marL="0" indent="685800">
              <a:spcBef>
                <a:spcPts val="0"/>
              </a:spcBef>
              <a:buSzTx/>
              <a:buNone/>
              <a:defRPr sz="4500" cap="all">
                <a:solidFill>
                  <a:srgbClr val="DDDDDE"/>
                </a:solidFill>
                <a:latin typeface="+mj-lt"/>
                <a:ea typeface="+mj-ea"/>
                <a:cs typeface="+mj-cs"/>
                <a:sym typeface="Helvetica Neue Bold Condensed"/>
              </a:defRPr>
            </a:lvl4pPr>
            <a:lvl5pPr marL="0" indent="914400">
              <a:spcBef>
                <a:spcPts val="0"/>
              </a:spcBef>
              <a:buSzTx/>
              <a:buNone/>
              <a:defRPr sz="4500" cap="all">
                <a:solidFill>
                  <a:srgbClr val="DDDDDE"/>
                </a:solidFill>
                <a:latin typeface="+mj-lt"/>
                <a:ea typeface="+mj-ea"/>
                <a:cs typeface="+mj-cs"/>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hoto - Horizontal 4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 name="Line"/>
          <p:cNvSpPr/>
          <p:nvPr/>
        </p:nvSpPr>
        <p:spPr>
          <a:xfrm>
            <a:off x="278468" y="8915400"/>
            <a:ext cx="12446932" cy="2"/>
          </a:xfrm>
          <a:prstGeom prst="line">
            <a:avLst/>
          </a:prstGeom>
          <a:ln w="25400">
            <a:solidFill>
              <a:srgbClr val="83827D"/>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1" name="Line"/>
          <p:cNvSpPr/>
          <p:nvPr/>
        </p:nvSpPr>
        <p:spPr>
          <a:xfrm>
            <a:off x="5256995" y="8902700"/>
            <a:ext cx="1" cy="592215"/>
          </a:xfrm>
          <a:prstGeom prst="line">
            <a:avLst/>
          </a:prstGeom>
          <a:ln w="25400">
            <a:solidFill>
              <a:srgbClr val="83827D"/>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2" name="Line"/>
          <p:cNvSpPr/>
          <p:nvPr/>
        </p:nvSpPr>
        <p:spPr>
          <a:xfrm>
            <a:off x="278468" y="7188200"/>
            <a:ext cx="12446932" cy="2"/>
          </a:xfrm>
          <a:prstGeom prst="line">
            <a:avLst/>
          </a:prstGeom>
          <a:ln w="25400">
            <a:solidFill>
              <a:srgbClr val="83827D"/>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3" name="Rectangle"/>
          <p:cNvSpPr/>
          <p:nvPr/>
        </p:nvSpPr>
        <p:spPr>
          <a:xfrm>
            <a:off x="279400" y="279400"/>
            <a:ext cx="12446000" cy="9220200"/>
          </a:xfrm>
          <a:prstGeom prst="rect">
            <a:avLst/>
          </a:prstGeom>
          <a:ln w="25400">
            <a:solidFill>
              <a:srgbClr val="83827D"/>
            </a:solidFill>
            <a:miter lim="400000"/>
          </a:ln>
        </p:spPr>
        <p:txBody>
          <a:bodyPr lIns="50800" tIns="50800" rIns="50800" bIns="50800" anchor="ctr"/>
          <a:lstStyle/>
          <a:p>
            <a:endParaRPr/>
          </a:p>
        </p:txBody>
      </p:sp>
      <p:sp>
        <p:nvSpPr>
          <p:cNvPr id="44" name="NAME"/>
          <p:cNvSpPr txBox="1">
            <a:spLocks noGrp="1"/>
          </p:cNvSpPr>
          <p:nvPr>
            <p:ph type="body" sz="quarter" idx="13"/>
          </p:nvPr>
        </p:nvSpPr>
        <p:spPr>
          <a:xfrm>
            <a:off x="6359707" y="8877300"/>
            <a:ext cx="1189179" cy="647700"/>
          </a:xfrm>
          <a:prstGeom prst="rect">
            <a:avLst/>
          </a:prstGeom>
        </p:spPr>
        <p:txBody>
          <a:bodyPr wrap="none">
            <a:spAutoFit/>
          </a:bodyPr>
          <a:lstStyle>
            <a:lvl1pPr marL="0" indent="0">
              <a:spcBef>
                <a:spcPts val="0"/>
              </a:spcBef>
              <a:buSzTx/>
              <a:buNone/>
              <a:defRPr cap="all">
                <a:solidFill>
                  <a:srgbClr val="558AAB"/>
                </a:solidFill>
                <a:latin typeface="+mj-lt"/>
                <a:ea typeface="+mj-ea"/>
                <a:cs typeface="+mj-cs"/>
                <a:sym typeface="Helvetica Neue Bold Condensed"/>
              </a:defRPr>
            </a:lvl1pPr>
          </a:lstStyle>
          <a:p>
            <a:r>
              <a:t>NAME</a:t>
            </a:r>
          </a:p>
        </p:txBody>
      </p:sp>
      <p:sp>
        <p:nvSpPr>
          <p:cNvPr id="45" name="PROJECT"/>
          <p:cNvSpPr txBox="1">
            <a:spLocks noGrp="1"/>
          </p:cNvSpPr>
          <p:nvPr>
            <p:ph type="body" sz="quarter" idx="14"/>
          </p:nvPr>
        </p:nvSpPr>
        <p:spPr>
          <a:xfrm>
            <a:off x="339854" y="7197750"/>
            <a:ext cx="935432" cy="374600"/>
          </a:xfrm>
          <a:prstGeom prst="rect">
            <a:avLst/>
          </a:prstGeom>
        </p:spPr>
        <p:txBody>
          <a:bodyPr wrap="none">
            <a:spAutoFit/>
          </a:bodyPr>
          <a:lstStyle>
            <a:lvl1pPr marL="0" indent="0" algn="ctr">
              <a:spcBef>
                <a:spcPts val="0"/>
              </a:spcBef>
              <a:buSzTx/>
              <a:buNone/>
              <a:defRPr sz="1800" cap="all">
                <a:latin typeface="+mj-lt"/>
                <a:ea typeface="+mj-ea"/>
                <a:cs typeface="+mj-cs"/>
                <a:sym typeface="Helvetica Neue Bold Condensed"/>
              </a:defRPr>
            </a:lvl1pPr>
          </a:lstStyle>
          <a:p>
            <a:r>
              <a:t>PROJECT</a:t>
            </a:r>
          </a:p>
        </p:txBody>
      </p:sp>
      <p:sp>
        <p:nvSpPr>
          <p:cNvPr id="46" name="DATE"/>
          <p:cNvSpPr txBox="1">
            <a:spLocks noGrp="1"/>
          </p:cNvSpPr>
          <p:nvPr>
            <p:ph type="body" sz="quarter" idx="15"/>
          </p:nvPr>
        </p:nvSpPr>
        <p:spPr>
          <a:xfrm>
            <a:off x="339905" y="8912250"/>
            <a:ext cx="579730" cy="374600"/>
          </a:xfrm>
          <a:prstGeom prst="rect">
            <a:avLst/>
          </a:prstGeom>
        </p:spPr>
        <p:txBody>
          <a:bodyPr wrap="none">
            <a:spAutoFit/>
          </a:bodyPr>
          <a:lstStyle>
            <a:lvl1pPr marL="0" indent="0" algn="ctr">
              <a:spcBef>
                <a:spcPts val="0"/>
              </a:spcBef>
              <a:buSzTx/>
              <a:buNone/>
              <a:defRPr sz="1800" cap="all">
                <a:latin typeface="+mj-lt"/>
                <a:ea typeface="+mj-ea"/>
                <a:cs typeface="+mj-cs"/>
                <a:sym typeface="Helvetica Neue Bold Condensed"/>
              </a:defRPr>
            </a:lvl1pPr>
          </a:lstStyle>
          <a:p>
            <a:r>
              <a:t>DATE</a:t>
            </a:r>
          </a:p>
        </p:txBody>
      </p:sp>
      <p:sp>
        <p:nvSpPr>
          <p:cNvPr id="47" name="Client"/>
          <p:cNvSpPr txBox="1">
            <a:spLocks noGrp="1"/>
          </p:cNvSpPr>
          <p:nvPr>
            <p:ph type="body" sz="quarter" idx="16"/>
          </p:nvPr>
        </p:nvSpPr>
        <p:spPr>
          <a:xfrm>
            <a:off x="5318302" y="8912250"/>
            <a:ext cx="752781" cy="374600"/>
          </a:xfrm>
          <a:prstGeom prst="rect">
            <a:avLst/>
          </a:prstGeom>
        </p:spPr>
        <p:txBody>
          <a:bodyPr wrap="none">
            <a:spAutoFit/>
          </a:bodyPr>
          <a:lstStyle>
            <a:lvl1pPr marL="0" indent="0" algn="ctr">
              <a:spcBef>
                <a:spcPts val="0"/>
              </a:spcBef>
              <a:buSzTx/>
              <a:buNone/>
              <a:defRPr sz="1800" cap="all">
                <a:latin typeface="+mj-lt"/>
                <a:ea typeface="+mj-ea"/>
                <a:cs typeface="+mj-cs"/>
                <a:sym typeface="Helvetica Neue Bold Condensed"/>
              </a:defRPr>
            </a:lvl1pPr>
          </a:lstStyle>
          <a:p>
            <a:r>
              <a:t>Client</a:t>
            </a:r>
          </a:p>
        </p:txBody>
      </p:sp>
      <p:sp>
        <p:nvSpPr>
          <p:cNvPr id="48" name="DATE"/>
          <p:cNvSpPr txBox="1">
            <a:spLocks noGrp="1"/>
          </p:cNvSpPr>
          <p:nvPr>
            <p:ph type="body" sz="quarter" idx="17"/>
          </p:nvPr>
        </p:nvSpPr>
        <p:spPr>
          <a:xfrm>
            <a:off x="1419408" y="8877300"/>
            <a:ext cx="1045160" cy="647700"/>
          </a:xfrm>
          <a:prstGeom prst="rect">
            <a:avLst/>
          </a:prstGeom>
        </p:spPr>
        <p:txBody>
          <a:bodyPr wrap="none">
            <a:spAutoFit/>
          </a:bodyPr>
          <a:lstStyle>
            <a:lvl1pPr marL="0" indent="0">
              <a:spcBef>
                <a:spcPts val="0"/>
              </a:spcBef>
              <a:buSzTx/>
              <a:buNone/>
              <a:defRPr cap="all">
                <a:solidFill>
                  <a:srgbClr val="558AAB"/>
                </a:solidFill>
                <a:latin typeface="+mj-lt"/>
                <a:ea typeface="+mj-ea"/>
                <a:cs typeface="+mj-cs"/>
                <a:sym typeface="Helvetica Neue Bold Condensed"/>
              </a:defRPr>
            </a:lvl1pPr>
          </a:lstStyle>
          <a:p>
            <a:r>
              <a:t>DATE</a:t>
            </a:r>
          </a:p>
        </p:txBody>
      </p:sp>
      <p:sp>
        <p:nvSpPr>
          <p:cNvPr id="49" name="Image"/>
          <p:cNvSpPr>
            <a:spLocks noGrp="1"/>
          </p:cNvSpPr>
          <p:nvPr>
            <p:ph type="pic" sz="half" idx="18"/>
          </p:nvPr>
        </p:nvSpPr>
        <p:spPr>
          <a:xfrm>
            <a:off x="368300" y="368300"/>
            <a:ext cx="4851400" cy="6731000"/>
          </a:xfrm>
          <a:prstGeom prst="rect">
            <a:avLst/>
          </a:prstGeom>
        </p:spPr>
        <p:txBody>
          <a:bodyPr lIns="91439" tIns="45719" rIns="91439" bIns="45719" anchor="t">
            <a:noAutofit/>
          </a:bodyPr>
          <a:lstStyle/>
          <a:p>
            <a:endParaRPr/>
          </a:p>
        </p:txBody>
      </p:sp>
      <p:sp>
        <p:nvSpPr>
          <p:cNvPr id="50" name="Image"/>
          <p:cNvSpPr>
            <a:spLocks noGrp="1"/>
          </p:cNvSpPr>
          <p:nvPr>
            <p:ph type="pic" sz="quarter" idx="19"/>
          </p:nvPr>
        </p:nvSpPr>
        <p:spPr>
          <a:xfrm>
            <a:off x="5295900" y="368300"/>
            <a:ext cx="2413000" cy="3327400"/>
          </a:xfrm>
          <a:prstGeom prst="rect">
            <a:avLst/>
          </a:prstGeom>
        </p:spPr>
        <p:txBody>
          <a:bodyPr lIns="91439" tIns="45719" rIns="91439" bIns="45719" anchor="t">
            <a:noAutofit/>
          </a:bodyPr>
          <a:lstStyle/>
          <a:p>
            <a:endParaRPr/>
          </a:p>
        </p:txBody>
      </p:sp>
      <p:sp>
        <p:nvSpPr>
          <p:cNvPr id="51" name="Image"/>
          <p:cNvSpPr>
            <a:spLocks noGrp="1"/>
          </p:cNvSpPr>
          <p:nvPr>
            <p:ph type="pic" sz="quarter" idx="20"/>
          </p:nvPr>
        </p:nvSpPr>
        <p:spPr>
          <a:xfrm>
            <a:off x="5295900" y="3771900"/>
            <a:ext cx="2413000" cy="3327400"/>
          </a:xfrm>
          <a:prstGeom prst="rect">
            <a:avLst/>
          </a:prstGeom>
        </p:spPr>
        <p:txBody>
          <a:bodyPr lIns="91439" tIns="45719" rIns="91439" bIns="45719" anchor="t">
            <a:noAutofit/>
          </a:bodyPr>
          <a:lstStyle/>
          <a:p>
            <a:endParaRPr/>
          </a:p>
        </p:txBody>
      </p:sp>
      <p:sp>
        <p:nvSpPr>
          <p:cNvPr id="52" name="Image"/>
          <p:cNvSpPr>
            <a:spLocks noGrp="1"/>
          </p:cNvSpPr>
          <p:nvPr>
            <p:ph type="pic" sz="half" idx="21"/>
          </p:nvPr>
        </p:nvSpPr>
        <p:spPr>
          <a:xfrm>
            <a:off x="7785100" y="368300"/>
            <a:ext cx="4851400" cy="6731000"/>
          </a:xfrm>
          <a:prstGeom prst="rect">
            <a:avLst/>
          </a:prstGeom>
        </p:spPr>
        <p:txBody>
          <a:bodyPr lIns="91439" tIns="45719" rIns="91439" bIns="45719" anchor="t">
            <a:noAutofit/>
          </a:bodyPr>
          <a:lstStyle/>
          <a:p>
            <a:endParaRPr/>
          </a:p>
        </p:txBody>
      </p:sp>
      <p:sp>
        <p:nvSpPr>
          <p:cNvPr id="53" name="Title Text"/>
          <p:cNvSpPr txBox="1">
            <a:spLocks noGrp="1"/>
          </p:cNvSpPr>
          <p:nvPr>
            <p:ph type="title"/>
          </p:nvPr>
        </p:nvSpPr>
        <p:spPr>
          <a:xfrm>
            <a:off x="1422400" y="7099300"/>
            <a:ext cx="10845800" cy="1028700"/>
          </a:xfrm>
          <a:prstGeom prst="rect">
            <a:avLst/>
          </a:prstGeom>
        </p:spPr>
        <p:txBody>
          <a:bodyPr anchor="b"/>
          <a:lstStyle>
            <a:lvl1pPr>
              <a:defRPr cap="all">
                <a:solidFill>
                  <a:srgbClr val="DEDEDE"/>
                </a:solidFill>
                <a:latin typeface="+mj-lt"/>
                <a:ea typeface="+mj-ea"/>
                <a:cs typeface="+mj-cs"/>
                <a:sym typeface="Helvetica Neue Bold Condensed"/>
              </a:defRPr>
            </a:lvl1pPr>
          </a:lstStyle>
          <a:p>
            <a:r>
              <a:t>Title Text</a:t>
            </a:r>
          </a:p>
        </p:txBody>
      </p:sp>
      <p:sp>
        <p:nvSpPr>
          <p:cNvPr id="54" name="Body Level One…"/>
          <p:cNvSpPr txBox="1">
            <a:spLocks noGrp="1"/>
          </p:cNvSpPr>
          <p:nvPr>
            <p:ph type="body" sz="quarter" idx="1"/>
          </p:nvPr>
        </p:nvSpPr>
        <p:spPr>
          <a:xfrm>
            <a:off x="1422400" y="8115300"/>
            <a:ext cx="10845800" cy="749300"/>
          </a:xfrm>
          <a:prstGeom prst="rect">
            <a:avLst/>
          </a:prstGeom>
        </p:spPr>
        <p:txBody>
          <a:bodyPr anchor="t"/>
          <a:lstStyle>
            <a:lvl1pPr marL="0" indent="0">
              <a:lnSpc>
                <a:spcPct val="150000"/>
              </a:lnSpc>
              <a:spcBef>
                <a:spcPts val="0"/>
              </a:spcBef>
              <a:buSzTx/>
              <a:buNone/>
              <a:defRPr sz="4200" cap="all">
                <a:solidFill>
                  <a:srgbClr val="DEDEDE"/>
                </a:solidFill>
                <a:latin typeface="+mj-lt"/>
                <a:ea typeface="+mj-ea"/>
                <a:cs typeface="+mj-cs"/>
                <a:sym typeface="Helvetica Neue Bold Condensed"/>
              </a:defRPr>
            </a:lvl1pPr>
            <a:lvl2pPr marL="0" indent="228600">
              <a:spcBef>
                <a:spcPts val="0"/>
              </a:spcBef>
              <a:buSzTx/>
              <a:buNone/>
              <a:defRPr sz="4500" cap="all">
                <a:solidFill>
                  <a:srgbClr val="DDDDDE"/>
                </a:solidFill>
                <a:latin typeface="+mj-lt"/>
                <a:ea typeface="+mj-ea"/>
                <a:cs typeface="+mj-cs"/>
                <a:sym typeface="Helvetica Neue Bold Condensed"/>
              </a:defRPr>
            </a:lvl2pPr>
            <a:lvl3pPr marL="0" indent="457200">
              <a:spcBef>
                <a:spcPts val="0"/>
              </a:spcBef>
              <a:buSzTx/>
              <a:buNone/>
              <a:defRPr sz="4500" cap="all">
                <a:solidFill>
                  <a:srgbClr val="DDDDDE"/>
                </a:solidFill>
                <a:latin typeface="+mj-lt"/>
                <a:ea typeface="+mj-ea"/>
                <a:cs typeface="+mj-cs"/>
                <a:sym typeface="Helvetica Neue Bold Condensed"/>
              </a:defRPr>
            </a:lvl3pPr>
            <a:lvl4pPr marL="0" indent="685800">
              <a:spcBef>
                <a:spcPts val="0"/>
              </a:spcBef>
              <a:buSzTx/>
              <a:buNone/>
              <a:defRPr sz="4500" cap="all">
                <a:solidFill>
                  <a:srgbClr val="DDDDDE"/>
                </a:solidFill>
                <a:latin typeface="+mj-lt"/>
                <a:ea typeface="+mj-ea"/>
                <a:cs typeface="+mj-cs"/>
                <a:sym typeface="Helvetica Neue Bold Condensed"/>
              </a:defRPr>
            </a:lvl4pPr>
            <a:lvl5pPr marL="0" indent="914400">
              <a:spcBef>
                <a:spcPts val="0"/>
              </a:spcBef>
              <a:buSzTx/>
              <a:buNone/>
              <a:defRPr sz="4500" cap="all">
                <a:solidFill>
                  <a:srgbClr val="DDDDDE"/>
                </a:solidFill>
                <a:latin typeface="+mj-lt"/>
                <a:ea typeface="+mj-ea"/>
                <a:cs typeface="+mj-cs"/>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 name="Title Text"/>
          <p:cNvSpPr txBox="1">
            <a:spLocks noGrp="1"/>
          </p:cNvSpPr>
          <p:nvPr>
            <p:ph type="title"/>
          </p:nvPr>
        </p:nvSpPr>
        <p:spPr>
          <a:xfrm>
            <a:off x="1231900" y="3568700"/>
            <a:ext cx="10541000" cy="2628900"/>
          </a:xfrm>
          <a:prstGeom prst="rect">
            <a:avLst/>
          </a:prstGeom>
        </p:spPr>
        <p:txBody>
          <a:bodyPr/>
          <a:lstStyle>
            <a:lvl1pPr>
              <a:defRPr cap="all">
                <a:solidFill>
                  <a:srgbClr val="DEDEDE"/>
                </a:solidFill>
                <a:latin typeface="+mj-lt"/>
                <a:ea typeface="+mj-ea"/>
                <a:cs typeface="+mj-cs"/>
                <a:sym typeface="Helvetica Neue Bold Condensed"/>
              </a:defRPr>
            </a:lvl1pPr>
          </a:lstStyle>
          <a:p>
            <a:r>
              <a:t>Title Text</a:t>
            </a:r>
          </a:p>
        </p:txBody>
      </p:sp>
      <p:sp>
        <p:nvSpPr>
          <p:cNvPr id="63" name="Slide Number"/>
          <p:cNvSpPr txBox="1">
            <a:spLocks noGrp="1"/>
          </p:cNvSpPr>
          <p:nvPr>
            <p:ph type="sldNum" sz="quarter" idx="2"/>
          </p:nvPr>
        </p:nvSpPr>
        <p:spPr>
          <a:xfrm>
            <a:off x="6349999" y="9474200"/>
            <a:ext cx="312015" cy="299822"/>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0" name="Image"/>
          <p:cNvSpPr>
            <a:spLocks noGrp="1"/>
          </p:cNvSpPr>
          <p:nvPr>
            <p:ph type="pic" sz="half" idx="13"/>
          </p:nvPr>
        </p:nvSpPr>
        <p:spPr>
          <a:xfrm>
            <a:off x="6921500" y="1354541"/>
            <a:ext cx="5156200" cy="7035801"/>
          </a:xfrm>
          <a:prstGeom prst="rect">
            <a:avLst/>
          </a:prstGeom>
          <a:ln w="9525">
            <a:round/>
          </a:ln>
        </p:spPr>
        <p:txBody>
          <a:bodyPr lIns="91439" tIns="45719" rIns="91439" bIns="45719" anchor="t">
            <a:noAutofit/>
          </a:bodyPr>
          <a:lstStyle/>
          <a:p>
            <a:endParaRPr/>
          </a:p>
        </p:txBody>
      </p:sp>
      <p:sp>
        <p:nvSpPr>
          <p:cNvPr id="71" name="Title Text"/>
          <p:cNvSpPr txBox="1">
            <a:spLocks noGrp="1"/>
          </p:cNvSpPr>
          <p:nvPr>
            <p:ph type="title"/>
          </p:nvPr>
        </p:nvSpPr>
        <p:spPr>
          <a:xfrm>
            <a:off x="1041400" y="1295400"/>
            <a:ext cx="5334000" cy="3924300"/>
          </a:xfrm>
          <a:prstGeom prst="rect">
            <a:avLst/>
          </a:prstGeom>
        </p:spPr>
        <p:txBody>
          <a:bodyPr anchor="b"/>
          <a:lstStyle>
            <a:lvl1pPr>
              <a:defRPr sz="6500" cap="all">
                <a:solidFill>
                  <a:srgbClr val="DEDEDE"/>
                </a:solidFill>
                <a:latin typeface="+mj-lt"/>
                <a:ea typeface="+mj-ea"/>
                <a:cs typeface="+mj-cs"/>
                <a:sym typeface="Helvetica Neue Bold Condensed"/>
              </a:defRPr>
            </a:lvl1pPr>
          </a:lstStyle>
          <a:p>
            <a:r>
              <a:t>Title Text</a:t>
            </a:r>
          </a:p>
        </p:txBody>
      </p:sp>
      <p:sp>
        <p:nvSpPr>
          <p:cNvPr id="72" name="Body Level One…"/>
          <p:cNvSpPr txBox="1">
            <a:spLocks noGrp="1"/>
          </p:cNvSpPr>
          <p:nvPr>
            <p:ph type="body" sz="quarter" idx="1"/>
          </p:nvPr>
        </p:nvSpPr>
        <p:spPr>
          <a:xfrm>
            <a:off x="1041400" y="5207000"/>
            <a:ext cx="5334000" cy="3225800"/>
          </a:xfrm>
          <a:prstGeom prst="rect">
            <a:avLst/>
          </a:prstGeom>
        </p:spPr>
        <p:txBody>
          <a:bodyPr anchor="t"/>
          <a:lstStyle>
            <a:lvl1pPr marL="0" indent="0">
              <a:spcBef>
                <a:spcPts val="0"/>
              </a:spcBef>
              <a:buSzTx/>
              <a:buNone/>
              <a:defRPr cap="all">
                <a:solidFill>
                  <a:srgbClr val="558AAB"/>
                </a:solidFill>
                <a:latin typeface="+mj-lt"/>
                <a:ea typeface="+mj-ea"/>
                <a:cs typeface="+mj-cs"/>
                <a:sym typeface="Helvetica Neue Bold Condensed"/>
              </a:defRPr>
            </a:lvl1pPr>
            <a:lvl2pPr marL="0" indent="228600">
              <a:spcBef>
                <a:spcPts val="0"/>
              </a:spcBef>
              <a:buSzTx/>
              <a:buNone/>
              <a:defRPr cap="all">
                <a:solidFill>
                  <a:srgbClr val="558AAB"/>
                </a:solidFill>
                <a:latin typeface="+mj-lt"/>
                <a:ea typeface="+mj-ea"/>
                <a:cs typeface="+mj-cs"/>
                <a:sym typeface="Helvetica Neue Bold Condensed"/>
              </a:defRPr>
            </a:lvl2pPr>
            <a:lvl3pPr marL="0" indent="457200">
              <a:spcBef>
                <a:spcPts val="0"/>
              </a:spcBef>
              <a:buSzTx/>
              <a:buNone/>
              <a:defRPr cap="all">
                <a:solidFill>
                  <a:srgbClr val="558AAB"/>
                </a:solidFill>
                <a:latin typeface="+mj-lt"/>
                <a:ea typeface="+mj-ea"/>
                <a:cs typeface="+mj-cs"/>
                <a:sym typeface="Helvetica Neue Bold Condensed"/>
              </a:defRPr>
            </a:lvl3pPr>
            <a:lvl4pPr marL="0" indent="685800">
              <a:spcBef>
                <a:spcPts val="0"/>
              </a:spcBef>
              <a:buSzTx/>
              <a:buNone/>
              <a:defRPr cap="all">
                <a:solidFill>
                  <a:srgbClr val="558AAB"/>
                </a:solidFill>
                <a:latin typeface="+mj-lt"/>
                <a:ea typeface="+mj-ea"/>
                <a:cs typeface="+mj-cs"/>
                <a:sym typeface="Helvetica Neue Bold Condensed"/>
              </a:defRPr>
            </a:lvl4pPr>
            <a:lvl5pPr marL="0" indent="914400">
              <a:spcBef>
                <a:spcPts val="0"/>
              </a:spcBef>
              <a:buSzTx/>
              <a:buNone/>
              <a:defRPr cap="all">
                <a:solidFill>
                  <a:srgbClr val="558AAB"/>
                </a:solidFill>
                <a:latin typeface="+mj-lt"/>
                <a:ea typeface="+mj-ea"/>
                <a:cs typeface="+mj-cs"/>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80" name="Title Text"/>
          <p:cNvSpPr txBox="1">
            <a:spLocks noGrp="1"/>
          </p:cNvSpPr>
          <p:nvPr>
            <p:ph type="title"/>
          </p:nvPr>
        </p:nvSpPr>
        <p:spPr>
          <a:xfrm>
            <a:off x="1041400" y="266700"/>
            <a:ext cx="10922000" cy="2438400"/>
          </a:xfrm>
          <a:prstGeom prst="rect">
            <a:avLst/>
          </a:prstGeom>
        </p:spPr>
        <p:txBody>
          <a:bodyPr/>
          <a:lstStyle>
            <a:lvl1pPr>
              <a:defRPr>
                <a:solidFill>
                  <a:srgbClr val="558AAB"/>
                </a:solidFill>
              </a:defRPr>
            </a:lvl1pPr>
          </a:lstStyle>
          <a:p>
            <a:r>
              <a:t>Title Text</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8" name="Title Text"/>
          <p:cNvSpPr txBox="1">
            <a:spLocks noGrp="1"/>
          </p:cNvSpPr>
          <p:nvPr>
            <p:ph type="title"/>
          </p:nvPr>
        </p:nvSpPr>
        <p:spPr>
          <a:xfrm>
            <a:off x="1041400" y="266700"/>
            <a:ext cx="10922000" cy="2438400"/>
          </a:xfrm>
          <a:prstGeom prst="rect">
            <a:avLst/>
          </a:prstGeom>
        </p:spPr>
        <p:txBody>
          <a:bodyPr/>
          <a:lstStyle>
            <a:lvl1pPr>
              <a:defRPr>
                <a:solidFill>
                  <a:srgbClr val="558AAB"/>
                </a:solidFill>
              </a:defRPr>
            </a:lvl1pPr>
          </a:lstStyle>
          <a:p>
            <a:r>
              <a:t>Title Text</a:t>
            </a:r>
          </a:p>
        </p:txBody>
      </p:sp>
      <p:sp>
        <p:nvSpPr>
          <p:cNvPr id="89" name="Body Level One…"/>
          <p:cNvSpPr txBox="1">
            <a:spLocks noGrp="1"/>
          </p:cNvSpPr>
          <p:nvPr>
            <p:ph type="body" idx="1"/>
          </p:nvPr>
        </p:nvSpPr>
        <p:spPr>
          <a:xfrm>
            <a:off x="1041400" y="2768600"/>
            <a:ext cx="10922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97" name="Image"/>
          <p:cNvSpPr>
            <a:spLocks noGrp="1"/>
          </p:cNvSpPr>
          <p:nvPr>
            <p:ph type="pic" sz="quarter" idx="13"/>
          </p:nvPr>
        </p:nvSpPr>
        <p:spPr>
          <a:xfrm>
            <a:off x="7645400" y="2768600"/>
            <a:ext cx="4292600" cy="5715000"/>
          </a:xfrm>
          <a:prstGeom prst="rect">
            <a:avLst/>
          </a:prstGeom>
          <a:ln w="9525">
            <a:round/>
          </a:ln>
        </p:spPr>
        <p:txBody>
          <a:bodyPr lIns="91439" tIns="45719" rIns="91439" bIns="45719" anchor="t">
            <a:noAutofit/>
          </a:bodyPr>
          <a:lstStyle/>
          <a:p>
            <a:endParaRPr/>
          </a:p>
        </p:txBody>
      </p:sp>
      <p:sp>
        <p:nvSpPr>
          <p:cNvPr id="98" name="Title Text"/>
          <p:cNvSpPr txBox="1">
            <a:spLocks noGrp="1"/>
          </p:cNvSpPr>
          <p:nvPr>
            <p:ph type="title"/>
          </p:nvPr>
        </p:nvSpPr>
        <p:spPr>
          <a:xfrm>
            <a:off x="1041400" y="266700"/>
            <a:ext cx="10922000" cy="2438400"/>
          </a:xfrm>
          <a:prstGeom prst="rect">
            <a:avLst/>
          </a:prstGeom>
        </p:spPr>
        <p:txBody>
          <a:bodyPr/>
          <a:lstStyle>
            <a:lvl1pPr>
              <a:defRPr>
                <a:solidFill>
                  <a:srgbClr val="558AAB"/>
                </a:solidFill>
              </a:defRPr>
            </a:lvl1pPr>
          </a:lstStyle>
          <a:p>
            <a:r>
              <a:t>Title Text</a:t>
            </a:r>
          </a:p>
        </p:txBody>
      </p:sp>
      <p:sp>
        <p:nvSpPr>
          <p:cNvPr id="99" name="Body Level One…"/>
          <p:cNvSpPr txBox="1">
            <a:spLocks noGrp="1"/>
          </p:cNvSpPr>
          <p:nvPr>
            <p:ph type="body" sz="half" idx="1"/>
          </p:nvPr>
        </p:nvSpPr>
        <p:spPr>
          <a:xfrm>
            <a:off x="1041400" y="2768600"/>
            <a:ext cx="5334000" cy="5715000"/>
          </a:xfrm>
          <a:prstGeom prst="rect">
            <a:avLst/>
          </a:prstGeom>
        </p:spPr>
        <p:txBody>
          <a:bodyPr/>
          <a:lstStyle>
            <a:lvl1pPr marL="381000" indent="-381000">
              <a:spcBef>
                <a:spcPts val="2800"/>
              </a:spcBef>
              <a:buBlip>
                <a:blip r:embed="rId2"/>
              </a:buBlip>
              <a:defRPr sz="3000"/>
            </a:lvl1pPr>
            <a:lvl2pPr marL="762000" indent="-381000">
              <a:spcBef>
                <a:spcPts val="2800"/>
              </a:spcBef>
              <a:buBlip>
                <a:blip r:embed="rId2"/>
              </a:buBlip>
              <a:defRPr sz="3000"/>
            </a:lvl2pPr>
            <a:lvl3pPr marL="1143000" indent="-381000">
              <a:spcBef>
                <a:spcPts val="2800"/>
              </a:spcBef>
              <a:buBlip>
                <a:blip r:embed="rId2"/>
              </a:buBlip>
              <a:defRPr sz="3000"/>
            </a:lvl3pPr>
            <a:lvl4pPr marL="1524000" indent="-381000">
              <a:spcBef>
                <a:spcPts val="2800"/>
              </a:spcBef>
              <a:buBlip>
                <a:blip r:embed="rId2"/>
              </a:buBlip>
              <a:defRPr sz="3000"/>
            </a:lvl4pPr>
            <a:lvl5pPr marL="1905000" indent="-381000">
              <a:spcBef>
                <a:spcPts val="2800"/>
              </a:spcBef>
              <a:buBlip>
                <a:blip r:embed="rId2"/>
              </a:buBlip>
              <a:defRPr sz="3000"/>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07"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srcRect/>
          <a:stretch>
            <a:fillRect/>
          </a:stretch>
        </a:blipFill>
        <a:effectLst/>
      </p:bgPr>
    </p:bg>
    <p:spTree>
      <p:nvGrpSpPr>
        <p:cNvPr id="1" name=""/>
        <p:cNvGrpSpPr/>
        <p:nvPr/>
      </p:nvGrpSpPr>
      <p:grpSpPr>
        <a:xfrm>
          <a:off x="0" y="0"/>
          <a:ext cx="0" cy="0"/>
          <a:chOff x="0" y="0"/>
          <a:chExt cx="0" cy="0"/>
        </a:xfrm>
      </p:grpSpPr>
      <p:sp>
        <p:nvSpPr>
          <p:cNvPr id="2" name="Rectangle"/>
          <p:cNvSpPr/>
          <p:nvPr/>
        </p:nvSpPr>
        <p:spPr>
          <a:xfrm>
            <a:off x="279400" y="279400"/>
            <a:ext cx="12446000" cy="9220200"/>
          </a:xfrm>
          <a:prstGeom prst="rect">
            <a:avLst/>
          </a:prstGeom>
          <a:ln w="25400">
            <a:solidFill>
              <a:srgbClr val="83827D"/>
            </a:solidFill>
            <a:miter lim="400000"/>
          </a:ln>
        </p:spPr>
        <p:txBody>
          <a:bodyPr lIns="50800" tIns="50800" rIns="50800" bIns="50800" anchor="ctr"/>
          <a:lstStyle/>
          <a:p>
            <a:endParaRPr/>
          </a:p>
        </p:txBody>
      </p:sp>
      <p:sp>
        <p:nvSpPr>
          <p:cNvPr id="3" name="Body Level One…"/>
          <p:cNvSpPr txBox="1">
            <a:spLocks noGrp="1"/>
          </p:cNvSpPr>
          <p:nvPr>
            <p:ph type="body" idx="1"/>
          </p:nvPr>
        </p:nvSpPr>
        <p:spPr>
          <a:xfrm>
            <a:off x="1041400" y="1473200"/>
            <a:ext cx="10922000" cy="68072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a:buBlip>
                <a:blip r:embed="rId18"/>
              </a:buBlip>
            </a:lvl1pPr>
            <a:lvl2pPr>
              <a:buBlip>
                <a:blip r:embed="rId18"/>
              </a:buBlip>
            </a:lvl2pPr>
            <a:lvl3pPr>
              <a:buBlip>
                <a:blip r:embed="rId18"/>
              </a:buBlip>
            </a:lvl3pPr>
            <a:lvl4pPr>
              <a:buBlip>
                <a:blip r:embed="rId18"/>
              </a:buBlip>
            </a:lvl4pPr>
            <a:lvl5pPr>
              <a:buBlip>
                <a:blip r:embed="rId18"/>
              </a:buBlip>
            </a:lvl5pPr>
          </a:lstStyle>
          <a:p>
            <a:r>
              <a:t>Body Level One</a:t>
            </a:r>
          </a:p>
          <a:p>
            <a:pPr lvl="1"/>
            <a:r>
              <a:t>Body Level Two</a:t>
            </a:r>
          </a:p>
          <a:p>
            <a:pPr lvl="2"/>
            <a:r>
              <a:t>Body Level Three</a:t>
            </a:r>
          </a:p>
          <a:p>
            <a:pPr lvl="3"/>
            <a:r>
              <a:t>Body Level Four</a:t>
            </a:r>
          </a:p>
          <a:p>
            <a:pPr lvl="4"/>
            <a:r>
              <a:t>Body Level Five</a:t>
            </a:r>
          </a:p>
        </p:txBody>
      </p:sp>
      <p:sp>
        <p:nvSpPr>
          <p:cNvPr id="4" name="Title Text"/>
          <p:cNvSpPr txBox="1">
            <a:spLocks noGrp="1"/>
          </p:cNvSpPr>
          <p:nvPr>
            <p:ph type="title"/>
          </p:nvPr>
        </p:nvSpPr>
        <p:spPr>
          <a:xfrm>
            <a:off x="1041400" y="254000"/>
            <a:ext cx="10922000" cy="2438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5" name="Slide Number"/>
          <p:cNvSpPr txBox="1">
            <a:spLocks noGrp="1"/>
          </p:cNvSpPr>
          <p:nvPr>
            <p:ph type="sldNum" sz="quarter" idx="2"/>
          </p:nvPr>
        </p:nvSpPr>
        <p:spPr>
          <a:xfrm>
            <a:off x="6352743" y="9476689"/>
            <a:ext cx="312014" cy="299822"/>
          </a:xfrm>
          <a:prstGeom prst="rect">
            <a:avLst/>
          </a:prstGeom>
          <a:ln w="12700">
            <a:miter lim="400000"/>
          </a:ln>
        </p:spPr>
        <p:txBody>
          <a:bodyPr wrap="none" lIns="50800" tIns="50800" rIns="50800" bIns="50800" anchor="ctr">
            <a:spAutoFit/>
          </a:bodyPr>
          <a:lstStyle>
            <a:lvl1pPr>
              <a:defRPr sz="1400">
                <a:solidFill>
                  <a:srgbClr val="5C88A5"/>
                </a:solidFill>
                <a:latin typeface="Helvetica Neue"/>
                <a:ea typeface="Helvetica Neue"/>
                <a:cs typeface="Helvetica Neue"/>
                <a:sym typeface="Helvetica Neue"/>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584200" latinLnBrk="0">
        <a:lnSpc>
          <a:spcPct val="90000"/>
        </a:lnSpc>
        <a:spcBef>
          <a:spcPts val="0"/>
        </a:spcBef>
        <a:spcAft>
          <a:spcPts val="0"/>
        </a:spcAft>
        <a:buClrTx/>
        <a:buSzTx/>
        <a:buFontTx/>
        <a:buNone/>
        <a:tabLst/>
        <a:defRPr sz="7200" b="0" i="0" u="none" strike="noStrike" cap="none" spc="0" baseline="0">
          <a:ln>
            <a:noFill/>
          </a:ln>
          <a:solidFill>
            <a:srgbClr val="5C88A5"/>
          </a:solidFill>
          <a:uFillTx/>
          <a:latin typeface="+mn-lt"/>
          <a:ea typeface="+mn-ea"/>
          <a:cs typeface="+mn-cs"/>
          <a:sym typeface="Helvetica Neue Light"/>
        </a:defRPr>
      </a:lvl1pPr>
      <a:lvl2pPr marL="0" marR="0" indent="228600" algn="l" defTabSz="584200" latinLnBrk="0">
        <a:lnSpc>
          <a:spcPct val="90000"/>
        </a:lnSpc>
        <a:spcBef>
          <a:spcPts val="0"/>
        </a:spcBef>
        <a:spcAft>
          <a:spcPts val="0"/>
        </a:spcAft>
        <a:buClrTx/>
        <a:buSzTx/>
        <a:buFontTx/>
        <a:buNone/>
        <a:tabLst/>
        <a:defRPr sz="7200" b="0" i="0" u="none" strike="noStrike" cap="none" spc="0" baseline="0">
          <a:ln>
            <a:noFill/>
          </a:ln>
          <a:solidFill>
            <a:srgbClr val="5C88A5"/>
          </a:solidFill>
          <a:uFillTx/>
          <a:latin typeface="+mn-lt"/>
          <a:ea typeface="+mn-ea"/>
          <a:cs typeface="+mn-cs"/>
          <a:sym typeface="Helvetica Neue Light"/>
        </a:defRPr>
      </a:lvl2pPr>
      <a:lvl3pPr marL="0" marR="0" indent="457200" algn="l" defTabSz="584200" latinLnBrk="0">
        <a:lnSpc>
          <a:spcPct val="90000"/>
        </a:lnSpc>
        <a:spcBef>
          <a:spcPts val="0"/>
        </a:spcBef>
        <a:spcAft>
          <a:spcPts val="0"/>
        </a:spcAft>
        <a:buClrTx/>
        <a:buSzTx/>
        <a:buFontTx/>
        <a:buNone/>
        <a:tabLst/>
        <a:defRPr sz="7200" b="0" i="0" u="none" strike="noStrike" cap="none" spc="0" baseline="0">
          <a:ln>
            <a:noFill/>
          </a:ln>
          <a:solidFill>
            <a:srgbClr val="5C88A5"/>
          </a:solidFill>
          <a:uFillTx/>
          <a:latin typeface="+mn-lt"/>
          <a:ea typeface="+mn-ea"/>
          <a:cs typeface="+mn-cs"/>
          <a:sym typeface="Helvetica Neue Light"/>
        </a:defRPr>
      </a:lvl3pPr>
      <a:lvl4pPr marL="0" marR="0" indent="685800" algn="l" defTabSz="584200" latinLnBrk="0">
        <a:lnSpc>
          <a:spcPct val="90000"/>
        </a:lnSpc>
        <a:spcBef>
          <a:spcPts val="0"/>
        </a:spcBef>
        <a:spcAft>
          <a:spcPts val="0"/>
        </a:spcAft>
        <a:buClrTx/>
        <a:buSzTx/>
        <a:buFontTx/>
        <a:buNone/>
        <a:tabLst/>
        <a:defRPr sz="7200" b="0" i="0" u="none" strike="noStrike" cap="none" spc="0" baseline="0">
          <a:ln>
            <a:noFill/>
          </a:ln>
          <a:solidFill>
            <a:srgbClr val="5C88A5"/>
          </a:solidFill>
          <a:uFillTx/>
          <a:latin typeface="+mn-lt"/>
          <a:ea typeface="+mn-ea"/>
          <a:cs typeface="+mn-cs"/>
          <a:sym typeface="Helvetica Neue Light"/>
        </a:defRPr>
      </a:lvl4pPr>
      <a:lvl5pPr marL="0" marR="0" indent="914400" algn="l" defTabSz="584200" latinLnBrk="0">
        <a:lnSpc>
          <a:spcPct val="90000"/>
        </a:lnSpc>
        <a:spcBef>
          <a:spcPts val="0"/>
        </a:spcBef>
        <a:spcAft>
          <a:spcPts val="0"/>
        </a:spcAft>
        <a:buClrTx/>
        <a:buSzTx/>
        <a:buFontTx/>
        <a:buNone/>
        <a:tabLst/>
        <a:defRPr sz="7200" b="0" i="0" u="none" strike="noStrike" cap="none" spc="0" baseline="0">
          <a:ln>
            <a:noFill/>
          </a:ln>
          <a:solidFill>
            <a:srgbClr val="5C88A5"/>
          </a:solidFill>
          <a:uFillTx/>
          <a:latin typeface="+mn-lt"/>
          <a:ea typeface="+mn-ea"/>
          <a:cs typeface="+mn-cs"/>
          <a:sym typeface="Helvetica Neue Light"/>
        </a:defRPr>
      </a:lvl5pPr>
      <a:lvl6pPr marL="0" marR="0" indent="1143000" algn="l" defTabSz="584200" latinLnBrk="0">
        <a:lnSpc>
          <a:spcPct val="90000"/>
        </a:lnSpc>
        <a:spcBef>
          <a:spcPts val="0"/>
        </a:spcBef>
        <a:spcAft>
          <a:spcPts val="0"/>
        </a:spcAft>
        <a:buClrTx/>
        <a:buSzTx/>
        <a:buFontTx/>
        <a:buNone/>
        <a:tabLst/>
        <a:defRPr sz="7200" b="0" i="0" u="none" strike="noStrike" cap="none" spc="0" baseline="0">
          <a:ln>
            <a:noFill/>
          </a:ln>
          <a:solidFill>
            <a:srgbClr val="5C88A5"/>
          </a:solidFill>
          <a:uFillTx/>
          <a:latin typeface="+mn-lt"/>
          <a:ea typeface="+mn-ea"/>
          <a:cs typeface="+mn-cs"/>
          <a:sym typeface="Helvetica Neue Light"/>
        </a:defRPr>
      </a:lvl6pPr>
      <a:lvl7pPr marL="0" marR="0" indent="1371600" algn="l" defTabSz="584200" latinLnBrk="0">
        <a:lnSpc>
          <a:spcPct val="90000"/>
        </a:lnSpc>
        <a:spcBef>
          <a:spcPts val="0"/>
        </a:spcBef>
        <a:spcAft>
          <a:spcPts val="0"/>
        </a:spcAft>
        <a:buClrTx/>
        <a:buSzTx/>
        <a:buFontTx/>
        <a:buNone/>
        <a:tabLst/>
        <a:defRPr sz="7200" b="0" i="0" u="none" strike="noStrike" cap="none" spc="0" baseline="0">
          <a:ln>
            <a:noFill/>
          </a:ln>
          <a:solidFill>
            <a:srgbClr val="5C88A5"/>
          </a:solidFill>
          <a:uFillTx/>
          <a:latin typeface="+mn-lt"/>
          <a:ea typeface="+mn-ea"/>
          <a:cs typeface="+mn-cs"/>
          <a:sym typeface="Helvetica Neue Light"/>
        </a:defRPr>
      </a:lvl7pPr>
      <a:lvl8pPr marL="0" marR="0" indent="1600200" algn="l" defTabSz="584200" latinLnBrk="0">
        <a:lnSpc>
          <a:spcPct val="90000"/>
        </a:lnSpc>
        <a:spcBef>
          <a:spcPts val="0"/>
        </a:spcBef>
        <a:spcAft>
          <a:spcPts val="0"/>
        </a:spcAft>
        <a:buClrTx/>
        <a:buSzTx/>
        <a:buFontTx/>
        <a:buNone/>
        <a:tabLst/>
        <a:defRPr sz="7200" b="0" i="0" u="none" strike="noStrike" cap="none" spc="0" baseline="0">
          <a:ln>
            <a:noFill/>
          </a:ln>
          <a:solidFill>
            <a:srgbClr val="5C88A5"/>
          </a:solidFill>
          <a:uFillTx/>
          <a:latin typeface="+mn-lt"/>
          <a:ea typeface="+mn-ea"/>
          <a:cs typeface="+mn-cs"/>
          <a:sym typeface="Helvetica Neue Light"/>
        </a:defRPr>
      </a:lvl8pPr>
      <a:lvl9pPr marL="0" marR="0" indent="1828800" algn="l" defTabSz="584200" latinLnBrk="0">
        <a:lnSpc>
          <a:spcPct val="90000"/>
        </a:lnSpc>
        <a:spcBef>
          <a:spcPts val="0"/>
        </a:spcBef>
        <a:spcAft>
          <a:spcPts val="0"/>
        </a:spcAft>
        <a:buClrTx/>
        <a:buSzTx/>
        <a:buFontTx/>
        <a:buNone/>
        <a:tabLst/>
        <a:defRPr sz="7200" b="0" i="0" u="none" strike="noStrike" cap="none" spc="0" baseline="0">
          <a:ln>
            <a:noFill/>
          </a:ln>
          <a:solidFill>
            <a:srgbClr val="5C88A5"/>
          </a:solidFill>
          <a:uFillTx/>
          <a:latin typeface="+mn-lt"/>
          <a:ea typeface="+mn-ea"/>
          <a:cs typeface="+mn-cs"/>
          <a:sym typeface="Helvetica Neue Light"/>
        </a:defRPr>
      </a:lvl9pPr>
    </p:titleStyle>
    <p:bodyStyle>
      <a:lvl1pPr marL="444500" marR="0" indent="-444500" algn="l" defTabSz="584200" rtl="0" latinLnBrk="0">
        <a:lnSpc>
          <a:spcPct val="100000"/>
        </a:lnSpc>
        <a:spcBef>
          <a:spcPts val="3200"/>
        </a:spcBef>
        <a:spcAft>
          <a:spcPts val="0"/>
        </a:spcAft>
        <a:buClrTx/>
        <a:buSzPct val="40000"/>
        <a:buFontTx/>
        <a:buBlip>
          <a:blip r:embed="rId18"/>
        </a:buBlip>
        <a:tabLst/>
        <a:defRPr sz="3600" b="0" i="0" u="none" strike="noStrike" cap="none" spc="0" baseline="0">
          <a:ln>
            <a:noFill/>
          </a:ln>
          <a:solidFill>
            <a:srgbClr val="737373"/>
          </a:solidFill>
          <a:uFillTx/>
          <a:latin typeface="Helvetica Neue"/>
          <a:ea typeface="Helvetica Neue"/>
          <a:cs typeface="Helvetica Neue"/>
          <a:sym typeface="Helvetica Neue"/>
        </a:defRPr>
      </a:lvl1pPr>
      <a:lvl2pPr marL="889000" marR="0" indent="-444500" algn="l" defTabSz="584200" rtl="0" latinLnBrk="0">
        <a:lnSpc>
          <a:spcPct val="100000"/>
        </a:lnSpc>
        <a:spcBef>
          <a:spcPts val="3200"/>
        </a:spcBef>
        <a:spcAft>
          <a:spcPts val="0"/>
        </a:spcAft>
        <a:buClrTx/>
        <a:buSzPct val="40000"/>
        <a:buFontTx/>
        <a:buBlip>
          <a:blip r:embed="rId18"/>
        </a:buBlip>
        <a:tabLst/>
        <a:defRPr sz="3600" b="0" i="0" u="none" strike="noStrike" cap="none" spc="0" baseline="0">
          <a:ln>
            <a:noFill/>
          </a:ln>
          <a:solidFill>
            <a:srgbClr val="737373"/>
          </a:solidFill>
          <a:uFillTx/>
          <a:latin typeface="Helvetica Neue"/>
          <a:ea typeface="Helvetica Neue"/>
          <a:cs typeface="Helvetica Neue"/>
          <a:sym typeface="Helvetica Neue"/>
        </a:defRPr>
      </a:lvl2pPr>
      <a:lvl3pPr marL="1333500" marR="0" indent="-444500" algn="l" defTabSz="584200" rtl="0" latinLnBrk="0">
        <a:lnSpc>
          <a:spcPct val="100000"/>
        </a:lnSpc>
        <a:spcBef>
          <a:spcPts val="3200"/>
        </a:spcBef>
        <a:spcAft>
          <a:spcPts val="0"/>
        </a:spcAft>
        <a:buClrTx/>
        <a:buSzPct val="40000"/>
        <a:buFontTx/>
        <a:buBlip>
          <a:blip r:embed="rId18"/>
        </a:buBlip>
        <a:tabLst/>
        <a:defRPr sz="3600" b="0" i="0" u="none" strike="noStrike" cap="none" spc="0" baseline="0">
          <a:ln>
            <a:noFill/>
          </a:ln>
          <a:solidFill>
            <a:srgbClr val="737373"/>
          </a:solidFill>
          <a:uFillTx/>
          <a:latin typeface="Helvetica Neue"/>
          <a:ea typeface="Helvetica Neue"/>
          <a:cs typeface="Helvetica Neue"/>
          <a:sym typeface="Helvetica Neue"/>
        </a:defRPr>
      </a:lvl3pPr>
      <a:lvl4pPr marL="1778000" marR="0" indent="-444500" algn="l" defTabSz="584200" rtl="0" latinLnBrk="0">
        <a:lnSpc>
          <a:spcPct val="100000"/>
        </a:lnSpc>
        <a:spcBef>
          <a:spcPts val="3200"/>
        </a:spcBef>
        <a:spcAft>
          <a:spcPts val="0"/>
        </a:spcAft>
        <a:buClrTx/>
        <a:buSzPct val="40000"/>
        <a:buFontTx/>
        <a:buBlip>
          <a:blip r:embed="rId18"/>
        </a:buBlip>
        <a:tabLst/>
        <a:defRPr sz="3600" b="0" i="0" u="none" strike="noStrike" cap="none" spc="0" baseline="0">
          <a:ln>
            <a:noFill/>
          </a:ln>
          <a:solidFill>
            <a:srgbClr val="737373"/>
          </a:solidFill>
          <a:uFillTx/>
          <a:latin typeface="Helvetica Neue"/>
          <a:ea typeface="Helvetica Neue"/>
          <a:cs typeface="Helvetica Neue"/>
          <a:sym typeface="Helvetica Neue"/>
        </a:defRPr>
      </a:lvl4pPr>
      <a:lvl5pPr marL="2222500" marR="0" indent="-444500" algn="l" defTabSz="584200" rtl="0" latinLnBrk="0">
        <a:lnSpc>
          <a:spcPct val="100000"/>
        </a:lnSpc>
        <a:spcBef>
          <a:spcPts val="3200"/>
        </a:spcBef>
        <a:spcAft>
          <a:spcPts val="0"/>
        </a:spcAft>
        <a:buClrTx/>
        <a:buSzPct val="40000"/>
        <a:buFontTx/>
        <a:buBlip>
          <a:blip r:embed="rId18"/>
        </a:buBlip>
        <a:tabLst/>
        <a:defRPr sz="3600" b="0" i="0" u="none" strike="noStrike" cap="none" spc="0" baseline="0">
          <a:ln>
            <a:noFill/>
          </a:ln>
          <a:solidFill>
            <a:srgbClr val="737373"/>
          </a:solidFill>
          <a:uFillTx/>
          <a:latin typeface="Helvetica Neue"/>
          <a:ea typeface="Helvetica Neue"/>
          <a:cs typeface="Helvetica Neue"/>
          <a:sym typeface="Helvetica Neue"/>
        </a:defRPr>
      </a:lvl5pPr>
      <a:lvl6pPr marL="2667000" marR="0" indent="-444500" algn="l" defTabSz="584200" rtl="0" latinLnBrk="0">
        <a:lnSpc>
          <a:spcPct val="100000"/>
        </a:lnSpc>
        <a:spcBef>
          <a:spcPts val="3200"/>
        </a:spcBef>
        <a:spcAft>
          <a:spcPts val="0"/>
        </a:spcAft>
        <a:buClrTx/>
        <a:buSzPct val="40000"/>
        <a:buFontTx/>
        <a:buBlip>
          <a:blip r:embed="rId18"/>
        </a:buBlip>
        <a:tabLst/>
        <a:defRPr sz="3600" b="0" i="0" u="none" strike="noStrike" cap="none" spc="0" baseline="0">
          <a:ln>
            <a:noFill/>
          </a:ln>
          <a:solidFill>
            <a:srgbClr val="737373"/>
          </a:solidFill>
          <a:uFillTx/>
          <a:latin typeface="Helvetica Neue"/>
          <a:ea typeface="Helvetica Neue"/>
          <a:cs typeface="Helvetica Neue"/>
          <a:sym typeface="Helvetica Neue"/>
        </a:defRPr>
      </a:lvl6pPr>
      <a:lvl7pPr marL="3111500" marR="0" indent="-444500" algn="l" defTabSz="584200" rtl="0" latinLnBrk="0">
        <a:lnSpc>
          <a:spcPct val="100000"/>
        </a:lnSpc>
        <a:spcBef>
          <a:spcPts val="3200"/>
        </a:spcBef>
        <a:spcAft>
          <a:spcPts val="0"/>
        </a:spcAft>
        <a:buClrTx/>
        <a:buSzPct val="40000"/>
        <a:buFontTx/>
        <a:buBlip>
          <a:blip r:embed="rId18"/>
        </a:buBlip>
        <a:tabLst/>
        <a:defRPr sz="3600" b="0" i="0" u="none" strike="noStrike" cap="none" spc="0" baseline="0">
          <a:ln>
            <a:noFill/>
          </a:ln>
          <a:solidFill>
            <a:srgbClr val="737373"/>
          </a:solidFill>
          <a:uFillTx/>
          <a:latin typeface="Helvetica Neue"/>
          <a:ea typeface="Helvetica Neue"/>
          <a:cs typeface="Helvetica Neue"/>
          <a:sym typeface="Helvetica Neue"/>
        </a:defRPr>
      </a:lvl7pPr>
      <a:lvl8pPr marL="3556000" marR="0" indent="-444500" algn="l" defTabSz="584200" rtl="0" latinLnBrk="0">
        <a:lnSpc>
          <a:spcPct val="100000"/>
        </a:lnSpc>
        <a:spcBef>
          <a:spcPts val="3200"/>
        </a:spcBef>
        <a:spcAft>
          <a:spcPts val="0"/>
        </a:spcAft>
        <a:buClrTx/>
        <a:buSzPct val="40000"/>
        <a:buFontTx/>
        <a:buBlip>
          <a:blip r:embed="rId18"/>
        </a:buBlip>
        <a:tabLst/>
        <a:defRPr sz="3600" b="0" i="0" u="none" strike="noStrike" cap="none" spc="0" baseline="0">
          <a:ln>
            <a:noFill/>
          </a:ln>
          <a:solidFill>
            <a:srgbClr val="737373"/>
          </a:solidFill>
          <a:uFillTx/>
          <a:latin typeface="Helvetica Neue"/>
          <a:ea typeface="Helvetica Neue"/>
          <a:cs typeface="Helvetica Neue"/>
          <a:sym typeface="Helvetica Neue"/>
        </a:defRPr>
      </a:lvl8pPr>
      <a:lvl9pPr marL="4000500" marR="0" indent="-444500" algn="l" defTabSz="584200" rtl="0" latinLnBrk="0">
        <a:lnSpc>
          <a:spcPct val="100000"/>
        </a:lnSpc>
        <a:spcBef>
          <a:spcPts val="3200"/>
        </a:spcBef>
        <a:spcAft>
          <a:spcPts val="0"/>
        </a:spcAft>
        <a:buClrTx/>
        <a:buSzPct val="40000"/>
        <a:buFontTx/>
        <a:buBlip>
          <a:blip r:embed="rId18"/>
        </a:buBlip>
        <a:tabLst/>
        <a:defRPr sz="3600" b="0" i="0" u="none" strike="noStrike" cap="none" spc="0" baseline="0">
          <a:ln>
            <a:noFill/>
          </a:ln>
          <a:solidFill>
            <a:srgbClr val="737373"/>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source Materials on North Korea at the Library of Congress"/>
          <p:cNvSpPr txBox="1">
            <a:spLocks noGrp="1"/>
          </p:cNvSpPr>
          <p:nvPr>
            <p:ph type="ctrTitle"/>
          </p:nvPr>
        </p:nvSpPr>
        <p:spPr>
          <a:xfrm>
            <a:off x="871127" y="5363088"/>
            <a:ext cx="11092273" cy="2628900"/>
          </a:xfrm>
          <a:prstGeom prst="rect">
            <a:avLst/>
          </a:prstGeom>
        </p:spPr>
        <p:txBody>
          <a:bodyPr anchor="t">
            <a:normAutofit/>
          </a:bodyPr>
          <a:lstStyle/>
          <a:p>
            <a:pPr algn="ctr">
              <a:defRPr sz="5000"/>
            </a:pPr>
            <a:r>
              <a:rPr sz="4000" dirty="0"/>
              <a:t>Resource Materials on </a:t>
            </a:r>
            <a:r>
              <a:rPr sz="4000" dirty="0">
                <a:solidFill>
                  <a:srgbClr val="FFFC79"/>
                </a:solidFill>
              </a:rPr>
              <a:t>North Korea</a:t>
            </a:r>
            <a:r>
              <a:rPr sz="4000" dirty="0"/>
              <a:t> </a:t>
            </a:r>
            <a:r>
              <a:rPr lang="en-US" sz="4000" dirty="0"/>
              <a:t/>
            </a:r>
            <a:br>
              <a:rPr lang="en-US" sz="4000" dirty="0"/>
            </a:br>
            <a:r>
              <a:rPr sz="4000" dirty="0"/>
              <a:t>at the Library of Congress</a:t>
            </a:r>
          </a:p>
        </p:txBody>
      </p:sp>
      <p:sp>
        <p:nvSpPr>
          <p:cNvPr id="177" name="Sonya Lee…"/>
          <p:cNvSpPr txBox="1">
            <a:spLocks noGrp="1"/>
          </p:cNvSpPr>
          <p:nvPr>
            <p:ph type="subTitle" sz="quarter" idx="1"/>
          </p:nvPr>
        </p:nvSpPr>
        <p:spPr>
          <a:prstGeom prst="rect">
            <a:avLst/>
          </a:prstGeom>
        </p:spPr>
        <p:txBody>
          <a:bodyPr/>
          <a:lstStyle/>
          <a:p>
            <a:pPr defTabSz="443991">
              <a:defRPr sz="2736"/>
            </a:pPr>
            <a:r>
              <a:t>Sonya Lee</a:t>
            </a:r>
          </a:p>
          <a:p>
            <a:pPr defTabSz="443991">
              <a:defRPr sz="2736"/>
            </a:pPr>
            <a:r>
              <a:t>Reference specialist </a:t>
            </a:r>
          </a:p>
          <a:p>
            <a:pPr defTabSz="443991">
              <a:defRPr sz="2736"/>
            </a:pPr>
            <a:r>
              <a:t>Library of congress </a:t>
            </a:r>
          </a:p>
        </p:txBody>
      </p:sp>
      <p:pic>
        <p:nvPicPr>
          <p:cNvPr id="178" name="Image" descr="Image"/>
          <p:cNvPicPr>
            <a:picLocks noChangeAspect="1"/>
          </p:cNvPicPr>
          <p:nvPr/>
        </p:nvPicPr>
        <p:blipFill>
          <a:blip r:embed="rId3">
            <a:extLst/>
          </a:blip>
          <a:stretch>
            <a:fillRect/>
          </a:stretch>
        </p:blipFill>
        <p:spPr>
          <a:xfrm>
            <a:off x="700854" y="832007"/>
            <a:ext cx="11262546" cy="421046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Korean Serial Database"/>
          <p:cNvSpPr txBox="1">
            <a:spLocks noGrp="1"/>
          </p:cNvSpPr>
          <p:nvPr>
            <p:ph type="title"/>
          </p:nvPr>
        </p:nvSpPr>
        <p:spPr>
          <a:xfrm>
            <a:off x="283809" y="2075924"/>
            <a:ext cx="4427416" cy="5601752"/>
          </a:xfrm>
          <a:prstGeom prst="rect">
            <a:avLst/>
          </a:prstGeom>
        </p:spPr>
        <p:txBody>
          <a:bodyPr>
            <a:normAutofit/>
          </a:bodyPr>
          <a:lstStyle>
            <a:lvl1pPr algn="ctr">
              <a:lnSpc>
                <a:spcPct val="100000"/>
              </a:lnSpc>
              <a:defRPr sz="8000" cap="none">
                <a:solidFill>
                  <a:srgbClr val="D6D6D6"/>
                </a:solidFill>
                <a:latin typeface="Palatino"/>
                <a:ea typeface="Palatino"/>
                <a:cs typeface="Palatino"/>
                <a:sym typeface="Palatino"/>
              </a:defRPr>
            </a:lvl1pPr>
          </a:lstStyle>
          <a:p>
            <a:r>
              <a:rPr sz="6000" dirty="0"/>
              <a:t>Korean Serial Database</a:t>
            </a:r>
          </a:p>
        </p:txBody>
      </p:sp>
      <p:sp>
        <p:nvSpPr>
          <p:cNvPr id="234" name="Line"/>
          <p:cNvSpPr/>
          <p:nvPr/>
        </p:nvSpPr>
        <p:spPr>
          <a:xfrm flipH="1">
            <a:off x="9319722" y="8075071"/>
            <a:ext cx="666676" cy="906001"/>
          </a:xfrm>
          <a:prstGeom prst="line">
            <a:avLst/>
          </a:prstGeom>
          <a:ln w="25400">
            <a:solidFill>
              <a:srgbClr val="000000"/>
            </a:solidFill>
            <a:miter lim="400000"/>
            <a:tailEnd type="triangle"/>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560" y="826759"/>
            <a:ext cx="6953332" cy="8342083"/>
          </a:xfrm>
          <a:prstGeom prst="rect">
            <a:avLst/>
          </a:prstGeom>
        </p:spPr>
      </p:pic>
      <p:sp>
        <p:nvSpPr>
          <p:cNvPr id="233" name="Oval"/>
          <p:cNvSpPr/>
          <p:nvPr/>
        </p:nvSpPr>
        <p:spPr>
          <a:xfrm>
            <a:off x="4711225" y="8576950"/>
            <a:ext cx="4798061" cy="529933"/>
          </a:xfrm>
          <a:prstGeom prst="ellipse">
            <a:avLst/>
          </a:prstGeom>
          <a:ln w="50800">
            <a:solidFill>
              <a:srgbClr val="EE220C"/>
            </a:solidFill>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cxnSp>
        <p:nvCxnSpPr>
          <p:cNvPr id="4" name="Straight Arrow Connector 3"/>
          <p:cNvCxnSpPr>
            <a:endCxn id="233" idx="7"/>
          </p:cNvCxnSpPr>
          <p:nvPr/>
        </p:nvCxnSpPr>
        <p:spPr>
          <a:xfrm flipH="1">
            <a:off x="8806626" y="7769647"/>
            <a:ext cx="1319507" cy="884910"/>
          </a:xfrm>
          <a:prstGeom prst="straightConnector1">
            <a:avLst/>
          </a:prstGeom>
          <a:noFill/>
          <a:ln w="25400" cap="flat">
            <a:solidFill>
              <a:srgbClr val="C00000"/>
            </a:solidFill>
            <a:prstDash val="solid"/>
            <a:miter lim="400000"/>
            <a:tailEnd type="arrow"/>
          </a:ln>
          <a:effectLst/>
          <a:sp3d/>
        </p:spPr>
        <p:style>
          <a:lnRef idx="0">
            <a:scrgbClr r="0" g="0" b="0"/>
          </a:lnRef>
          <a:fillRef idx="0">
            <a:scrgbClr r="0" g="0" b="0"/>
          </a:fillRef>
          <a:effectRef idx="0">
            <a:scrgbClr r="0" g="0" b="0"/>
          </a:effectRef>
          <a:fontRef idx="none"/>
        </p:style>
      </p:cxnSp>
      <p:sp>
        <p:nvSpPr>
          <p:cNvPr id="232" name="LC Subjects: Korea (North) - Periodicals"/>
          <p:cNvSpPr/>
          <p:nvPr/>
        </p:nvSpPr>
        <p:spPr>
          <a:xfrm>
            <a:off x="5779008" y="6856324"/>
            <a:ext cx="6633705" cy="913323"/>
          </a:xfrm>
          <a:prstGeom prst="roundRect">
            <a:avLst>
              <a:gd name="adj" fmla="val 20858"/>
            </a:avLst>
          </a:prstGeom>
          <a:solidFill>
            <a:srgbClr val="F8BA00"/>
          </a:solidFill>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defRPr sz="2200">
                <a:solidFill>
                  <a:srgbClr val="000000"/>
                </a:solidFill>
                <a:latin typeface="Helvetica Neue Medium"/>
                <a:ea typeface="Helvetica Neue Medium"/>
                <a:cs typeface="Helvetica Neue Medium"/>
                <a:sym typeface="Helvetica Neue Medium"/>
              </a:defRPr>
            </a:lvl1pPr>
          </a:lstStyle>
          <a:p>
            <a:r>
              <a:rPr sz="2800" b="1" dirty="0">
                <a:cs typeface="Times New Roman" panose="02020603050405020304" pitchFamily="18" charset="0"/>
              </a:rPr>
              <a:t>LC Subjects: Korea (North) - Periodicals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32"/>
                                        </p:tgtEl>
                                        <p:attrNameLst>
                                          <p:attrName>style.visibility</p:attrName>
                                        </p:attrNameLst>
                                      </p:cBhvr>
                                      <p:to>
                                        <p:strVal val="visible"/>
                                      </p:to>
                                    </p:set>
                                    <p:anim calcmode="lin" valueType="num">
                                      <p:cBhvr>
                                        <p:cTn id="7" dur="1000" fill="hold"/>
                                        <p:tgtEl>
                                          <p:spTgt spid="232"/>
                                        </p:tgtEl>
                                        <p:attrNameLst>
                                          <p:attrName>ppt_w</p:attrName>
                                        </p:attrNameLst>
                                      </p:cBhvr>
                                      <p:tavLst>
                                        <p:tav tm="0">
                                          <p:val>
                                            <p:strVal val="#ppt_w*0.70"/>
                                          </p:val>
                                        </p:tav>
                                        <p:tav tm="100000">
                                          <p:val>
                                            <p:strVal val="#ppt_w"/>
                                          </p:val>
                                        </p:tav>
                                      </p:tavLst>
                                    </p:anim>
                                    <p:anim calcmode="lin" valueType="num">
                                      <p:cBhvr>
                                        <p:cTn id="8" dur="1000" fill="hold"/>
                                        <p:tgtEl>
                                          <p:spTgt spid="232"/>
                                        </p:tgtEl>
                                        <p:attrNameLst>
                                          <p:attrName>ppt_h</p:attrName>
                                        </p:attrNameLst>
                                      </p:cBhvr>
                                      <p:tavLst>
                                        <p:tav tm="0">
                                          <p:val>
                                            <p:strVal val="#ppt_h"/>
                                          </p:val>
                                        </p:tav>
                                        <p:tav tm="100000">
                                          <p:val>
                                            <p:strVal val="#ppt_h"/>
                                          </p:val>
                                        </p:tav>
                                      </p:tavLst>
                                    </p:anim>
                                    <p:animEffect transition="in" filter="fade">
                                      <p:cBhvr>
                                        <p:cTn id="9" dur="1000"/>
                                        <p:tgtEl>
                                          <p:spTgt spid="232"/>
                                        </p:tgtEl>
                                      </p:cBhvr>
                                    </p:animEffect>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1000"/>
                                        <p:tgtEl>
                                          <p:spTgt spid="4"/>
                                        </p:tgtEl>
                                      </p:cBhvr>
                                    </p:animEffect>
                                  </p:childTnLst>
                                </p:cTn>
                              </p:par>
                            </p:childTnLst>
                          </p:cTn>
                        </p:par>
                        <p:par>
                          <p:cTn id="14" fill="hold">
                            <p:stCondLst>
                              <p:cond delay="2000"/>
                            </p:stCondLst>
                            <p:childTnLst>
                              <p:par>
                                <p:cTn id="15" presetID="55" presetClass="entr" presetSubtype="0" fill="hold" grpId="0" nodeType="afterEffect">
                                  <p:stCondLst>
                                    <p:cond delay="0"/>
                                  </p:stCondLst>
                                  <p:childTnLst>
                                    <p:set>
                                      <p:cBhvr>
                                        <p:cTn id="16" dur="1" fill="hold">
                                          <p:stCondLst>
                                            <p:cond delay="0"/>
                                          </p:stCondLst>
                                        </p:cTn>
                                        <p:tgtEl>
                                          <p:spTgt spid="233"/>
                                        </p:tgtEl>
                                        <p:attrNameLst>
                                          <p:attrName>style.visibility</p:attrName>
                                        </p:attrNameLst>
                                      </p:cBhvr>
                                      <p:to>
                                        <p:strVal val="visible"/>
                                      </p:to>
                                    </p:set>
                                    <p:anim calcmode="lin" valueType="num">
                                      <p:cBhvr>
                                        <p:cTn id="17" dur="1000" fill="hold"/>
                                        <p:tgtEl>
                                          <p:spTgt spid="233"/>
                                        </p:tgtEl>
                                        <p:attrNameLst>
                                          <p:attrName>ppt_w</p:attrName>
                                        </p:attrNameLst>
                                      </p:cBhvr>
                                      <p:tavLst>
                                        <p:tav tm="0">
                                          <p:val>
                                            <p:strVal val="#ppt_w*0.70"/>
                                          </p:val>
                                        </p:tav>
                                        <p:tav tm="100000">
                                          <p:val>
                                            <p:strVal val="#ppt_w"/>
                                          </p:val>
                                        </p:tav>
                                      </p:tavLst>
                                    </p:anim>
                                    <p:anim calcmode="lin" valueType="num">
                                      <p:cBhvr>
                                        <p:cTn id="18" dur="1000" fill="hold"/>
                                        <p:tgtEl>
                                          <p:spTgt spid="233"/>
                                        </p:tgtEl>
                                        <p:attrNameLst>
                                          <p:attrName>ppt_h</p:attrName>
                                        </p:attrNameLst>
                                      </p:cBhvr>
                                      <p:tavLst>
                                        <p:tav tm="0">
                                          <p:val>
                                            <p:strVal val="#ppt_h"/>
                                          </p:val>
                                        </p:tav>
                                        <p:tav tm="100000">
                                          <p:val>
                                            <p:strVal val="#ppt_h"/>
                                          </p:val>
                                        </p:tav>
                                      </p:tavLst>
                                    </p:anim>
                                    <p:animEffect transition="in" filter="fade">
                                      <p:cBhvr>
                                        <p:cTn id="19" dur="10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animBg="1"/>
      <p:bldP spid="2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Korean Serial Database"/>
          <p:cNvSpPr txBox="1">
            <a:spLocks noGrp="1"/>
          </p:cNvSpPr>
          <p:nvPr>
            <p:ph type="title"/>
          </p:nvPr>
        </p:nvSpPr>
        <p:spPr>
          <a:xfrm>
            <a:off x="332822" y="477004"/>
            <a:ext cx="11490583" cy="1097591"/>
          </a:xfrm>
          <a:prstGeom prst="rect">
            <a:avLst/>
          </a:prstGeom>
        </p:spPr>
        <p:txBody>
          <a:bodyPr>
            <a:normAutofit/>
          </a:bodyPr>
          <a:lstStyle>
            <a:lvl1pPr algn="ctr" defTabSz="391414">
              <a:lnSpc>
                <a:spcPct val="100000"/>
              </a:lnSpc>
              <a:defRPr sz="5360" cap="none">
                <a:solidFill>
                  <a:srgbClr val="D6D6D6"/>
                </a:solidFill>
                <a:latin typeface="Palatino"/>
                <a:ea typeface="Palatino"/>
                <a:cs typeface="Palatino"/>
                <a:sym typeface="Palatino"/>
              </a:defRPr>
            </a:lvl1pPr>
          </a:lstStyle>
          <a:p>
            <a:r>
              <a:rPr sz="6000" dirty="0"/>
              <a:t>Korean Serial Database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917" y="2455335"/>
            <a:ext cx="10268561" cy="5885338"/>
          </a:xfrm>
          <a:prstGeom prst="rect">
            <a:avLst/>
          </a:prstGeom>
          <a:ln>
            <a:solidFill>
              <a:schemeClr val="bg2">
                <a:lumMod val="60000"/>
                <a:lumOff val="40000"/>
              </a:schemeClr>
            </a:solidFill>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Image" descr="Image"/>
          <p:cNvPicPr>
            <a:picLocks noChangeAspect="1"/>
          </p:cNvPicPr>
          <p:nvPr/>
        </p:nvPicPr>
        <p:blipFill>
          <a:blip r:embed="rId3">
            <a:extLst/>
          </a:blip>
          <a:stretch>
            <a:fillRect/>
          </a:stretch>
        </p:blipFill>
        <p:spPr>
          <a:xfrm>
            <a:off x="739171" y="1694243"/>
            <a:ext cx="11526458" cy="7488408"/>
          </a:xfrm>
          <a:prstGeom prst="rect">
            <a:avLst/>
          </a:prstGeom>
          <a:ln w="9525">
            <a:solidFill>
              <a:srgbClr val="00B050"/>
            </a:solidFill>
            <a:miter lim="400000"/>
          </a:ln>
        </p:spPr>
      </p:pic>
      <p:sp>
        <p:nvSpPr>
          <p:cNvPr id="244" name="Subject Searching"/>
          <p:cNvSpPr/>
          <p:nvPr/>
        </p:nvSpPr>
        <p:spPr>
          <a:xfrm>
            <a:off x="5476638" y="2082535"/>
            <a:ext cx="3238333" cy="913323"/>
          </a:xfrm>
          <a:prstGeom prst="roundRect">
            <a:avLst>
              <a:gd name="adj" fmla="val 20858"/>
            </a:avLst>
          </a:prstGeom>
          <a:solidFill>
            <a:srgbClr val="F8BA00"/>
          </a:solidFill>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defRPr sz="2200">
                <a:solidFill>
                  <a:srgbClr val="000000"/>
                </a:solidFill>
                <a:latin typeface="Helvetica Neue Medium"/>
                <a:ea typeface="Helvetica Neue Medium"/>
                <a:cs typeface="Helvetica Neue Medium"/>
                <a:sym typeface="Helvetica Neue Medium"/>
              </a:defRPr>
            </a:lvl1pPr>
          </a:lstStyle>
          <a:p>
            <a:r>
              <a:t>Subject Searching</a:t>
            </a:r>
          </a:p>
        </p:txBody>
      </p:sp>
      <p:sp>
        <p:nvSpPr>
          <p:cNvPr id="245" name="Korean Serial Database"/>
          <p:cNvSpPr txBox="1">
            <a:spLocks noGrp="1"/>
          </p:cNvSpPr>
          <p:nvPr>
            <p:ph type="title"/>
          </p:nvPr>
        </p:nvSpPr>
        <p:spPr>
          <a:xfrm>
            <a:off x="332822" y="477004"/>
            <a:ext cx="11171606" cy="1097591"/>
          </a:xfrm>
          <a:prstGeom prst="rect">
            <a:avLst/>
          </a:prstGeom>
        </p:spPr>
        <p:txBody>
          <a:bodyPr>
            <a:noAutofit/>
          </a:bodyPr>
          <a:lstStyle>
            <a:lvl1pPr algn="ctr" defTabSz="391414">
              <a:lnSpc>
                <a:spcPct val="100000"/>
              </a:lnSpc>
              <a:defRPr sz="5360" cap="none">
                <a:solidFill>
                  <a:srgbClr val="D6D6D6"/>
                </a:solidFill>
                <a:latin typeface="Palatino"/>
                <a:ea typeface="Palatino"/>
                <a:cs typeface="Palatino"/>
                <a:sym typeface="Palatino"/>
              </a:defRPr>
            </a:lvl1pPr>
          </a:lstStyle>
          <a:p>
            <a:r>
              <a:rPr sz="4800" dirty="0"/>
              <a:t>Korean Serial Database</a:t>
            </a:r>
          </a:p>
        </p:txBody>
      </p:sp>
      <p:cxnSp>
        <p:nvCxnSpPr>
          <p:cNvPr id="3" name="Straight Arrow Connector 2">
            <a:extLst>
              <a:ext uri="{FF2B5EF4-FFF2-40B4-BE49-F238E27FC236}">
                <a16:creationId xmlns:a16="http://schemas.microsoft.com/office/drawing/2014/main" xmlns="" id="{7EC2FCFE-8962-FC48-8D29-146D581A66A3}"/>
              </a:ext>
            </a:extLst>
          </p:cNvPr>
          <p:cNvCxnSpPr>
            <a:cxnSpLocks/>
          </p:cNvCxnSpPr>
          <p:nvPr/>
        </p:nvCxnSpPr>
        <p:spPr>
          <a:xfrm flipH="1">
            <a:off x="3416968" y="2807368"/>
            <a:ext cx="2059670" cy="401053"/>
          </a:xfrm>
          <a:prstGeom prst="straightConnector1">
            <a:avLst/>
          </a:prstGeom>
          <a:noFill/>
          <a:ln w="28575" cap="flat">
            <a:solidFill>
              <a:srgbClr val="C00000"/>
            </a:solidFill>
            <a:prstDash val="solid"/>
            <a:miter lim="400000"/>
            <a:tailEnd type="triangle"/>
          </a:ln>
          <a:effectLst/>
          <a:sp3d/>
        </p:spPr>
        <p:style>
          <a:lnRef idx="0">
            <a:scrgbClr r="0" g="0" b="0"/>
          </a:lnRef>
          <a:fillRef idx="0">
            <a:scrgbClr r="0" g="0" b="0"/>
          </a:fillRef>
          <a:effectRef idx="0">
            <a:scrgbClr r="0" g="0" b="0"/>
          </a:effectRef>
          <a:fontRef idx="none"/>
        </p:style>
      </p:cxn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44"/>
                                        </p:tgtEl>
                                        <p:attrNameLst>
                                          <p:attrName>style.visibility</p:attrName>
                                        </p:attrNameLst>
                                      </p:cBhvr>
                                      <p:to>
                                        <p:strVal val="visible"/>
                                      </p:to>
                                    </p:set>
                                    <p:anim calcmode="lin" valueType="num">
                                      <p:cBhvr>
                                        <p:cTn id="7" dur="1000" fill="hold"/>
                                        <p:tgtEl>
                                          <p:spTgt spid="244"/>
                                        </p:tgtEl>
                                        <p:attrNameLst>
                                          <p:attrName>ppt_w</p:attrName>
                                        </p:attrNameLst>
                                      </p:cBhvr>
                                      <p:tavLst>
                                        <p:tav tm="0">
                                          <p:val>
                                            <p:fltVal val="0"/>
                                          </p:val>
                                        </p:tav>
                                        <p:tav tm="100000">
                                          <p:val>
                                            <p:strVal val="#ppt_w"/>
                                          </p:val>
                                        </p:tav>
                                      </p:tavLst>
                                    </p:anim>
                                    <p:anim calcmode="lin" valueType="num">
                                      <p:cBhvr>
                                        <p:cTn id="8" dur="1000" fill="hold"/>
                                        <p:tgtEl>
                                          <p:spTgt spid="244"/>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18" presetClass="entr" presetSubtype="1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Korean Serial Database"/>
          <p:cNvSpPr txBox="1">
            <a:spLocks noGrp="1"/>
          </p:cNvSpPr>
          <p:nvPr>
            <p:ph type="title"/>
          </p:nvPr>
        </p:nvSpPr>
        <p:spPr>
          <a:xfrm>
            <a:off x="332822" y="477004"/>
            <a:ext cx="7146429" cy="1097591"/>
          </a:xfrm>
          <a:prstGeom prst="rect">
            <a:avLst/>
          </a:prstGeom>
        </p:spPr>
        <p:txBody>
          <a:bodyPr>
            <a:normAutofit/>
          </a:bodyPr>
          <a:lstStyle>
            <a:lvl1pPr algn="ctr" defTabSz="391414">
              <a:lnSpc>
                <a:spcPct val="100000"/>
              </a:lnSpc>
              <a:defRPr sz="5360" cap="none">
                <a:solidFill>
                  <a:srgbClr val="D6D6D6"/>
                </a:solidFill>
                <a:latin typeface="Palatino"/>
                <a:ea typeface="Palatino"/>
                <a:cs typeface="Palatino"/>
                <a:sym typeface="Palatino"/>
              </a:defRPr>
            </a:lvl1pPr>
          </a:lstStyle>
          <a:p>
            <a:r>
              <a:rPr dirty="0"/>
              <a:t>Korean Serial Database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090" y="2122982"/>
            <a:ext cx="11301367" cy="6231466"/>
          </a:xfrm>
          <a:prstGeom prst="rect">
            <a:avLst/>
          </a:prstGeom>
          <a:ln>
            <a:solidFill>
              <a:srgbClr val="00B050"/>
            </a:solidFill>
          </a:ln>
        </p:spPr>
      </p:pic>
      <p:pic>
        <p:nvPicPr>
          <p:cNvPr id="250" name="Image" descr="Image"/>
          <p:cNvPicPr>
            <a:picLocks noChangeAspect="1"/>
          </p:cNvPicPr>
          <p:nvPr/>
        </p:nvPicPr>
        <p:blipFill>
          <a:blip r:embed="rId4">
            <a:extLst/>
          </a:blip>
          <a:stretch>
            <a:fillRect/>
          </a:stretch>
        </p:blipFill>
        <p:spPr>
          <a:xfrm>
            <a:off x="4230809" y="5238715"/>
            <a:ext cx="2367964" cy="1737780"/>
          </a:xfrm>
          <a:prstGeom prst="rect">
            <a:avLst/>
          </a:prstGeom>
          <a:ln w="28575">
            <a:solidFill>
              <a:schemeClr val="tx1"/>
            </a:solidFill>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Korean Serial Database: Advanced Search  - Technology Limited to South Korea"/>
          <p:cNvSpPr txBox="1">
            <a:spLocks noGrp="1"/>
          </p:cNvSpPr>
          <p:nvPr>
            <p:ph type="title"/>
          </p:nvPr>
        </p:nvSpPr>
        <p:spPr>
          <a:xfrm>
            <a:off x="695658" y="213195"/>
            <a:ext cx="11597428" cy="2049644"/>
          </a:xfrm>
          <a:prstGeom prst="rect">
            <a:avLst/>
          </a:prstGeom>
        </p:spPr>
        <p:txBody>
          <a:bodyPr>
            <a:normAutofit/>
          </a:bodyPr>
          <a:lstStyle>
            <a:lvl1pPr algn="ctr" defTabSz="356362">
              <a:lnSpc>
                <a:spcPct val="100000"/>
              </a:lnSpc>
              <a:defRPr sz="4880" cap="none">
                <a:solidFill>
                  <a:srgbClr val="D6D6D6"/>
                </a:solidFill>
                <a:latin typeface="Palatino"/>
                <a:ea typeface="Palatino"/>
                <a:cs typeface="Palatino"/>
                <a:sym typeface="Palatino"/>
              </a:defRPr>
            </a:lvl1pPr>
          </a:lstStyle>
          <a:p>
            <a:r>
              <a:rPr sz="3600" dirty="0"/>
              <a:t>Korean Serial Database: Advanced Search  - Technology Limited to South Korea</a:t>
            </a:r>
          </a:p>
        </p:txBody>
      </p:sp>
      <p:pic>
        <p:nvPicPr>
          <p:cNvPr id="5" name="Picture 4">
            <a:extLst>
              <a:ext uri="{FF2B5EF4-FFF2-40B4-BE49-F238E27FC236}">
                <a16:creationId xmlns:a16="http://schemas.microsoft.com/office/drawing/2014/main" xmlns="" id="{91779A7A-69D9-AC4E-B736-4E6007593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535" y="2051882"/>
            <a:ext cx="6996448" cy="7106295"/>
          </a:xfrm>
          <a:prstGeom prst="rect">
            <a:avLst/>
          </a:prstGeom>
          <a:ln>
            <a:solidFill>
              <a:srgbClr val="000000"/>
            </a:solidFill>
          </a:ln>
        </p:spPr>
      </p:pic>
      <p:sp>
        <p:nvSpPr>
          <p:cNvPr id="4" name="Rounded Rectangle 3">
            <a:extLst>
              <a:ext uri="{FF2B5EF4-FFF2-40B4-BE49-F238E27FC236}">
                <a16:creationId xmlns:a16="http://schemas.microsoft.com/office/drawing/2014/main" xmlns="" id="{9B43959B-9E7C-0F48-971F-7FFCBE0F302F}"/>
              </a:ext>
            </a:extLst>
          </p:cNvPr>
          <p:cNvSpPr/>
          <p:nvPr/>
        </p:nvSpPr>
        <p:spPr>
          <a:xfrm>
            <a:off x="1000086" y="2526827"/>
            <a:ext cx="3614445" cy="9393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latin typeface="Century Schoolbook" panose="02040604050505020304" pitchFamily="18" charset="0"/>
              </a:rPr>
              <a:t>175 results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Screen Shot 2018-03-15 at 7.07.17 PM.png" descr="Screen Shot 2018-03-15 at 7.07.17 PM.png"/>
          <p:cNvPicPr>
            <a:picLocks noChangeAspect="1"/>
          </p:cNvPicPr>
          <p:nvPr/>
        </p:nvPicPr>
        <p:blipFill>
          <a:blip r:embed="rId3">
            <a:extLst/>
          </a:blip>
          <a:stretch>
            <a:fillRect/>
          </a:stretch>
        </p:blipFill>
        <p:spPr>
          <a:xfrm>
            <a:off x="1371599" y="2112433"/>
            <a:ext cx="10261601" cy="6070601"/>
          </a:xfrm>
          <a:prstGeom prst="rect">
            <a:avLst/>
          </a:prstGeom>
          <a:ln w="12700">
            <a:solidFill>
              <a:srgbClr val="00B050"/>
            </a:solidFill>
            <a:miter lim="400000"/>
          </a:ln>
        </p:spPr>
      </p:pic>
      <p:sp>
        <p:nvSpPr>
          <p:cNvPr id="261" name="Click LCCN to see Full Record"/>
          <p:cNvSpPr/>
          <p:nvPr/>
        </p:nvSpPr>
        <p:spPr>
          <a:xfrm>
            <a:off x="5496550" y="6383177"/>
            <a:ext cx="4872746" cy="913323"/>
          </a:xfrm>
          <a:prstGeom prst="roundRect">
            <a:avLst>
              <a:gd name="adj" fmla="val 20858"/>
            </a:avLst>
          </a:prstGeom>
          <a:solidFill>
            <a:srgbClr val="F8BA00"/>
          </a:solidFill>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defRPr sz="2200">
                <a:solidFill>
                  <a:srgbClr val="000000"/>
                </a:solidFill>
                <a:latin typeface="Helvetica Neue Medium"/>
                <a:ea typeface="Helvetica Neue Medium"/>
                <a:cs typeface="Helvetica Neue Medium"/>
                <a:sym typeface="Helvetica Neue Medium"/>
              </a:defRPr>
            </a:lvl1pPr>
          </a:lstStyle>
          <a:p>
            <a:r>
              <a:rPr sz="2400" b="1" dirty="0">
                <a:cs typeface="Times New Roman" panose="02020603050405020304" pitchFamily="18" charset="0"/>
              </a:rPr>
              <a:t>Click LCCN to see Full Record</a:t>
            </a:r>
          </a:p>
        </p:txBody>
      </p:sp>
      <p:sp>
        <p:nvSpPr>
          <p:cNvPr id="262" name="Oval"/>
          <p:cNvSpPr/>
          <p:nvPr/>
        </p:nvSpPr>
        <p:spPr>
          <a:xfrm>
            <a:off x="3267893" y="7594232"/>
            <a:ext cx="1444368" cy="495662"/>
          </a:xfrm>
          <a:prstGeom prst="ellipse">
            <a:avLst/>
          </a:prstGeom>
          <a:ln w="50800">
            <a:solidFill>
              <a:srgbClr val="EE220C"/>
            </a:solidFill>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
        <p:nvSpPr>
          <p:cNvPr id="263" name="Line"/>
          <p:cNvSpPr/>
          <p:nvPr/>
        </p:nvSpPr>
        <p:spPr>
          <a:xfrm flipH="1">
            <a:off x="4474376" y="7222802"/>
            <a:ext cx="1060871" cy="381862"/>
          </a:xfrm>
          <a:prstGeom prst="line">
            <a:avLst/>
          </a:prstGeom>
          <a:ln w="25400">
            <a:solidFill>
              <a:srgbClr val="000000"/>
            </a:solidFill>
            <a:miter lim="400000"/>
            <a:tailEnd type="triangle"/>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
        <p:nvSpPr>
          <p:cNvPr id="264" name="Korean Serial Database"/>
          <p:cNvSpPr txBox="1"/>
          <p:nvPr/>
        </p:nvSpPr>
        <p:spPr>
          <a:xfrm>
            <a:off x="959355" y="697138"/>
            <a:ext cx="7146429" cy="109759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defTabSz="391414">
              <a:defRPr sz="5360">
                <a:solidFill>
                  <a:srgbClr val="D6D6D6"/>
                </a:solidFill>
                <a:latin typeface="Palatino"/>
                <a:ea typeface="Palatino"/>
                <a:cs typeface="Palatino"/>
                <a:sym typeface="Palatino"/>
              </a:defRPr>
            </a:lvl1pPr>
          </a:lstStyle>
          <a:p>
            <a:r>
              <a:rPr sz="4800" dirty="0"/>
              <a:t>Korean Serial Database</a:t>
            </a: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61"/>
                                        </p:tgtEl>
                                        <p:attrNameLst>
                                          <p:attrName>style.visibility</p:attrName>
                                        </p:attrNameLst>
                                      </p:cBhvr>
                                      <p:to>
                                        <p:strVal val="visible"/>
                                      </p:to>
                                    </p:set>
                                    <p:anim calcmode="lin" valueType="num">
                                      <p:cBhvr>
                                        <p:cTn id="7" dur="1000" fill="hold"/>
                                        <p:tgtEl>
                                          <p:spTgt spid="261"/>
                                        </p:tgtEl>
                                        <p:attrNameLst>
                                          <p:attrName>ppt_w</p:attrName>
                                        </p:attrNameLst>
                                      </p:cBhvr>
                                      <p:tavLst>
                                        <p:tav tm="0">
                                          <p:val>
                                            <p:strVal val="#ppt_w*0.70"/>
                                          </p:val>
                                        </p:tav>
                                        <p:tav tm="100000">
                                          <p:val>
                                            <p:strVal val="#ppt_w"/>
                                          </p:val>
                                        </p:tav>
                                      </p:tavLst>
                                    </p:anim>
                                    <p:anim calcmode="lin" valueType="num">
                                      <p:cBhvr>
                                        <p:cTn id="8" dur="1000" fill="hold"/>
                                        <p:tgtEl>
                                          <p:spTgt spid="261"/>
                                        </p:tgtEl>
                                        <p:attrNameLst>
                                          <p:attrName>ppt_h</p:attrName>
                                        </p:attrNameLst>
                                      </p:cBhvr>
                                      <p:tavLst>
                                        <p:tav tm="0">
                                          <p:val>
                                            <p:strVal val="#ppt_h"/>
                                          </p:val>
                                        </p:tav>
                                        <p:tav tm="100000">
                                          <p:val>
                                            <p:strVal val="#ppt_h"/>
                                          </p:val>
                                        </p:tav>
                                      </p:tavLst>
                                    </p:anim>
                                    <p:animEffect transition="in" filter="fade">
                                      <p:cBhvr>
                                        <p:cTn id="9" dur="1000"/>
                                        <p:tgtEl>
                                          <p:spTgt spid="261"/>
                                        </p:tgtEl>
                                      </p:cBhvr>
                                    </p:animEffect>
                                  </p:childTnLst>
                                </p:cTn>
                              </p:par>
                            </p:childTnLst>
                          </p:cTn>
                        </p:par>
                        <p:par>
                          <p:cTn id="10" fill="hold">
                            <p:stCondLst>
                              <p:cond delay="1000"/>
                            </p:stCondLst>
                            <p:childTnLst>
                              <p:par>
                                <p:cTn id="11" presetID="18" presetClass="entr" presetSubtype="12" fill="hold" grpId="0" nodeType="afterEffect">
                                  <p:stCondLst>
                                    <p:cond delay="0"/>
                                  </p:stCondLst>
                                  <p:childTnLst>
                                    <p:set>
                                      <p:cBhvr>
                                        <p:cTn id="12" dur="1" fill="hold">
                                          <p:stCondLst>
                                            <p:cond delay="0"/>
                                          </p:stCondLst>
                                        </p:cTn>
                                        <p:tgtEl>
                                          <p:spTgt spid="263"/>
                                        </p:tgtEl>
                                        <p:attrNameLst>
                                          <p:attrName>style.visibility</p:attrName>
                                        </p:attrNameLst>
                                      </p:cBhvr>
                                      <p:to>
                                        <p:strVal val="visible"/>
                                      </p:to>
                                    </p:set>
                                    <p:animEffect transition="in" filter="strips(downLeft)">
                                      <p:cBhvr>
                                        <p:cTn id="13" dur="500"/>
                                        <p:tgtEl>
                                          <p:spTgt spid="263"/>
                                        </p:tgtEl>
                                      </p:cBhvr>
                                    </p:animEffect>
                                  </p:childTnLst>
                                </p:cTn>
                              </p:par>
                            </p:childTnLst>
                          </p:cTn>
                        </p:par>
                        <p:par>
                          <p:cTn id="14" fill="hold">
                            <p:stCondLst>
                              <p:cond delay="1500"/>
                            </p:stCondLst>
                            <p:childTnLst>
                              <p:par>
                                <p:cTn id="15" presetID="55" presetClass="entr" presetSubtype="0" fill="hold" grpId="0" nodeType="afterEffect">
                                  <p:stCondLst>
                                    <p:cond delay="0"/>
                                  </p:stCondLst>
                                  <p:childTnLst>
                                    <p:set>
                                      <p:cBhvr>
                                        <p:cTn id="16" dur="1" fill="hold">
                                          <p:stCondLst>
                                            <p:cond delay="0"/>
                                          </p:stCondLst>
                                        </p:cTn>
                                        <p:tgtEl>
                                          <p:spTgt spid="262"/>
                                        </p:tgtEl>
                                        <p:attrNameLst>
                                          <p:attrName>style.visibility</p:attrName>
                                        </p:attrNameLst>
                                      </p:cBhvr>
                                      <p:to>
                                        <p:strVal val="visible"/>
                                      </p:to>
                                    </p:set>
                                    <p:anim calcmode="lin" valueType="num">
                                      <p:cBhvr>
                                        <p:cTn id="17" dur="1000" fill="hold"/>
                                        <p:tgtEl>
                                          <p:spTgt spid="262"/>
                                        </p:tgtEl>
                                        <p:attrNameLst>
                                          <p:attrName>ppt_w</p:attrName>
                                        </p:attrNameLst>
                                      </p:cBhvr>
                                      <p:tavLst>
                                        <p:tav tm="0">
                                          <p:val>
                                            <p:strVal val="#ppt_w*0.70"/>
                                          </p:val>
                                        </p:tav>
                                        <p:tav tm="100000">
                                          <p:val>
                                            <p:strVal val="#ppt_w"/>
                                          </p:val>
                                        </p:tav>
                                      </p:tavLst>
                                    </p:anim>
                                    <p:anim calcmode="lin" valueType="num">
                                      <p:cBhvr>
                                        <p:cTn id="18" dur="1000" fill="hold"/>
                                        <p:tgtEl>
                                          <p:spTgt spid="262"/>
                                        </p:tgtEl>
                                        <p:attrNameLst>
                                          <p:attrName>ppt_h</p:attrName>
                                        </p:attrNameLst>
                                      </p:cBhvr>
                                      <p:tavLst>
                                        <p:tav tm="0">
                                          <p:val>
                                            <p:strVal val="#ppt_h"/>
                                          </p:val>
                                        </p:tav>
                                        <p:tav tm="100000">
                                          <p:val>
                                            <p:strVal val="#ppt_h"/>
                                          </p:val>
                                        </p:tav>
                                      </p:tavLst>
                                    </p:anim>
                                    <p:animEffect transition="in" filter="fade">
                                      <p:cBhvr>
                                        <p:cTn id="19" dur="10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animBg="1"/>
      <p:bldP spid="262" grpId="0" animBg="1"/>
      <p:bldP spid="26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18F0C3B-8108-3348-B32D-CDF926C5F928}"/>
              </a:ext>
            </a:extLst>
          </p:cNvPr>
          <p:cNvPicPr>
            <a:picLocks noChangeAspect="1"/>
          </p:cNvPicPr>
          <p:nvPr/>
        </p:nvPicPr>
        <p:blipFill>
          <a:blip r:embed="rId3"/>
          <a:stretch>
            <a:fillRect/>
          </a:stretch>
        </p:blipFill>
        <p:spPr>
          <a:xfrm>
            <a:off x="3193311" y="1979920"/>
            <a:ext cx="7184065" cy="7167338"/>
          </a:xfrm>
          <a:prstGeom prst="rect">
            <a:avLst/>
          </a:prstGeom>
          <a:ln>
            <a:solidFill>
              <a:srgbClr val="000000"/>
            </a:solidFill>
          </a:ln>
        </p:spPr>
        <p:style>
          <a:lnRef idx="0">
            <a:schemeClr val="accent4"/>
          </a:lnRef>
          <a:fillRef idx="3">
            <a:schemeClr val="accent4"/>
          </a:fillRef>
          <a:effectRef idx="3">
            <a:schemeClr val="accent4"/>
          </a:effectRef>
          <a:fontRef idx="minor">
            <a:schemeClr val="lt1"/>
          </a:fontRef>
        </p:style>
      </p:pic>
      <p:sp>
        <p:nvSpPr>
          <p:cNvPr id="3" name="Korean Serial Database">
            <a:extLst>
              <a:ext uri="{FF2B5EF4-FFF2-40B4-BE49-F238E27FC236}">
                <a16:creationId xmlns:a16="http://schemas.microsoft.com/office/drawing/2014/main" xmlns="" id="{03EF0CD1-0823-594D-A565-A0BBCE3C496A}"/>
              </a:ext>
            </a:extLst>
          </p:cNvPr>
          <p:cNvSpPr txBox="1">
            <a:spLocks/>
          </p:cNvSpPr>
          <p:nvPr/>
        </p:nvSpPr>
        <p:spPr>
          <a:xfrm>
            <a:off x="694329" y="648413"/>
            <a:ext cx="7146429" cy="1097591"/>
          </a:xfrm>
          <a:prstGeom prst="rect">
            <a:avLst/>
          </a:prstGeom>
        </p:spPr>
        <p:txBody>
          <a:bodyPr>
            <a:normAutofit fontScale="92500"/>
          </a:bodyPr>
          <a:lstStyle>
            <a:lvl1pPr marL="0" marR="0" indent="0" algn="ctr" defTabSz="391414" latinLnBrk="0">
              <a:lnSpc>
                <a:spcPct val="100000"/>
              </a:lnSpc>
              <a:spcBef>
                <a:spcPts val="0"/>
              </a:spcBef>
              <a:spcAft>
                <a:spcPts val="0"/>
              </a:spcAft>
              <a:buClrTx/>
              <a:buSzTx/>
              <a:buFontTx/>
              <a:buNone/>
              <a:tabLst/>
              <a:defRPr sz="5360" b="0" i="0" u="none" strike="noStrike" cap="none" spc="0" baseline="0">
                <a:ln>
                  <a:noFill/>
                </a:ln>
                <a:solidFill>
                  <a:srgbClr val="D6D6D6"/>
                </a:solidFill>
                <a:uFillTx/>
                <a:latin typeface="Palatino"/>
                <a:ea typeface="Palatino"/>
                <a:cs typeface="Palatino"/>
                <a:sym typeface="Palatino"/>
              </a:defRPr>
            </a:lvl1pPr>
            <a:lvl2pPr marL="0" marR="0" indent="228600" algn="l" defTabSz="584200" latinLnBrk="0">
              <a:lnSpc>
                <a:spcPct val="90000"/>
              </a:lnSpc>
              <a:spcBef>
                <a:spcPts val="0"/>
              </a:spcBef>
              <a:spcAft>
                <a:spcPts val="0"/>
              </a:spcAft>
              <a:buClrTx/>
              <a:buSzTx/>
              <a:buFontTx/>
              <a:buNone/>
              <a:tabLst/>
              <a:defRPr sz="7200" b="0" i="0" u="none" strike="noStrike" cap="none" spc="0" baseline="0">
                <a:ln>
                  <a:noFill/>
                </a:ln>
                <a:solidFill>
                  <a:srgbClr val="5C88A5"/>
                </a:solidFill>
                <a:uFillTx/>
                <a:latin typeface="+mn-lt"/>
                <a:ea typeface="+mn-ea"/>
                <a:cs typeface="+mn-cs"/>
                <a:sym typeface="Helvetica Neue Light"/>
              </a:defRPr>
            </a:lvl2pPr>
            <a:lvl3pPr marL="0" marR="0" indent="457200" algn="l" defTabSz="584200" latinLnBrk="0">
              <a:lnSpc>
                <a:spcPct val="90000"/>
              </a:lnSpc>
              <a:spcBef>
                <a:spcPts val="0"/>
              </a:spcBef>
              <a:spcAft>
                <a:spcPts val="0"/>
              </a:spcAft>
              <a:buClrTx/>
              <a:buSzTx/>
              <a:buFontTx/>
              <a:buNone/>
              <a:tabLst/>
              <a:defRPr sz="7200" b="0" i="0" u="none" strike="noStrike" cap="none" spc="0" baseline="0">
                <a:ln>
                  <a:noFill/>
                </a:ln>
                <a:solidFill>
                  <a:srgbClr val="5C88A5"/>
                </a:solidFill>
                <a:uFillTx/>
                <a:latin typeface="+mn-lt"/>
                <a:ea typeface="+mn-ea"/>
                <a:cs typeface="+mn-cs"/>
                <a:sym typeface="Helvetica Neue Light"/>
              </a:defRPr>
            </a:lvl3pPr>
            <a:lvl4pPr marL="0" marR="0" indent="685800" algn="l" defTabSz="584200" latinLnBrk="0">
              <a:lnSpc>
                <a:spcPct val="90000"/>
              </a:lnSpc>
              <a:spcBef>
                <a:spcPts val="0"/>
              </a:spcBef>
              <a:spcAft>
                <a:spcPts val="0"/>
              </a:spcAft>
              <a:buClrTx/>
              <a:buSzTx/>
              <a:buFontTx/>
              <a:buNone/>
              <a:tabLst/>
              <a:defRPr sz="7200" b="0" i="0" u="none" strike="noStrike" cap="none" spc="0" baseline="0">
                <a:ln>
                  <a:noFill/>
                </a:ln>
                <a:solidFill>
                  <a:srgbClr val="5C88A5"/>
                </a:solidFill>
                <a:uFillTx/>
                <a:latin typeface="+mn-lt"/>
                <a:ea typeface="+mn-ea"/>
                <a:cs typeface="+mn-cs"/>
                <a:sym typeface="Helvetica Neue Light"/>
              </a:defRPr>
            </a:lvl4pPr>
            <a:lvl5pPr marL="0" marR="0" indent="914400" algn="l" defTabSz="584200" latinLnBrk="0">
              <a:lnSpc>
                <a:spcPct val="90000"/>
              </a:lnSpc>
              <a:spcBef>
                <a:spcPts val="0"/>
              </a:spcBef>
              <a:spcAft>
                <a:spcPts val="0"/>
              </a:spcAft>
              <a:buClrTx/>
              <a:buSzTx/>
              <a:buFontTx/>
              <a:buNone/>
              <a:tabLst/>
              <a:defRPr sz="7200" b="0" i="0" u="none" strike="noStrike" cap="none" spc="0" baseline="0">
                <a:ln>
                  <a:noFill/>
                </a:ln>
                <a:solidFill>
                  <a:srgbClr val="5C88A5"/>
                </a:solidFill>
                <a:uFillTx/>
                <a:latin typeface="+mn-lt"/>
                <a:ea typeface="+mn-ea"/>
                <a:cs typeface="+mn-cs"/>
                <a:sym typeface="Helvetica Neue Light"/>
              </a:defRPr>
            </a:lvl5pPr>
            <a:lvl6pPr marL="0" marR="0" indent="1143000" algn="l" defTabSz="584200" latinLnBrk="0">
              <a:lnSpc>
                <a:spcPct val="90000"/>
              </a:lnSpc>
              <a:spcBef>
                <a:spcPts val="0"/>
              </a:spcBef>
              <a:spcAft>
                <a:spcPts val="0"/>
              </a:spcAft>
              <a:buClrTx/>
              <a:buSzTx/>
              <a:buFontTx/>
              <a:buNone/>
              <a:tabLst/>
              <a:defRPr sz="7200" b="0" i="0" u="none" strike="noStrike" cap="none" spc="0" baseline="0">
                <a:ln>
                  <a:noFill/>
                </a:ln>
                <a:solidFill>
                  <a:srgbClr val="5C88A5"/>
                </a:solidFill>
                <a:uFillTx/>
                <a:latin typeface="+mn-lt"/>
                <a:ea typeface="+mn-ea"/>
                <a:cs typeface="+mn-cs"/>
                <a:sym typeface="Helvetica Neue Light"/>
              </a:defRPr>
            </a:lvl6pPr>
            <a:lvl7pPr marL="0" marR="0" indent="1371600" algn="l" defTabSz="584200" latinLnBrk="0">
              <a:lnSpc>
                <a:spcPct val="90000"/>
              </a:lnSpc>
              <a:spcBef>
                <a:spcPts val="0"/>
              </a:spcBef>
              <a:spcAft>
                <a:spcPts val="0"/>
              </a:spcAft>
              <a:buClrTx/>
              <a:buSzTx/>
              <a:buFontTx/>
              <a:buNone/>
              <a:tabLst/>
              <a:defRPr sz="7200" b="0" i="0" u="none" strike="noStrike" cap="none" spc="0" baseline="0">
                <a:ln>
                  <a:noFill/>
                </a:ln>
                <a:solidFill>
                  <a:srgbClr val="5C88A5"/>
                </a:solidFill>
                <a:uFillTx/>
                <a:latin typeface="+mn-lt"/>
                <a:ea typeface="+mn-ea"/>
                <a:cs typeface="+mn-cs"/>
                <a:sym typeface="Helvetica Neue Light"/>
              </a:defRPr>
            </a:lvl7pPr>
            <a:lvl8pPr marL="0" marR="0" indent="1600200" algn="l" defTabSz="584200" latinLnBrk="0">
              <a:lnSpc>
                <a:spcPct val="90000"/>
              </a:lnSpc>
              <a:spcBef>
                <a:spcPts val="0"/>
              </a:spcBef>
              <a:spcAft>
                <a:spcPts val="0"/>
              </a:spcAft>
              <a:buClrTx/>
              <a:buSzTx/>
              <a:buFontTx/>
              <a:buNone/>
              <a:tabLst/>
              <a:defRPr sz="7200" b="0" i="0" u="none" strike="noStrike" cap="none" spc="0" baseline="0">
                <a:ln>
                  <a:noFill/>
                </a:ln>
                <a:solidFill>
                  <a:srgbClr val="5C88A5"/>
                </a:solidFill>
                <a:uFillTx/>
                <a:latin typeface="+mn-lt"/>
                <a:ea typeface="+mn-ea"/>
                <a:cs typeface="+mn-cs"/>
                <a:sym typeface="Helvetica Neue Light"/>
              </a:defRPr>
            </a:lvl8pPr>
            <a:lvl9pPr marL="0" marR="0" indent="1828800" algn="l" defTabSz="584200" latinLnBrk="0">
              <a:lnSpc>
                <a:spcPct val="90000"/>
              </a:lnSpc>
              <a:spcBef>
                <a:spcPts val="0"/>
              </a:spcBef>
              <a:spcAft>
                <a:spcPts val="0"/>
              </a:spcAft>
              <a:buClrTx/>
              <a:buSzTx/>
              <a:buFontTx/>
              <a:buNone/>
              <a:tabLst/>
              <a:defRPr sz="7200" b="0" i="0" u="none" strike="noStrike" cap="none" spc="0" baseline="0">
                <a:ln>
                  <a:noFill/>
                </a:ln>
                <a:solidFill>
                  <a:srgbClr val="5C88A5"/>
                </a:solidFill>
                <a:uFillTx/>
                <a:latin typeface="+mn-lt"/>
                <a:ea typeface="+mn-ea"/>
                <a:cs typeface="+mn-cs"/>
                <a:sym typeface="Helvetica Neue Light"/>
              </a:defRPr>
            </a:lvl9pPr>
          </a:lstStyle>
          <a:p>
            <a:pPr hangingPunct="1"/>
            <a:r>
              <a:rPr lang="en-US" dirty="0">
                <a:solidFill>
                  <a:schemeClr val="tx2">
                    <a:lumMod val="25000"/>
                  </a:schemeClr>
                </a:solidFill>
              </a:rPr>
              <a:t>Korean Serial Database</a:t>
            </a:r>
          </a:p>
        </p:txBody>
      </p:sp>
    </p:spTree>
    <p:extLst>
      <p:ext uri="{BB962C8B-B14F-4D97-AF65-F5344CB8AC3E}">
        <p14:creationId xmlns:p14="http://schemas.microsoft.com/office/powerpoint/2010/main" val="256836569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Korean Serial Database"/>
          <p:cNvSpPr txBox="1">
            <a:spLocks noGrp="1"/>
          </p:cNvSpPr>
          <p:nvPr>
            <p:ph type="title"/>
          </p:nvPr>
        </p:nvSpPr>
        <p:spPr>
          <a:xfrm>
            <a:off x="332822" y="477004"/>
            <a:ext cx="10661243" cy="1097591"/>
          </a:xfrm>
          <a:prstGeom prst="rect">
            <a:avLst/>
          </a:prstGeom>
        </p:spPr>
        <p:txBody>
          <a:bodyPr>
            <a:normAutofit/>
          </a:bodyPr>
          <a:lstStyle>
            <a:lvl1pPr algn="ctr" defTabSz="391414">
              <a:lnSpc>
                <a:spcPct val="100000"/>
              </a:lnSpc>
              <a:defRPr sz="5360" cap="none">
                <a:solidFill>
                  <a:srgbClr val="D6D6D6"/>
                </a:solidFill>
                <a:latin typeface="Palatino"/>
                <a:ea typeface="Palatino"/>
                <a:cs typeface="Palatino"/>
                <a:sym typeface="Palatino"/>
              </a:defRPr>
            </a:lvl1pPr>
          </a:lstStyle>
          <a:p>
            <a:r>
              <a:rPr dirty="0"/>
              <a:t>Korean Serial Database</a:t>
            </a:r>
          </a:p>
        </p:txBody>
      </p:sp>
      <p:pic>
        <p:nvPicPr>
          <p:cNvPr id="3" name="Picture 2">
            <a:extLst>
              <a:ext uri="{FF2B5EF4-FFF2-40B4-BE49-F238E27FC236}">
                <a16:creationId xmlns:a16="http://schemas.microsoft.com/office/drawing/2014/main" xmlns="" id="{5F80AB2F-3D06-A042-BD69-011218158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428" y="2119501"/>
            <a:ext cx="11606545" cy="6613491"/>
          </a:xfrm>
          <a:prstGeom prst="rect">
            <a:avLst/>
          </a:prstGeom>
        </p:spPr>
      </p:pic>
      <p:sp>
        <p:nvSpPr>
          <p:cNvPr id="273" name="ALL North Korean Serials List"/>
          <p:cNvSpPr/>
          <p:nvPr/>
        </p:nvSpPr>
        <p:spPr>
          <a:xfrm>
            <a:off x="4166128" y="5544812"/>
            <a:ext cx="4601144" cy="1181029"/>
          </a:xfrm>
          <a:prstGeom prst="roundRect">
            <a:avLst>
              <a:gd name="adj" fmla="val 20858"/>
            </a:avLst>
          </a:prstGeom>
          <a:solidFill>
            <a:srgbClr val="F8BA00"/>
          </a:solidFill>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defRPr sz="2200">
                <a:solidFill>
                  <a:srgbClr val="000000"/>
                </a:solidFill>
                <a:latin typeface="Helvetica Neue Medium"/>
                <a:ea typeface="Helvetica Neue Medium"/>
                <a:cs typeface="Helvetica Neue Medium"/>
                <a:sym typeface="Helvetica Neue Medium"/>
              </a:defRPr>
            </a:lvl1pPr>
          </a:lstStyle>
          <a:p>
            <a:r>
              <a:rPr sz="2800" dirty="0">
                <a:cs typeface="Times New Roman" panose="02020603050405020304" pitchFamily="18" charset="0"/>
              </a:rPr>
              <a:t>ALL North Korean Serials List</a:t>
            </a:r>
          </a:p>
        </p:txBody>
      </p:sp>
      <p:sp>
        <p:nvSpPr>
          <p:cNvPr id="275" name="Line"/>
          <p:cNvSpPr/>
          <p:nvPr/>
        </p:nvSpPr>
        <p:spPr>
          <a:xfrm flipH="1">
            <a:off x="3111168" y="4951225"/>
            <a:ext cx="1354506" cy="2368204"/>
          </a:xfrm>
          <a:prstGeom prst="line">
            <a:avLst/>
          </a:prstGeom>
          <a:ln w="19050">
            <a:solidFill>
              <a:srgbClr val="000000"/>
            </a:solidFill>
            <a:miter lim="400000"/>
            <a:tailEnd type="triangle"/>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dirty="0"/>
          </a:p>
        </p:txBody>
      </p:sp>
      <p:sp>
        <p:nvSpPr>
          <p:cNvPr id="2" name="Rounded Rectangle 1">
            <a:extLst>
              <a:ext uri="{FF2B5EF4-FFF2-40B4-BE49-F238E27FC236}">
                <a16:creationId xmlns:a16="http://schemas.microsoft.com/office/drawing/2014/main" xmlns="" id="{749D8B15-D5A5-B94B-A551-1C5917704071}"/>
              </a:ext>
            </a:extLst>
          </p:cNvPr>
          <p:cNvSpPr/>
          <p:nvPr/>
        </p:nvSpPr>
        <p:spPr>
          <a:xfrm>
            <a:off x="4023360" y="4517136"/>
            <a:ext cx="1060704" cy="434089"/>
          </a:xfrm>
          <a:prstGeom prst="roundRect">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DEDEDE"/>
              </a:solidFill>
              <a:effectLst/>
              <a:uFillTx/>
              <a:latin typeface="Helvetica Neue"/>
              <a:ea typeface="Helvetica Neue"/>
              <a:cs typeface="Helvetica Neue"/>
              <a:sym typeface="Helvetica Neue"/>
            </a:endParaRPr>
          </a:p>
        </p:txBody>
      </p:sp>
      <p:sp>
        <p:nvSpPr>
          <p:cNvPr id="4" name="Rounded Rectangle 3">
            <a:extLst>
              <a:ext uri="{FF2B5EF4-FFF2-40B4-BE49-F238E27FC236}">
                <a16:creationId xmlns:a16="http://schemas.microsoft.com/office/drawing/2014/main" xmlns="" id="{3F45EC11-5017-E94A-9C3D-15992E7EEFC1}"/>
              </a:ext>
            </a:extLst>
          </p:cNvPr>
          <p:cNvSpPr/>
          <p:nvPr/>
        </p:nvSpPr>
        <p:spPr>
          <a:xfrm>
            <a:off x="663428" y="7319429"/>
            <a:ext cx="2701564" cy="507835"/>
          </a:xfrm>
          <a:prstGeom prst="roundRect">
            <a:avLst/>
          </a:prstGeom>
          <a:no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DEDEDE"/>
              </a:solidFill>
              <a:effectLst/>
              <a:uFillTx/>
              <a:latin typeface="Helvetica Neue"/>
              <a:ea typeface="Helvetica Neue"/>
              <a:cs typeface="Helvetica Neue"/>
              <a:sym typeface="Helvetica Neue"/>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1" nodeType="afterEffect">
                                  <p:stCondLst>
                                    <p:cond delay="200"/>
                                  </p:stCondLst>
                                  <p:childTnLst>
                                    <p:set>
                                      <p:cBhvr>
                                        <p:cTn id="6" dur="1" fill="hold">
                                          <p:stCondLst>
                                            <p:cond delay="0"/>
                                          </p:stCondLst>
                                        </p:cTn>
                                        <p:tgtEl>
                                          <p:spTgt spid="275"/>
                                        </p:tgtEl>
                                        <p:attrNameLst>
                                          <p:attrName>style.visibility</p:attrName>
                                        </p:attrNameLst>
                                      </p:cBhvr>
                                      <p:to>
                                        <p:strVal val="visible"/>
                                      </p:to>
                                    </p:set>
                                    <p:animEffect transition="in" filter="strips(downLeft)">
                                      <p:cBhvr>
                                        <p:cTn id="7" dur="2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Library of Congress Online Catalog"/>
          <p:cNvSpPr txBox="1">
            <a:spLocks noGrp="1"/>
          </p:cNvSpPr>
          <p:nvPr>
            <p:ph type="title"/>
          </p:nvPr>
        </p:nvSpPr>
        <p:spPr>
          <a:xfrm>
            <a:off x="1041400" y="510291"/>
            <a:ext cx="10922000" cy="2438401"/>
          </a:xfrm>
          <a:prstGeom prst="rect">
            <a:avLst/>
          </a:prstGeom>
        </p:spPr>
        <p:txBody>
          <a:bodyPr/>
          <a:lstStyle>
            <a:lvl1pPr algn="ctr">
              <a:lnSpc>
                <a:spcPct val="100000"/>
              </a:lnSpc>
              <a:defRPr sz="5100" b="1" u="sng">
                <a:solidFill>
                  <a:srgbClr val="0048AA"/>
                </a:solidFill>
                <a:latin typeface="Palatino"/>
                <a:ea typeface="Palatino"/>
                <a:cs typeface="Palatino"/>
                <a:sym typeface="Palatino"/>
              </a:defRPr>
            </a:lvl1pPr>
          </a:lstStyle>
          <a:p>
            <a:r>
              <a:rPr dirty="0"/>
              <a:t>Library of Congress Online Catalog</a:t>
            </a:r>
          </a:p>
        </p:txBody>
      </p:sp>
      <p:pic>
        <p:nvPicPr>
          <p:cNvPr id="3" name="Picture 2">
            <a:extLst>
              <a:ext uri="{FF2B5EF4-FFF2-40B4-BE49-F238E27FC236}">
                <a16:creationId xmlns:a16="http://schemas.microsoft.com/office/drawing/2014/main" xmlns="" id="{26EA2CD7-8BE2-5B40-9657-1E754FC12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805" y="3097548"/>
            <a:ext cx="11036595" cy="5321884"/>
          </a:xfrm>
          <a:prstGeom prst="rect">
            <a:avLst/>
          </a:prstGeom>
          <a:ln>
            <a:solidFill>
              <a:schemeClr val="tx1">
                <a:lumMod val="50000"/>
              </a:schemeClr>
            </a:solidFill>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Image" descr="Image"/>
          <p:cNvPicPr>
            <a:picLocks noChangeAspect="1"/>
          </p:cNvPicPr>
          <p:nvPr/>
        </p:nvPicPr>
        <p:blipFill>
          <a:blip r:embed="rId3">
            <a:extLst/>
          </a:blip>
          <a:srcRect/>
          <a:stretch>
            <a:fillRect/>
          </a:stretch>
        </p:blipFill>
        <p:spPr>
          <a:xfrm>
            <a:off x="1722580" y="2677407"/>
            <a:ext cx="4432242" cy="5897448"/>
          </a:xfrm>
          <a:prstGeom prst="roundRect">
            <a:avLst>
              <a:gd name="adj" fmla="val 11111"/>
            </a:avLst>
          </a:prstGeom>
          <a:ln w="190500" cap="rnd">
            <a:solidFill>
              <a:schemeClr val="bg1">
                <a:lumMod val="5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03" name="남조선 괴뢰도당의 &lt;&lt;자유 민주주의 체제&gt;&gt;의 반동적 본질"/>
          <p:cNvSpPr/>
          <p:nvPr/>
        </p:nvSpPr>
        <p:spPr>
          <a:xfrm>
            <a:off x="5544724" y="6707019"/>
            <a:ext cx="6444796" cy="1766034"/>
          </a:xfrm>
          <a:prstGeom prst="roundRect">
            <a:avLst>
              <a:gd name="adj" fmla="val 11600"/>
            </a:avLst>
          </a:prstGeom>
          <a:solidFill>
            <a:srgbClr val="F8BA00"/>
          </a:solidFill>
          <a:ln w="12700">
            <a:solidFill>
              <a:srgbClr val="000000"/>
            </a:solidFill>
            <a:miter lim="400000"/>
          </a:ln>
          <a:extLst>
            <a:ext uri="{C572A759-6A51-4108-AA02-DFA0A04FC94B}">
              <ma14:wrappingTextBoxFlag xmlns="" xmlns:ma14="http://schemas.microsoft.com/office/mac/drawingml/2011/main" val="1"/>
            </a:ext>
          </a:extLst>
        </p:spPr>
        <p:txBody>
          <a:bodyPr lIns="50800" tIns="50800" rIns="50800" bIns="50800" anchor="ctr"/>
          <a:lstStyle>
            <a:lvl1pPr algn="l" defTabSz="457200">
              <a:defRPr sz="3000">
                <a:solidFill>
                  <a:srgbClr val="000000"/>
                </a:solidFill>
                <a:latin typeface="굴림"/>
                <a:ea typeface="굴림"/>
                <a:cs typeface="굴림"/>
                <a:sym typeface="굴림"/>
              </a:defRPr>
            </a:lvl1pPr>
          </a:lstStyle>
          <a:p>
            <a:r>
              <a:rPr b="1" dirty="0" err="1"/>
              <a:t>남조선</a:t>
            </a:r>
            <a:r>
              <a:rPr b="1" dirty="0"/>
              <a:t> </a:t>
            </a:r>
            <a:r>
              <a:rPr b="1" dirty="0" err="1"/>
              <a:t>괴뢰도당의</a:t>
            </a:r>
            <a:r>
              <a:rPr b="1" dirty="0"/>
              <a:t> &lt;&lt;</a:t>
            </a:r>
            <a:r>
              <a:rPr b="1" dirty="0" err="1"/>
              <a:t>자유</a:t>
            </a:r>
            <a:r>
              <a:rPr b="1" dirty="0"/>
              <a:t> </a:t>
            </a:r>
            <a:r>
              <a:rPr b="1" dirty="0" err="1"/>
              <a:t>민주주의</a:t>
            </a:r>
            <a:r>
              <a:rPr b="1" dirty="0"/>
              <a:t> </a:t>
            </a:r>
            <a:r>
              <a:rPr b="1" dirty="0" err="1"/>
              <a:t>체제</a:t>
            </a:r>
            <a:r>
              <a:rPr b="1" dirty="0"/>
              <a:t>&gt;&gt;의 </a:t>
            </a:r>
            <a:r>
              <a:rPr b="1" dirty="0" err="1"/>
              <a:t>반동적</a:t>
            </a:r>
            <a:r>
              <a:rPr b="1" dirty="0"/>
              <a:t> </a:t>
            </a:r>
            <a:r>
              <a:rPr b="1" dirty="0" err="1"/>
              <a:t>본질</a:t>
            </a:r>
            <a:endParaRPr b="1" dirty="0"/>
          </a:p>
        </p:txBody>
      </p:sp>
      <p:sp>
        <p:nvSpPr>
          <p:cNvPr id="304" name="Library of Congress Online Catalog"/>
          <p:cNvSpPr txBox="1">
            <a:spLocks noGrp="1"/>
          </p:cNvSpPr>
          <p:nvPr>
            <p:ph type="title"/>
          </p:nvPr>
        </p:nvSpPr>
        <p:spPr>
          <a:xfrm>
            <a:off x="1041400" y="510291"/>
            <a:ext cx="10922000" cy="2438401"/>
          </a:xfrm>
          <a:prstGeom prst="rect">
            <a:avLst/>
          </a:prstGeom>
        </p:spPr>
        <p:txBody>
          <a:bodyPr/>
          <a:lstStyle>
            <a:lvl1pPr algn="ctr">
              <a:lnSpc>
                <a:spcPct val="100000"/>
              </a:lnSpc>
              <a:defRPr sz="5100" b="1" u="sng">
                <a:solidFill>
                  <a:srgbClr val="0048AA"/>
                </a:solidFill>
                <a:latin typeface="Palatino"/>
                <a:ea typeface="Palatino"/>
                <a:cs typeface="Palatino"/>
                <a:sym typeface="Palatino"/>
              </a:defRPr>
            </a:lvl1pPr>
          </a:lstStyle>
          <a:p>
            <a:r>
              <a:rPr dirty="0"/>
              <a:t>Library of Congress Online Catalog</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What is the Asian Division at the Library of Congress?"/>
          <p:cNvSpPr txBox="1">
            <a:spLocks noGrp="1"/>
          </p:cNvSpPr>
          <p:nvPr>
            <p:ph type="title"/>
          </p:nvPr>
        </p:nvSpPr>
        <p:spPr>
          <a:xfrm>
            <a:off x="1041400" y="534052"/>
            <a:ext cx="10922000" cy="2438401"/>
          </a:xfrm>
          <a:prstGeom prst="rect">
            <a:avLst/>
          </a:prstGeom>
        </p:spPr>
        <p:txBody>
          <a:bodyPr>
            <a:normAutofit/>
          </a:bodyPr>
          <a:lstStyle/>
          <a:p>
            <a:r>
              <a:rPr sz="6000" dirty="0"/>
              <a:t>What is the Asian Division </a:t>
            </a:r>
            <a:r>
              <a:rPr lang="en-US" sz="6000" dirty="0"/>
              <a:t/>
            </a:r>
            <a:br>
              <a:rPr lang="en-US" sz="6000" dirty="0"/>
            </a:br>
            <a:r>
              <a:rPr sz="6000" dirty="0"/>
              <a:t>at the Library of Congress? </a:t>
            </a:r>
          </a:p>
        </p:txBody>
      </p:sp>
      <p:sp>
        <p:nvSpPr>
          <p:cNvPr id="183" name="The custodial division managing Asian collections and Asian reading room services.…"/>
          <p:cNvSpPr txBox="1">
            <a:spLocks noGrp="1"/>
          </p:cNvSpPr>
          <p:nvPr>
            <p:ph type="body" idx="1"/>
          </p:nvPr>
        </p:nvSpPr>
        <p:spPr>
          <a:xfrm>
            <a:off x="1041400" y="2978662"/>
            <a:ext cx="10922000" cy="5715001"/>
          </a:xfrm>
          <a:prstGeom prst="rect">
            <a:avLst/>
          </a:prstGeom>
        </p:spPr>
        <p:txBody>
          <a:bodyPr/>
          <a:lstStyle/>
          <a:p>
            <a:pPr>
              <a:buBlip>
                <a:blip r:embed="rId3"/>
              </a:buBlip>
            </a:pPr>
            <a:r>
              <a:rPr dirty="0"/>
              <a:t>The custodial division managing Asian collections and Asian reading room services.</a:t>
            </a:r>
          </a:p>
          <a:p>
            <a:pPr>
              <a:buBlip>
                <a:blip r:embed="rId3"/>
              </a:buBlip>
            </a:pPr>
            <a:r>
              <a:rPr dirty="0"/>
              <a:t>Provides public access to more than 4 million items in over 130 Asian languages.</a:t>
            </a:r>
          </a:p>
          <a:p>
            <a:pPr>
              <a:buBlip>
                <a:blip r:embed="rId3"/>
              </a:buBlip>
            </a:pPr>
            <a:r>
              <a:rPr dirty="0"/>
              <a:t>Covers the South Asian subcontinent and Southeast Asia, China, Japan, </a:t>
            </a:r>
            <a:r>
              <a:t>and Korea</a:t>
            </a:r>
            <a:r>
              <a:rPr lang="en-US"/>
              <a:t>.</a:t>
            </a:r>
            <a:r>
              <a:t> </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Image" descr="Image"/>
          <p:cNvPicPr>
            <a:picLocks noChangeAspect="1"/>
          </p:cNvPicPr>
          <p:nvPr/>
        </p:nvPicPr>
        <p:blipFill>
          <a:blip r:embed="rId3">
            <a:extLst/>
          </a:blip>
          <a:stretch>
            <a:fillRect/>
          </a:stretch>
        </p:blipFill>
        <p:spPr>
          <a:xfrm>
            <a:off x="1119725" y="3058795"/>
            <a:ext cx="10765350" cy="5463984"/>
          </a:xfrm>
          <a:prstGeom prst="rect">
            <a:avLst/>
          </a:prstGeom>
          <a:ln w="38100">
            <a:solidFill>
              <a:schemeClr val="tx1"/>
            </a:solidFill>
            <a:miter lim="400000"/>
          </a:ln>
        </p:spPr>
      </p:pic>
      <p:sp>
        <p:nvSpPr>
          <p:cNvPr id="309" name="Library of Congress Online Catalog"/>
          <p:cNvSpPr txBox="1">
            <a:spLocks noGrp="1"/>
          </p:cNvSpPr>
          <p:nvPr>
            <p:ph type="title"/>
          </p:nvPr>
        </p:nvSpPr>
        <p:spPr>
          <a:xfrm>
            <a:off x="1041400" y="510291"/>
            <a:ext cx="10922000" cy="2438401"/>
          </a:xfrm>
          <a:prstGeom prst="rect">
            <a:avLst/>
          </a:prstGeom>
        </p:spPr>
        <p:txBody>
          <a:bodyPr/>
          <a:lstStyle>
            <a:lvl1pPr algn="ctr">
              <a:lnSpc>
                <a:spcPct val="100000"/>
              </a:lnSpc>
              <a:defRPr sz="5100" b="1" u="sng">
                <a:solidFill>
                  <a:srgbClr val="0048AA"/>
                </a:solidFill>
                <a:latin typeface="Palatino"/>
                <a:ea typeface="Palatino"/>
                <a:cs typeface="Palatino"/>
                <a:sym typeface="Palatino"/>
              </a:defRPr>
            </a:lvl1pPr>
          </a:lstStyle>
          <a:p>
            <a:r>
              <a:rPr dirty="0"/>
              <a:t>Library of Congress Online Catalog</a:t>
            </a:r>
          </a:p>
        </p:txBody>
      </p:sp>
      <p:cxnSp>
        <p:nvCxnSpPr>
          <p:cNvPr id="3" name="Straight Connector 2">
            <a:extLst>
              <a:ext uri="{FF2B5EF4-FFF2-40B4-BE49-F238E27FC236}">
                <a16:creationId xmlns:a16="http://schemas.microsoft.com/office/drawing/2014/main" xmlns="" id="{A7BDE98F-C85D-B544-A4DE-2A7FF8B78E79}"/>
              </a:ext>
            </a:extLst>
          </p:cNvPr>
          <p:cNvCxnSpPr>
            <a:cxnSpLocks/>
          </p:cNvCxnSpPr>
          <p:nvPr/>
        </p:nvCxnSpPr>
        <p:spPr>
          <a:xfrm>
            <a:off x="8771467" y="6417733"/>
            <a:ext cx="575734" cy="0"/>
          </a:xfrm>
          <a:prstGeom prst="line">
            <a:avLst/>
          </a:prstGeom>
          <a:noFill/>
          <a:ln w="381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5" name="Straight Connector 4">
            <a:extLst>
              <a:ext uri="{FF2B5EF4-FFF2-40B4-BE49-F238E27FC236}">
                <a16:creationId xmlns:a16="http://schemas.microsoft.com/office/drawing/2014/main" xmlns="" id="{EB1B83E9-E046-DA43-83D1-4CD8B8B63830}"/>
              </a:ext>
            </a:extLst>
          </p:cNvPr>
          <p:cNvCxnSpPr>
            <a:cxnSpLocks/>
          </p:cNvCxnSpPr>
          <p:nvPr/>
        </p:nvCxnSpPr>
        <p:spPr>
          <a:xfrm>
            <a:off x="2523067" y="6722533"/>
            <a:ext cx="541866" cy="0"/>
          </a:xfrm>
          <a:prstGeom prst="line">
            <a:avLst/>
          </a:prstGeom>
          <a:noFill/>
          <a:ln w="381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2000"/>
                                        <p:tgtEl>
                                          <p:spTgt spid="3"/>
                                        </p:tgtEl>
                                      </p:cBhvr>
                                    </p:animEffect>
                                  </p:childTnLst>
                                </p:cTn>
                              </p:par>
                            </p:childTnLst>
                          </p:cTn>
                        </p:par>
                        <p:par>
                          <p:cTn id="8" fill="hold">
                            <p:stCondLst>
                              <p:cond delay="2500"/>
                            </p:stCondLst>
                            <p:childTnLst>
                              <p:par>
                                <p:cTn id="9" presetID="18" presetClass="entr" presetSubtype="12" fill="hold" nodeType="afterEffect">
                                  <p:stCondLst>
                                    <p:cond delay="30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Image" descr="Image"/>
          <p:cNvPicPr>
            <a:picLocks noChangeAspect="1"/>
          </p:cNvPicPr>
          <p:nvPr/>
        </p:nvPicPr>
        <p:blipFill>
          <a:blip r:embed="rId3">
            <a:extLst/>
          </a:blip>
          <a:stretch>
            <a:fillRect/>
          </a:stretch>
        </p:blipFill>
        <p:spPr>
          <a:xfrm>
            <a:off x="2298700" y="4182501"/>
            <a:ext cx="8407400" cy="4267201"/>
          </a:xfrm>
          <a:prstGeom prst="rect">
            <a:avLst/>
          </a:prstGeom>
          <a:ln w="12700">
            <a:miter lim="400000"/>
          </a:ln>
        </p:spPr>
      </p:pic>
      <p:sp>
        <p:nvSpPr>
          <p:cNvPr id="314" name="Kn for North Korea"/>
          <p:cNvSpPr/>
          <p:nvPr/>
        </p:nvSpPr>
        <p:spPr>
          <a:xfrm>
            <a:off x="3589356" y="3276217"/>
            <a:ext cx="3464325" cy="796841"/>
          </a:xfrm>
          <a:prstGeom prst="roundRect">
            <a:avLst>
              <a:gd name="adj" fmla="val 23907"/>
            </a:avLst>
          </a:prstGeom>
          <a:solidFill>
            <a:srgbClr val="F8BA00"/>
          </a:solidFill>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defRPr sz="2200">
                <a:solidFill>
                  <a:srgbClr val="000000"/>
                </a:solidFill>
                <a:latin typeface="Helvetica Neue Medium"/>
                <a:ea typeface="Helvetica Neue Medium"/>
                <a:cs typeface="Helvetica Neue Medium"/>
                <a:sym typeface="Helvetica Neue Medium"/>
              </a:defRPr>
            </a:lvl1pPr>
          </a:lstStyle>
          <a:p>
            <a:r>
              <a:rPr b="1" dirty="0" err="1"/>
              <a:t>Kn</a:t>
            </a:r>
            <a:r>
              <a:rPr b="1" dirty="0"/>
              <a:t> for North Korea</a:t>
            </a:r>
          </a:p>
        </p:txBody>
      </p:sp>
      <p:sp>
        <p:nvSpPr>
          <p:cNvPr id="315" name="Pnjil -&gt; ponjil"/>
          <p:cNvSpPr/>
          <p:nvPr/>
        </p:nvSpPr>
        <p:spPr>
          <a:xfrm>
            <a:off x="7882652" y="5169439"/>
            <a:ext cx="2797912" cy="913323"/>
          </a:xfrm>
          <a:prstGeom prst="roundRect">
            <a:avLst>
              <a:gd name="adj" fmla="val 20858"/>
            </a:avLst>
          </a:prstGeom>
          <a:solidFill>
            <a:srgbClr val="F8BA00"/>
          </a:solidFill>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defRPr sz="2200">
                <a:solidFill>
                  <a:srgbClr val="000000"/>
                </a:solidFill>
                <a:latin typeface="Helvetica Neue Medium"/>
                <a:ea typeface="Helvetica Neue Medium"/>
                <a:cs typeface="Helvetica Neue Medium"/>
                <a:sym typeface="Helvetica Neue Medium"/>
              </a:defRPr>
            </a:lvl1pPr>
          </a:lstStyle>
          <a:p>
            <a:r>
              <a:rPr b="1" dirty="0" err="1"/>
              <a:t>Pnjil</a:t>
            </a:r>
            <a:r>
              <a:rPr b="1" dirty="0"/>
              <a:t> -&gt; </a:t>
            </a:r>
            <a:r>
              <a:rPr b="1" dirty="0" err="1"/>
              <a:t>ponjil</a:t>
            </a:r>
            <a:r>
              <a:rPr b="1" dirty="0"/>
              <a:t> </a:t>
            </a:r>
          </a:p>
        </p:txBody>
      </p:sp>
      <p:sp>
        <p:nvSpPr>
          <p:cNvPr id="316" name="Pʻyŏngyang, Sahoe Kwahak Chʻulpʻansa"/>
          <p:cNvSpPr/>
          <p:nvPr/>
        </p:nvSpPr>
        <p:spPr>
          <a:xfrm>
            <a:off x="4758077" y="6539088"/>
            <a:ext cx="5596785" cy="913323"/>
          </a:xfrm>
          <a:prstGeom prst="roundRect">
            <a:avLst>
              <a:gd name="adj" fmla="val 30653"/>
            </a:avLst>
          </a:prstGeom>
          <a:solidFill>
            <a:srgbClr val="F8BA00"/>
          </a:solidFill>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lgn="l" defTabSz="457200">
              <a:defRPr sz="2200">
                <a:solidFill>
                  <a:srgbClr val="000000"/>
                </a:solidFill>
                <a:latin typeface="Helvetica Neue Medium"/>
                <a:ea typeface="Helvetica Neue Medium"/>
                <a:cs typeface="Helvetica Neue Medium"/>
                <a:sym typeface="Helvetica Neue Medium"/>
              </a:defRPr>
            </a:lvl1pPr>
          </a:lstStyle>
          <a:p>
            <a:r>
              <a:rPr b="1" dirty="0" err="1"/>
              <a:t>Pʻyŏngyang</a:t>
            </a:r>
            <a:r>
              <a:rPr b="1" dirty="0"/>
              <a:t>, </a:t>
            </a:r>
            <a:r>
              <a:rPr b="1" dirty="0" err="1"/>
              <a:t>Sahoe</a:t>
            </a:r>
            <a:r>
              <a:rPr b="1" dirty="0"/>
              <a:t> </a:t>
            </a:r>
            <a:r>
              <a:rPr b="1" dirty="0" err="1"/>
              <a:t>Kwahak</a:t>
            </a:r>
            <a:r>
              <a:rPr b="1" dirty="0"/>
              <a:t> </a:t>
            </a:r>
            <a:r>
              <a:rPr b="1" dirty="0" err="1"/>
              <a:t>Chʻulpʻansa</a:t>
            </a:r>
            <a:endParaRPr b="1" dirty="0"/>
          </a:p>
        </p:txBody>
      </p:sp>
      <p:sp>
        <p:nvSpPr>
          <p:cNvPr id="317" name="c-GenColl -&gt; c-Asian"/>
          <p:cNvSpPr/>
          <p:nvPr/>
        </p:nvSpPr>
        <p:spPr>
          <a:xfrm>
            <a:off x="3429843" y="8210675"/>
            <a:ext cx="3783352" cy="796840"/>
          </a:xfrm>
          <a:prstGeom prst="roundRect">
            <a:avLst>
              <a:gd name="adj" fmla="val 23907"/>
            </a:avLst>
          </a:prstGeom>
          <a:solidFill>
            <a:srgbClr val="F8BA00"/>
          </a:solidFill>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defRPr sz="2200">
                <a:solidFill>
                  <a:srgbClr val="000000"/>
                </a:solidFill>
                <a:latin typeface="Helvetica Neue Medium"/>
                <a:ea typeface="Helvetica Neue Medium"/>
                <a:cs typeface="Helvetica Neue Medium"/>
                <a:sym typeface="Helvetica Neue Medium"/>
              </a:defRPr>
            </a:lvl1pPr>
          </a:lstStyle>
          <a:p>
            <a:r>
              <a:rPr b="1" dirty="0"/>
              <a:t>c-</a:t>
            </a:r>
            <a:r>
              <a:rPr b="1" dirty="0" err="1"/>
              <a:t>GenColl</a:t>
            </a:r>
            <a:r>
              <a:rPr b="1" dirty="0"/>
              <a:t> -&gt; c-Asian</a:t>
            </a:r>
          </a:p>
        </p:txBody>
      </p:sp>
      <p:sp>
        <p:nvSpPr>
          <p:cNvPr id="318" name="Library of Congress Online Catalog"/>
          <p:cNvSpPr txBox="1">
            <a:spLocks noGrp="1"/>
          </p:cNvSpPr>
          <p:nvPr>
            <p:ph type="title"/>
          </p:nvPr>
        </p:nvSpPr>
        <p:spPr>
          <a:xfrm>
            <a:off x="1041399" y="611891"/>
            <a:ext cx="10922001" cy="2438401"/>
          </a:xfrm>
          <a:prstGeom prst="rect">
            <a:avLst/>
          </a:prstGeom>
        </p:spPr>
        <p:txBody>
          <a:bodyPr/>
          <a:lstStyle>
            <a:lvl1pPr algn="ctr">
              <a:lnSpc>
                <a:spcPct val="100000"/>
              </a:lnSpc>
              <a:defRPr sz="5100" b="1" u="sng">
                <a:solidFill>
                  <a:srgbClr val="0048AA"/>
                </a:solidFill>
                <a:latin typeface="Palatino"/>
                <a:ea typeface="Palatino"/>
                <a:cs typeface="Palatino"/>
                <a:sym typeface="Palatino"/>
              </a:defRPr>
            </a:lvl1pPr>
          </a:lstStyle>
          <a:p>
            <a:r>
              <a:rPr dirty="0"/>
              <a:t>Library of Congress Online Catalog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14"/>
                                        </p:tgtEl>
                                        <p:attrNameLst>
                                          <p:attrName>style.visibility</p:attrName>
                                        </p:attrNameLst>
                                      </p:cBhvr>
                                      <p:to>
                                        <p:strVal val="visible"/>
                                      </p:to>
                                    </p:set>
                                    <p:anim calcmode="lin" valueType="num">
                                      <p:cBhvr>
                                        <p:cTn id="7" dur="1000" fill="hold"/>
                                        <p:tgtEl>
                                          <p:spTgt spid="314"/>
                                        </p:tgtEl>
                                        <p:attrNameLst>
                                          <p:attrName>ppt_w</p:attrName>
                                        </p:attrNameLst>
                                      </p:cBhvr>
                                      <p:tavLst>
                                        <p:tav tm="0">
                                          <p:val>
                                            <p:fltVal val="0"/>
                                          </p:val>
                                        </p:tav>
                                        <p:tav tm="100000">
                                          <p:val>
                                            <p:strVal val="#ppt_w"/>
                                          </p:val>
                                        </p:tav>
                                      </p:tavLst>
                                    </p:anim>
                                    <p:anim calcmode="lin" valueType="num">
                                      <p:cBhvr>
                                        <p:cTn id="8" dur="1000" fill="hold"/>
                                        <p:tgtEl>
                                          <p:spTgt spid="3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315"/>
                                        </p:tgtEl>
                                        <p:attrNameLst>
                                          <p:attrName>style.visibility</p:attrName>
                                        </p:attrNameLst>
                                      </p:cBhvr>
                                      <p:to>
                                        <p:strVal val="visible"/>
                                      </p:to>
                                    </p:set>
                                    <p:anim calcmode="lin" valueType="num">
                                      <p:cBhvr>
                                        <p:cTn id="13" dur="1000" fill="hold"/>
                                        <p:tgtEl>
                                          <p:spTgt spid="315"/>
                                        </p:tgtEl>
                                        <p:attrNameLst>
                                          <p:attrName>ppt_w</p:attrName>
                                        </p:attrNameLst>
                                      </p:cBhvr>
                                      <p:tavLst>
                                        <p:tav tm="0">
                                          <p:val>
                                            <p:fltVal val="0"/>
                                          </p:val>
                                        </p:tav>
                                        <p:tav tm="100000">
                                          <p:val>
                                            <p:strVal val="#ppt_w"/>
                                          </p:val>
                                        </p:tav>
                                      </p:tavLst>
                                    </p:anim>
                                    <p:anim calcmode="lin" valueType="num">
                                      <p:cBhvr>
                                        <p:cTn id="14" dur="1000" fill="hold"/>
                                        <p:tgtEl>
                                          <p:spTgt spid="31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316"/>
                                        </p:tgtEl>
                                        <p:attrNameLst>
                                          <p:attrName>style.visibility</p:attrName>
                                        </p:attrNameLst>
                                      </p:cBhvr>
                                      <p:to>
                                        <p:strVal val="visible"/>
                                      </p:to>
                                    </p:set>
                                    <p:anim calcmode="lin" valueType="num">
                                      <p:cBhvr>
                                        <p:cTn id="19" dur="1000" fill="hold"/>
                                        <p:tgtEl>
                                          <p:spTgt spid="316"/>
                                        </p:tgtEl>
                                        <p:attrNameLst>
                                          <p:attrName>ppt_w</p:attrName>
                                        </p:attrNameLst>
                                      </p:cBhvr>
                                      <p:tavLst>
                                        <p:tav tm="0">
                                          <p:val>
                                            <p:fltVal val="0"/>
                                          </p:val>
                                        </p:tav>
                                        <p:tav tm="100000">
                                          <p:val>
                                            <p:strVal val="#ppt_w"/>
                                          </p:val>
                                        </p:tav>
                                      </p:tavLst>
                                    </p:anim>
                                    <p:anim calcmode="lin" valueType="num">
                                      <p:cBhvr>
                                        <p:cTn id="20" dur="1000" fill="hold"/>
                                        <p:tgtEl>
                                          <p:spTgt spid="316"/>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4" nodeType="clickEffect">
                                  <p:stCondLst>
                                    <p:cond delay="0"/>
                                  </p:stCondLst>
                                  <p:iterate>
                                    <p:tmAbs val="0"/>
                                  </p:iterate>
                                  <p:childTnLst>
                                    <p:set>
                                      <p:cBhvr>
                                        <p:cTn id="24" fill="hold"/>
                                        <p:tgtEl>
                                          <p:spTgt spid="317"/>
                                        </p:tgtEl>
                                        <p:attrNameLst>
                                          <p:attrName>style.visibility</p:attrName>
                                        </p:attrNameLst>
                                      </p:cBhvr>
                                      <p:to>
                                        <p:strVal val="visible"/>
                                      </p:to>
                                    </p:set>
                                    <p:anim calcmode="lin" valueType="num">
                                      <p:cBhvr>
                                        <p:cTn id="25" dur="1000" fill="hold"/>
                                        <p:tgtEl>
                                          <p:spTgt spid="317"/>
                                        </p:tgtEl>
                                        <p:attrNameLst>
                                          <p:attrName>ppt_w</p:attrName>
                                        </p:attrNameLst>
                                      </p:cBhvr>
                                      <p:tavLst>
                                        <p:tav tm="0">
                                          <p:val>
                                            <p:fltVal val="0"/>
                                          </p:val>
                                        </p:tav>
                                        <p:tav tm="100000">
                                          <p:val>
                                            <p:strVal val="#ppt_w"/>
                                          </p:val>
                                        </p:tav>
                                      </p:tavLst>
                                    </p:anim>
                                    <p:anim calcmode="lin" valueType="num">
                                      <p:cBhvr>
                                        <p:cTn id="26" dur="1000" fill="hold"/>
                                        <p:tgtEl>
                                          <p:spTgt spid="3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 grpId="1" animBg="1" advAuto="0"/>
      <p:bldP spid="315" grpId="2" animBg="1" advAuto="0"/>
      <p:bldP spid="316" grpId="3" animBg="1" advAuto="0"/>
      <p:bldP spid="317" grpId="4"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 name="Image" descr="Image"/>
          <p:cNvPicPr>
            <a:picLocks noChangeAspect="1"/>
          </p:cNvPicPr>
          <p:nvPr/>
        </p:nvPicPr>
        <p:blipFill>
          <a:blip r:embed="rId3">
            <a:extLst/>
          </a:blip>
          <a:stretch>
            <a:fillRect/>
          </a:stretch>
        </p:blipFill>
        <p:spPr>
          <a:xfrm>
            <a:off x="259986" y="725680"/>
            <a:ext cx="6985001" cy="4813301"/>
          </a:xfrm>
          <a:prstGeom prst="rect">
            <a:avLst/>
          </a:prstGeom>
          <a:ln w="12700">
            <a:miter lim="400000"/>
          </a:ln>
        </p:spPr>
      </p:pic>
      <p:pic>
        <p:nvPicPr>
          <p:cNvPr id="323" name="Image" descr="Image"/>
          <p:cNvPicPr>
            <a:picLocks noChangeAspect="1"/>
          </p:cNvPicPr>
          <p:nvPr/>
        </p:nvPicPr>
        <p:blipFill>
          <a:blip r:embed="rId4">
            <a:extLst/>
          </a:blip>
          <a:stretch>
            <a:fillRect/>
          </a:stretch>
        </p:blipFill>
        <p:spPr>
          <a:xfrm>
            <a:off x="4210493" y="219641"/>
            <a:ext cx="8570681" cy="5378720"/>
          </a:xfrm>
          <a:prstGeom prst="rect">
            <a:avLst/>
          </a:prstGeom>
          <a:ln w="12700">
            <a:miter lim="400000"/>
          </a:ln>
        </p:spPr>
      </p:pic>
      <p:pic>
        <p:nvPicPr>
          <p:cNvPr id="324" name="Image" descr="Image"/>
          <p:cNvPicPr>
            <a:picLocks noChangeAspect="1"/>
          </p:cNvPicPr>
          <p:nvPr/>
        </p:nvPicPr>
        <p:blipFill>
          <a:blip r:embed="rId5">
            <a:extLst/>
          </a:blip>
          <a:stretch>
            <a:fillRect/>
          </a:stretch>
        </p:blipFill>
        <p:spPr>
          <a:xfrm>
            <a:off x="5284296" y="5402662"/>
            <a:ext cx="6627913" cy="3816853"/>
          </a:xfrm>
          <a:prstGeom prst="rect">
            <a:avLst/>
          </a:prstGeom>
          <a:ln w="12700">
            <a:miter lim="400000"/>
          </a:ln>
        </p:spPr>
      </p:pic>
      <p:sp>
        <p:nvSpPr>
          <p:cNvPr id="325" name="Wrong Spelling"/>
          <p:cNvSpPr/>
          <p:nvPr/>
        </p:nvSpPr>
        <p:spPr>
          <a:xfrm>
            <a:off x="492260" y="4432839"/>
            <a:ext cx="3006507" cy="913323"/>
          </a:xfrm>
          <a:prstGeom prst="roundRect">
            <a:avLst>
              <a:gd name="adj" fmla="val 20858"/>
            </a:avLst>
          </a:prstGeom>
          <a:solidFill>
            <a:srgbClr val="F8BA00"/>
          </a:solidFill>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defRPr sz="2200">
                <a:solidFill>
                  <a:srgbClr val="000000"/>
                </a:solidFill>
                <a:latin typeface="Helvetica Neue Medium"/>
                <a:ea typeface="Helvetica Neue Medium"/>
                <a:cs typeface="Helvetica Neue Medium"/>
                <a:sym typeface="Helvetica Neue Medium"/>
              </a:defRPr>
            </a:lvl1pPr>
          </a:lstStyle>
          <a:p>
            <a:r>
              <a:rPr b="1" dirty="0"/>
              <a:t>Wrong Spelling</a:t>
            </a:r>
          </a:p>
        </p:txBody>
      </p:sp>
      <p:sp>
        <p:nvSpPr>
          <p:cNvPr id="326" name="Inconsistent with Spacing Practice (e.g.Namjoson)"/>
          <p:cNvSpPr/>
          <p:nvPr/>
        </p:nvSpPr>
        <p:spPr>
          <a:xfrm>
            <a:off x="8139970" y="7658230"/>
            <a:ext cx="4028663" cy="1376565"/>
          </a:xfrm>
          <a:prstGeom prst="roundRect">
            <a:avLst>
              <a:gd name="adj" fmla="val 16199"/>
            </a:avLst>
          </a:prstGeom>
          <a:solidFill>
            <a:srgbClr val="F8BA00"/>
          </a:solidFill>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defRPr sz="2200">
                <a:solidFill>
                  <a:srgbClr val="000000"/>
                </a:solidFill>
                <a:latin typeface="Helvetica Neue Medium"/>
                <a:ea typeface="Helvetica Neue Medium"/>
                <a:cs typeface="Helvetica Neue Medium"/>
                <a:sym typeface="Helvetica Neue Medium"/>
              </a:defRPr>
            </a:lvl1pPr>
          </a:lstStyle>
          <a:p>
            <a:r>
              <a:rPr b="1" dirty="0"/>
              <a:t>Inconsistent with Spacing Practice (</a:t>
            </a:r>
            <a:r>
              <a:rPr b="1" dirty="0" err="1"/>
              <a:t>e.g.Namjoson</a:t>
            </a:r>
            <a:r>
              <a:rPr b="1" dirty="0"/>
              <a:t>)</a:t>
            </a:r>
          </a:p>
        </p:txBody>
      </p:sp>
      <p:sp>
        <p:nvSpPr>
          <p:cNvPr id="327" name="No Country Code…"/>
          <p:cNvSpPr/>
          <p:nvPr/>
        </p:nvSpPr>
        <p:spPr>
          <a:xfrm>
            <a:off x="8905702" y="1793752"/>
            <a:ext cx="3006507" cy="1893368"/>
          </a:xfrm>
          <a:prstGeom prst="roundRect">
            <a:avLst>
              <a:gd name="adj" fmla="val 10061"/>
            </a:avLst>
          </a:prstGeom>
          <a:solidFill>
            <a:srgbClr val="F8BA00"/>
          </a:solidFill>
          <a:ln w="12700">
            <a:miter lim="400000"/>
          </a:ln>
          <a:extLst>
            <a:ext uri="{C572A759-6A51-4108-AA02-DFA0A04FC94B}">
              <ma14:wrappingTextBoxFlag xmlns="" xmlns:ma14="http://schemas.microsoft.com/office/mac/drawingml/2011/main" val="1"/>
            </a:ext>
          </a:extLst>
        </p:spPr>
        <p:txBody>
          <a:bodyPr lIns="50800" tIns="50800" rIns="50800" bIns="50800" anchor="ctr"/>
          <a:lstStyle/>
          <a:p>
            <a:pPr>
              <a:defRPr sz="2200">
                <a:solidFill>
                  <a:srgbClr val="000000"/>
                </a:solidFill>
                <a:latin typeface="Helvetica Neue Medium"/>
                <a:ea typeface="Helvetica Neue Medium"/>
                <a:cs typeface="Helvetica Neue Medium"/>
                <a:sym typeface="Helvetica Neue Medium"/>
              </a:defRPr>
            </a:pPr>
            <a:r>
              <a:rPr b="1" dirty="0"/>
              <a:t>No Country Code</a:t>
            </a:r>
          </a:p>
          <a:p>
            <a:pPr>
              <a:defRPr sz="2200">
                <a:solidFill>
                  <a:srgbClr val="000000"/>
                </a:solidFill>
                <a:latin typeface="Helvetica Neue Medium"/>
                <a:ea typeface="Helvetica Neue Medium"/>
                <a:cs typeface="Helvetica Neue Medium"/>
                <a:sym typeface="Helvetica Neue Medium"/>
              </a:defRPr>
            </a:pPr>
            <a:r>
              <a:rPr b="1" dirty="0"/>
              <a:t>No Publication Info</a:t>
            </a:r>
          </a:p>
          <a:p>
            <a:pPr>
              <a:defRPr sz="2200">
                <a:solidFill>
                  <a:srgbClr val="000000"/>
                </a:solidFill>
                <a:latin typeface="Helvetica Neue Medium"/>
                <a:ea typeface="Helvetica Neue Medium"/>
                <a:cs typeface="Helvetica Neue Medium"/>
                <a:sym typeface="Helvetica Neue Medium"/>
              </a:defRPr>
            </a:pPr>
            <a:r>
              <a:rPr b="1" dirty="0"/>
              <a:t>No Subject</a:t>
            </a:r>
          </a:p>
          <a:p>
            <a:pPr>
              <a:defRPr sz="2200">
                <a:solidFill>
                  <a:srgbClr val="000000"/>
                </a:solidFill>
                <a:latin typeface="Helvetica Neue Medium"/>
                <a:ea typeface="Helvetica Neue Medium"/>
                <a:cs typeface="Helvetica Neue Medium"/>
                <a:sym typeface="Helvetica Neue Medium"/>
              </a:defRPr>
            </a:pPr>
            <a:r>
              <a:rPr b="1" dirty="0"/>
              <a:t>Wrong Holding Info</a:t>
            </a:r>
          </a:p>
        </p:txBody>
      </p:sp>
      <p:sp>
        <p:nvSpPr>
          <p:cNvPr id="328" name="Line"/>
          <p:cNvSpPr/>
          <p:nvPr/>
        </p:nvSpPr>
        <p:spPr>
          <a:xfrm flipH="1" flipV="1">
            <a:off x="6539105" y="2289324"/>
            <a:ext cx="2146642" cy="182502"/>
          </a:xfrm>
          <a:prstGeom prst="line">
            <a:avLst/>
          </a:prstGeom>
          <a:ln w="25400">
            <a:solidFill>
              <a:srgbClr val="C00000"/>
            </a:solidFill>
            <a:miter lim="400000"/>
            <a:tailEnd type="triangle"/>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
        <p:nvSpPr>
          <p:cNvPr id="329" name="Line"/>
          <p:cNvSpPr/>
          <p:nvPr/>
        </p:nvSpPr>
        <p:spPr>
          <a:xfrm flipH="1">
            <a:off x="6759058" y="3454249"/>
            <a:ext cx="2146642" cy="978590"/>
          </a:xfrm>
          <a:prstGeom prst="line">
            <a:avLst/>
          </a:prstGeom>
          <a:ln w="25400">
            <a:solidFill>
              <a:srgbClr val="C00000"/>
            </a:solidFill>
            <a:miter lim="400000"/>
            <a:tailEnd type="triangle"/>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dirty="0"/>
          </a:p>
        </p:txBody>
      </p:sp>
      <p:sp>
        <p:nvSpPr>
          <p:cNvPr id="330" name="Line"/>
          <p:cNvSpPr/>
          <p:nvPr/>
        </p:nvSpPr>
        <p:spPr>
          <a:xfrm flipH="1">
            <a:off x="6230679" y="3687120"/>
            <a:ext cx="2934586" cy="1417908"/>
          </a:xfrm>
          <a:prstGeom prst="line">
            <a:avLst/>
          </a:prstGeom>
          <a:ln w="25400">
            <a:solidFill>
              <a:srgbClr val="C00000"/>
            </a:solidFill>
            <a:miter lim="400000"/>
            <a:tailEnd type="triangle"/>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4" nodeType="clickEffect">
                                  <p:stCondLst>
                                    <p:cond delay="0"/>
                                  </p:stCondLst>
                                  <p:iterate>
                                    <p:tmAbs val="0"/>
                                  </p:iterate>
                                  <p:childTnLst>
                                    <p:set>
                                      <p:cBhvr>
                                        <p:cTn id="6" fill="hold"/>
                                        <p:tgtEl>
                                          <p:spTgt spid="325"/>
                                        </p:tgtEl>
                                        <p:attrNameLst>
                                          <p:attrName>style.visibility</p:attrName>
                                        </p:attrNameLst>
                                      </p:cBhvr>
                                      <p:to>
                                        <p:strVal val="visible"/>
                                      </p:to>
                                    </p:set>
                                    <p:anim calcmode="lin" valueType="num">
                                      <p:cBhvr>
                                        <p:cTn id="7" dur="1000" fill="hold"/>
                                        <p:tgtEl>
                                          <p:spTgt spid="325"/>
                                        </p:tgtEl>
                                        <p:attrNameLst>
                                          <p:attrName>ppt_w</p:attrName>
                                        </p:attrNameLst>
                                      </p:cBhvr>
                                      <p:tavLst>
                                        <p:tav tm="0">
                                          <p:val>
                                            <p:fltVal val="0"/>
                                          </p:val>
                                        </p:tav>
                                        <p:tav tm="100000">
                                          <p:val>
                                            <p:strVal val="#ppt_w"/>
                                          </p:val>
                                        </p:tav>
                                      </p:tavLst>
                                    </p:anim>
                                    <p:anim calcmode="lin" valueType="num">
                                      <p:cBhvr>
                                        <p:cTn id="8" dur="1000" fill="hold"/>
                                        <p:tgtEl>
                                          <p:spTgt spid="32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5" nodeType="clickEffect">
                                  <p:stCondLst>
                                    <p:cond delay="0"/>
                                  </p:stCondLst>
                                  <p:iterate>
                                    <p:tmAbs val="0"/>
                                  </p:iterate>
                                  <p:childTnLst>
                                    <p:set>
                                      <p:cBhvr>
                                        <p:cTn id="12" fill="hold"/>
                                        <p:tgtEl>
                                          <p:spTgt spid="326"/>
                                        </p:tgtEl>
                                        <p:attrNameLst>
                                          <p:attrName>style.visibility</p:attrName>
                                        </p:attrNameLst>
                                      </p:cBhvr>
                                      <p:to>
                                        <p:strVal val="visible"/>
                                      </p:to>
                                    </p:set>
                                    <p:anim calcmode="lin" valueType="num">
                                      <p:cBhvr>
                                        <p:cTn id="13" dur="1000" fill="hold"/>
                                        <p:tgtEl>
                                          <p:spTgt spid="326"/>
                                        </p:tgtEl>
                                        <p:attrNameLst>
                                          <p:attrName>ppt_w</p:attrName>
                                        </p:attrNameLst>
                                      </p:cBhvr>
                                      <p:tavLst>
                                        <p:tav tm="0">
                                          <p:val>
                                            <p:fltVal val="0"/>
                                          </p:val>
                                        </p:tav>
                                        <p:tav tm="100000">
                                          <p:val>
                                            <p:strVal val="#ppt_w"/>
                                          </p:val>
                                        </p:tav>
                                      </p:tavLst>
                                    </p:anim>
                                    <p:anim calcmode="lin" valueType="num">
                                      <p:cBhvr>
                                        <p:cTn id="14" dur="1000" fill="hold"/>
                                        <p:tgtEl>
                                          <p:spTgt spid="3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4" animBg="1" advAuto="0"/>
      <p:bldP spid="326" grpId="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Voyager - Space Matters"/>
          <p:cNvSpPr txBox="1">
            <a:spLocks noGrp="1"/>
          </p:cNvSpPr>
          <p:nvPr>
            <p:ph type="title"/>
          </p:nvPr>
        </p:nvSpPr>
        <p:spPr>
          <a:xfrm>
            <a:off x="1041400" y="869194"/>
            <a:ext cx="10922000" cy="1208012"/>
          </a:xfrm>
          <a:prstGeom prst="rect">
            <a:avLst/>
          </a:prstGeom>
        </p:spPr>
        <p:txBody>
          <a:bodyPr/>
          <a:lstStyle>
            <a:lvl1pPr algn="ctr">
              <a:lnSpc>
                <a:spcPct val="100000"/>
              </a:lnSpc>
              <a:defRPr sz="5100" b="1" u="sng">
                <a:solidFill>
                  <a:srgbClr val="0048AA"/>
                </a:solidFill>
                <a:latin typeface="Palatino"/>
                <a:ea typeface="Palatino"/>
                <a:cs typeface="Palatino"/>
                <a:sym typeface="Palatino"/>
              </a:defRPr>
            </a:lvl1pPr>
          </a:lstStyle>
          <a:p>
            <a:r>
              <a:rPr dirty="0"/>
              <a:t>Voyager - Space Matters</a:t>
            </a:r>
          </a:p>
        </p:txBody>
      </p:sp>
      <p:pic>
        <p:nvPicPr>
          <p:cNvPr id="335" name="Image" descr="Image"/>
          <p:cNvPicPr>
            <a:picLocks noChangeAspect="1"/>
          </p:cNvPicPr>
          <p:nvPr/>
        </p:nvPicPr>
        <p:blipFill>
          <a:blip r:embed="rId3">
            <a:extLst/>
          </a:blip>
          <a:stretch>
            <a:fillRect/>
          </a:stretch>
        </p:blipFill>
        <p:spPr>
          <a:xfrm>
            <a:off x="1705970" y="2910050"/>
            <a:ext cx="10049290" cy="4822958"/>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Library Online Catalog -…"/>
          <p:cNvSpPr txBox="1">
            <a:spLocks noGrp="1"/>
          </p:cNvSpPr>
          <p:nvPr>
            <p:ph type="title"/>
          </p:nvPr>
        </p:nvSpPr>
        <p:spPr>
          <a:xfrm>
            <a:off x="1041400" y="37540"/>
            <a:ext cx="10922000" cy="2438401"/>
          </a:xfrm>
          <a:prstGeom prst="rect">
            <a:avLst/>
          </a:prstGeom>
        </p:spPr>
        <p:txBody>
          <a:bodyPr>
            <a:normAutofit/>
          </a:bodyPr>
          <a:lstStyle/>
          <a:p>
            <a:pPr algn="ctr">
              <a:lnSpc>
                <a:spcPct val="100000"/>
              </a:lnSpc>
              <a:defRPr sz="4600" b="1" u="sng">
                <a:solidFill>
                  <a:srgbClr val="0048AA"/>
                </a:solidFill>
                <a:latin typeface="Palatino"/>
                <a:ea typeface="Palatino"/>
                <a:cs typeface="Palatino"/>
                <a:sym typeface="Palatino"/>
              </a:defRPr>
            </a:pPr>
            <a:r>
              <a:rPr sz="4800" dirty="0"/>
              <a:t>Library Online Catalog - </a:t>
            </a:r>
          </a:p>
          <a:p>
            <a:pPr algn="ctr">
              <a:lnSpc>
                <a:spcPct val="100000"/>
              </a:lnSpc>
              <a:defRPr sz="4600" b="1" u="sng">
                <a:solidFill>
                  <a:srgbClr val="0048AA"/>
                </a:solidFill>
                <a:latin typeface="Palatino"/>
                <a:ea typeface="Palatino"/>
                <a:cs typeface="Palatino"/>
                <a:sym typeface="Palatino"/>
              </a:defRPr>
            </a:pPr>
            <a:r>
              <a:rPr sz="4800" dirty="0"/>
              <a:t>Advanced Search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716" y="2475941"/>
            <a:ext cx="8266107" cy="6461830"/>
          </a:xfrm>
          <a:prstGeom prst="rect">
            <a:avLst/>
          </a:prstGeom>
          <a:ln>
            <a:solidFill>
              <a:srgbClr val="002060"/>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Library Online Catalog - Politics and Government + North Korea"/>
          <p:cNvSpPr txBox="1">
            <a:spLocks noGrp="1"/>
          </p:cNvSpPr>
          <p:nvPr>
            <p:ph type="title"/>
          </p:nvPr>
        </p:nvSpPr>
        <p:spPr>
          <a:xfrm>
            <a:off x="1041400" y="507999"/>
            <a:ext cx="10922001" cy="2438401"/>
          </a:xfrm>
          <a:prstGeom prst="rect">
            <a:avLst/>
          </a:prstGeom>
        </p:spPr>
        <p:txBody>
          <a:bodyPr/>
          <a:lstStyle>
            <a:lvl1pPr algn="ctr">
              <a:lnSpc>
                <a:spcPct val="100000"/>
              </a:lnSpc>
              <a:defRPr sz="4600" b="1" u="sng">
                <a:solidFill>
                  <a:srgbClr val="0048AA"/>
                </a:solidFill>
                <a:latin typeface="Palatino"/>
                <a:ea typeface="Palatino"/>
                <a:cs typeface="Palatino"/>
                <a:sym typeface="Palatino"/>
              </a:defRPr>
            </a:lvl1pPr>
          </a:lstStyle>
          <a:p>
            <a:r>
              <a:rPr dirty="0"/>
              <a:t>Library Online Catalog - Politics and Government + North Korea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26" y="4369804"/>
            <a:ext cx="11759425" cy="3200577"/>
          </a:xfrm>
          <a:prstGeom prst="rect">
            <a:avLst/>
          </a:prstGeom>
          <a:ln>
            <a:solidFill>
              <a:srgbClr val="002060"/>
            </a:solidFill>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Library Online Catalog - Politics and Government + North Korea"/>
          <p:cNvSpPr txBox="1">
            <a:spLocks noGrp="1"/>
          </p:cNvSpPr>
          <p:nvPr>
            <p:ph type="title"/>
          </p:nvPr>
        </p:nvSpPr>
        <p:spPr>
          <a:xfrm>
            <a:off x="1041400" y="254000"/>
            <a:ext cx="10922000" cy="2438400"/>
          </a:xfrm>
          <a:prstGeom prst="rect">
            <a:avLst/>
          </a:prstGeom>
        </p:spPr>
        <p:txBody>
          <a:bodyPr/>
          <a:lstStyle>
            <a:lvl1pPr algn="ctr">
              <a:lnSpc>
                <a:spcPct val="100000"/>
              </a:lnSpc>
              <a:defRPr sz="4600" b="1" u="sng">
                <a:solidFill>
                  <a:srgbClr val="0048AA"/>
                </a:solidFill>
                <a:latin typeface="Palatino"/>
                <a:ea typeface="Palatino"/>
                <a:cs typeface="Palatino"/>
                <a:sym typeface="Palatino"/>
              </a:defRPr>
            </a:lvl1pPr>
          </a:lstStyle>
          <a:p>
            <a:r>
              <a:rPr dirty="0"/>
              <a:t>Library Online Catalog - Politics and Government + North Korea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470" y="2530259"/>
            <a:ext cx="7847620" cy="6704762"/>
          </a:xfrm>
          <a:prstGeom prst="rect">
            <a:avLst/>
          </a:prstGeom>
          <a:ln>
            <a:solidFill>
              <a:srgbClr val="C00000"/>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Library Online Catalog…"/>
          <p:cNvSpPr txBox="1">
            <a:spLocks noGrp="1"/>
          </p:cNvSpPr>
          <p:nvPr>
            <p:ph type="title"/>
          </p:nvPr>
        </p:nvSpPr>
        <p:spPr>
          <a:xfrm>
            <a:off x="1041400" y="680804"/>
            <a:ext cx="10922000" cy="2438401"/>
          </a:xfrm>
          <a:prstGeom prst="rect">
            <a:avLst/>
          </a:prstGeom>
        </p:spPr>
        <p:txBody>
          <a:bodyPr>
            <a:normAutofit/>
          </a:bodyPr>
          <a:lstStyle/>
          <a:p>
            <a:pPr algn="ctr">
              <a:lnSpc>
                <a:spcPct val="100000"/>
              </a:lnSpc>
              <a:defRPr sz="4600" b="1" u="sng">
                <a:solidFill>
                  <a:srgbClr val="0048AA"/>
                </a:solidFill>
                <a:latin typeface="Palatino"/>
                <a:ea typeface="Palatino"/>
                <a:cs typeface="Palatino"/>
                <a:sym typeface="Palatino"/>
              </a:defRPr>
            </a:pPr>
            <a:r>
              <a:rPr sz="4400" dirty="0"/>
              <a:t>Library Online Catalog </a:t>
            </a:r>
          </a:p>
          <a:p>
            <a:pPr algn="ctr">
              <a:lnSpc>
                <a:spcPct val="100000"/>
              </a:lnSpc>
              <a:defRPr sz="4600" b="1" u="sng">
                <a:solidFill>
                  <a:srgbClr val="0048AA"/>
                </a:solidFill>
                <a:latin typeface="Palatino"/>
                <a:ea typeface="Palatino"/>
                <a:cs typeface="Palatino"/>
                <a:sym typeface="Palatino"/>
              </a:defRPr>
            </a:pPr>
            <a:r>
              <a:rPr sz="4400" dirty="0"/>
              <a:t>- Politics and Government +</a:t>
            </a:r>
            <a:r>
              <a:rPr lang="en-US" sz="4400" dirty="0"/>
              <a:t> </a:t>
            </a:r>
            <a:r>
              <a:rPr sz="4400" dirty="0"/>
              <a:t>Pyongyang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24" y="4477461"/>
            <a:ext cx="11469580" cy="3092920"/>
          </a:xfrm>
          <a:prstGeom prst="rect">
            <a:avLst/>
          </a:prstGeom>
          <a:ln>
            <a:solidFill>
              <a:srgbClr val="002060"/>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Library Online Catalog - Politics and Government + Pyongyang"/>
          <p:cNvSpPr txBox="1">
            <a:spLocks noGrp="1"/>
          </p:cNvSpPr>
          <p:nvPr>
            <p:ph type="title"/>
          </p:nvPr>
        </p:nvSpPr>
        <p:spPr>
          <a:xfrm>
            <a:off x="1041400" y="826959"/>
            <a:ext cx="10922000" cy="2438401"/>
          </a:xfrm>
          <a:prstGeom prst="rect">
            <a:avLst/>
          </a:prstGeom>
        </p:spPr>
        <p:txBody>
          <a:bodyPr/>
          <a:lstStyle>
            <a:lvl1pPr algn="ctr">
              <a:lnSpc>
                <a:spcPct val="100000"/>
              </a:lnSpc>
              <a:defRPr sz="4600" b="1" u="sng">
                <a:solidFill>
                  <a:srgbClr val="0048AA"/>
                </a:solidFill>
                <a:latin typeface="Palatino"/>
                <a:ea typeface="Palatino"/>
                <a:cs typeface="Palatino"/>
                <a:sym typeface="Palatino"/>
              </a:defRPr>
            </a:lvl1pPr>
          </a:lstStyle>
          <a:p>
            <a:r>
              <a:rPr dirty="0"/>
              <a:t>Library Online Catalog - Politics and Government + Pyongyang</a:t>
            </a:r>
          </a:p>
        </p:txBody>
      </p:sp>
      <p:pic>
        <p:nvPicPr>
          <p:cNvPr id="365" name="Image" descr="Image"/>
          <p:cNvPicPr>
            <a:picLocks noChangeAspect="1"/>
          </p:cNvPicPr>
          <p:nvPr/>
        </p:nvPicPr>
        <p:blipFill>
          <a:blip r:embed="rId3">
            <a:extLst/>
          </a:blip>
          <a:stretch>
            <a:fillRect/>
          </a:stretch>
        </p:blipFill>
        <p:spPr>
          <a:xfrm>
            <a:off x="716355" y="4061794"/>
            <a:ext cx="11572090" cy="312861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North Korean Serials Indexing Project"/>
          <p:cNvSpPr txBox="1">
            <a:spLocks noGrp="1"/>
          </p:cNvSpPr>
          <p:nvPr>
            <p:ph type="title"/>
          </p:nvPr>
        </p:nvSpPr>
        <p:spPr>
          <a:xfrm>
            <a:off x="491771" y="474246"/>
            <a:ext cx="12005202" cy="1097590"/>
          </a:xfrm>
          <a:prstGeom prst="rect">
            <a:avLst/>
          </a:prstGeom>
        </p:spPr>
        <p:txBody>
          <a:bodyPr>
            <a:normAutofit fontScale="90000"/>
          </a:bodyPr>
          <a:lstStyle>
            <a:lvl1pPr algn="ctr" defTabSz="403097">
              <a:lnSpc>
                <a:spcPct val="100000"/>
              </a:lnSpc>
              <a:defRPr sz="5520" cap="none">
                <a:solidFill>
                  <a:srgbClr val="D6D6D6"/>
                </a:solidFill>
                <a:latin typeface="Palatino"/>
                <a:ea typeface="Palatino"/>
                <a:cs typeface="Palatino"/>
                <a:sym typeface="Palatino"/>
              </a:defRPr>
            </a:lvl1pPr>
          </a:lstStyle>
          <a:p>
            <a:r>
              <a:rPr sz="4800" dirty="0">
                <a:solidFill>
                  <a:srgbClr val="FFFF00"/>
                </a:solidFill>
              </a:rPr>
              <a:t>North Korean Serials Indexing Project</a:t>
            </a:r>
            <a:r>
              <a:rPr lang="en-US" sz="4800" dirty="0">
                <a:solidFill>
                  <a:srgbClr val="FFFF00"/>
                </a:solidFill>
              </a:rPr>
              <a:t> (NKSIP)</a:t>
            </a:r>
            <a:endParaRPr sz="4800" dirty="0">
              <a:solidFill>
                <a:srgbClr val="FFFF00"/>
              </a:solidFill>
            </a:endParaRPr>
          </a:p>
        </p:txBody>
      </p:sp>
      <p:sp>
        <p:nvSpPr>
          <p:cNvPr id="292" name="http://memory.loc.gov/diglib/asian/html/nksip/nksip-home.html"/>
          <p:cNvSpPr txBox="1"/>
          <p:nvPr/>
        </p:nvSpPr>
        <p:spPr>
          <a:xfrm>
            <a:off x="1136308" y="8396999"/>
            <a:ext cx="10716127" cy="533479"/>
          </a:xfrm>
          <a:prstGeom prst="rect">
            <a:avLst/>
          </a:prstGeom>
          <a:solidFill>
            <a:srgbClr val="FFC000"/>
          </a:solid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defTabSz="457200">
              <a:defRPr sz="2000" b="1">
                <a:solidFill>
                  <a:srgbClr val="000000"/>
                </a:solidFill>
                <a:latin typeface="Garamond"/>
                <a:ea typeface="Garamond"/>
                <a:cs typeface="Garamond"/>
                <a:sym typeface="Garamond"/>
              </a:defRPr>
            </a:lvl1pPr>
          </a:lstStyle>
          <a:p>
            <a:r>
              <a:rPr sz="2800" dirty="0"/>
              <a:t>http://</a:t>
            </a:r>
            <a:r>
              <a:rPr sz="2800" dirty="0" err="1"/>
              <a:t>memory.loc.gov</a:t>
            </a:r>
            <a:r>
              <a:rPr sz="2800" dirty="0"/>
              <a:t>/</a:t>
            </a:r>
            <a:r>
              <a:rPr sz="2800" dirty="0" err="1"/>
              <a:t>diglib</a:t>
            </a:r>
            <a:r>
              <a:rPr sz="2800" dirty="0"/>
              <a:t>/</a:t>
            </a:r>
            <a:r>
              <a:rPr sz="2800" dirty="0" err="1"/>
              <a:t>asian</a:t>
            </a:r>
            <a:r>
              <a:rPr sz="2800" dirty="0"/>
              <a:t>/html/</a:t>
            </a:r>
            <a:r>
              <a:rPr sz="2800" dirty="0" err="1"/>
              <a:t>nksip</a:t>
            </a:r>
            <a:r>
              <a:rPr sz="2800" dirty="0"/>
              <a:t>/</a:t>
            </a:r>
            <a:r>
              <a:rPr sz="2800" dirty="0" err="1"/>
              <a:t>nksip-home.html</a:t>
            </a:r>
            <a:endParaRPr sz="2800" dirty="0"/>
          </a:p>
        </p:txBody>
      </p:sp>
      <p:pic>
        <p:nvPicPr>
          <p:cNvPr id="3" name="Picture 2">
            <a:extLst>
              <a:ext uri="{FF2B5EF4-FFF2-40B4-BE49-F238E27FC236}">
                <a16:creationId xmlns:a16="http://schemas.microsoft.com/office/drawing/2014/main" xmlns="" id="{4B58895B-EF27-6749-B4E4-273F6D025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316" y="1794188"/>
            <a:ext cx="7938503" cy="6193777"/>
          </a:xfrm>
          <a:prstGeom prst="rect">
            <a:avLst/>
          </a:prstGeom>
          <a:ln>
            <a:solidFill>
              <a:schemeClr val="tx2"/>
            </a:solid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In the Beginning…"/>
          <p:cNvSpPr txBox="1">
            <a:spLocks noGrp="1"/>
          </p:cNvSpPr>
          <p:nvPr>
            <p:ph type="title"/>
          </p:nvPr>
        </p:nvSpPr>
        <p:spPr>
          <a:xfrm>
            <a:off x="2580020" y="254000"/>
            <a:ext cx="7844760" cy="2438400"/>
          </a:xfrm>
          <a:prstGeom prst="rect">
            <a:avLst/>
          </a:prstGeom>
        </p:spPr>
        <p:txBody>
          <a:bodyPr>
            <a:normAutofit/>
          </a:bodyPr>
          <a:lstStyle/>
          <a:p>
            <a:r>
              <a:rPr sz="6000" dirty="0"/>
              <a:t>In the Beginning…</a:t>
            </a:r>
          </a:p>
        </p:txBody>
      </p:sp>
      <p:sp>
        <p:nvSpPr>
          <p:cNvPr id="188" name="1950: The Library began to collect Korean materials…"/>
          <p:cNvSpPr txBox="1">
            <a:spLocks noGrp="1"/>
          </p:cNvSpPr>
          <p:nvPr>
            <p:ph type="body" idx="1"/>
          </p:nvPr>
        </p:nvSpPr>
        <p:spPr>
          <a:prstGeom prst="rect">
            <a:avLst/>
          </a:prstGeom>
        </p:spPr>
        <p:txBody>
          <a:bodyPr/>
          <a:lstStyle/>
          <a:p>
            <a:pPr marL="228600" indent="-228600" defTabSz="457200">
              <a:spcBef>
                <a:spcPts val="2900"/>
              </a:spcBef>
              <a:buSzPct val="100000"/>
              <a:buChar char="•"/>
              <a:defRPr sz="3400">
                <a:solidFill>
                  <a:srgbClr val="000000"/>
                </a:solidFill>
                <a:latin typeface="Palatino"/>
                <a:ea typeface="Palatino"/>
                <a:cs typeface="Palatino"/>
                <a:sym typeface="Palatino"/>
              </a:defRPr>
            </a:pPr>
            <a:r>
              <a:rPr dirty="0"/>
              <a:t>1950: The Library began to collect Korean materials</a:t>
            </a:r>
          </a:p>
          <a:p>
            <a:pPr marL="228600" indent="-228600" defTabSz="457200">
              <a:spcBef>
                <a:spcPts val="2900"/>
              </a:spcBef>
              <a:buSzPct val="100000"/>
              <a:buChar char="•"/>
              <a:defRPr sz="3400">
                <a:solidFill>
                  <a:srgbClr val="000000"/>
                </a:solidFill>
                <a:latin typeface="Palatino"/>
                <a:ea typeface="Palatino"/>
                <a:cs typeface="Palatino"/>
                <a:sym typeface="Palatino"/>
              </a:defRPr>
            </a:pPr>
            <a:r>
              <a:rPr dirty="0"/>
              <a:t>1955: The Library started to systematically acquire materials</a:t>
            </a:r>
          </a:p>
          <a:p>
            <a:pPr marL="228600" indent="-228600" defTabSz="457200">
              <a:spcBef>
                <a:spcPts val="2900"/>
              </a:spcBef>
              <a:buSzPct val="100000"/>
              <a:buChar char="•"/>
              <a:defRPr sz="3400">
                <a:solidFill>
                  <a:srgbClr val="000000"/>
                </a:solidFill>
                <a:latin typeface="Palatino"/>
                <a:ea typeface="Palatino"/>
                <a:cs typeface="Palatino"/>
                <a:sym typeface="Palatino"/>
              </a:defRPr>
            </a:pPr>
            <a:r>
              <a:rPr dirty="0"/>
              <a:t>1966: The Republic of Korea and the United States government signed an exchange agreement</a:t>
            </a:r>
          </a:p>
        </p:txBody>
      </p:sp>
      <p:pic>
        <p:nvPicPr>
          <p:cNvPr id="189" name="Image" descr="Image"/>
          <p:cNvPicPr>
            <a:picLocks noChangeAspect="1"/>
          </p:cNvPicPr>
          <p:nvPr/>
        </p:nvPicPr>
        <p:blipFill>
          <a:blip r:embed="rId3">
            <a:extLst/>
          </a:blip>
          <a:stretch>
            <a:fillRect/>
          </a:stretch>
        </p:blipFill>
        <p:spPr>
          <a:xfrm>
            <a:off x="583146" y="537970"/>
            <a:ext cx="1787939" cy="18704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8">
                                            <p:txEl>
                                              <p:pRg st="1" end="1"/>
                                            </p:txEl>
                                          </p:spTgt>
                                        </p:tgtEl>
                                        <p:attrNameLst>
                                          <p:attrName>style.visibility</p:attrName>
                                        </p:attrNameLst>
                                      </p:cBhvr>
                                      <p:to>
                                        <p:strVal val="visible"/>
                                      </p:to>
                                    </p:set>
                                    <p:anim calcmode="lin" valueType="num">
                                      <p:cBhvr additive="base">
                                        <p:cTn id="7" dur="1000" fill="hold"/>
                                        <p:tgtEl>
                                          <p:spTgt spid="188">
                                            <p:txEl>
                                              <p:pRg st="1" end="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8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88">
                                            <p:txEl>
                                              <p:pRg st="2" end="2"/>
                                            </p:txEl>
                                          </p:spTgt>
                                        </p:tgtEl>
                                        <p:attrNameLst>
                                          <p:attrName>style.visibility</p:attrName>
                                        </p:attrNameLst>
                                      </p:cBhvr>
                                      <p:to>
                                        <p:strVal val="visible"/>
                                      </p:to>
                                    </p:set>
                                    <p:anim calcmode="lin" valueType="num">
                                      <p:cBhvr additive="base">
                                        <p:cTn id="13" dur="1000" fill="hold"/>
                                        <p:tgtEl>
                                          <p:spTgt spid="188">
                                            <p:txEl>
                                              <p:pRg st="2" end="2"/>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18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North Korean Serials…"/>
          <p:cNvSpPr txBox="1">
            <a:spLocks noGrp="1"/>
          </p:cNvSpPr>
          <p:nvPr>
            <p:ph type="title"/>
          </p:nvPr>
        </p:nvSpPr>
        <p:spPr>
          <a:xfrm>
            <a:off x="266700" y="254000"/>
            <a:ext cx="12471400" cy="2438400"/>
          </a:xfrm>
          <a:prstGeom prst="rect">
            <a:avLst/>
          </a:prstGeom>
        </p:spPr>
        <p:txBody>
          <a:bodyPr/>
          <a:lstStyle/>
          <a:p>
            <a:pPr algn="ctr">
              <a:lnSpc>
                <a:spcPct val="100000"/>
              </a:lnSpc>
              <a:defRPr sz="5100" b="1">
                <a:solidFill>
                  <a:srgbClr val="0048AA"/>
                </a:solidFill>
                <a:latin typeface="Palatino"/>
                <a:ea typeface="Palatino"/>
                <a:cs typeface="Palatino"/>
                <a:sym typeface="Palatino"/>
              </a:defRPr>
            </a:pPr>
            <a:r>
              <a:rPr dirty="0"/>
              <a:t>North Korean Serials </a:t>
            </a:r>
          </a:p>
          <a:p>
            <a:pPr algn="ctr">
              <a:lnSpc>
                <a:spcPct val="100000"/>
              </a:lnSpc>
              <a:defRPr sz="5100" b="1">
                <a:solidFill>
                  <a:srgbClr val="0048AA"/>
                </a:solidFill>
                <a:latin typeface="Palatino"/>
                <a:ea typeface="Palatino"/>
                <a:cs typeface="Palatino"/>
                <a:sym typeface="Palatino"/>
              </a:defRPr>
            </a:pPr>
            <a:r>
              <a:rPr dirty="0"/>
              <a:t>Indexing Project (NKSIP)</a:t>
            </a:r>
          </a:p>
        </p:txBody>
      </p:sp>
      <p:sp>
        <p:nvSpPr>
          <p:cNvPr id="355" name="Project Background…"/>
          <p:cNvSpPr txBox="1">
            <a:spLocks noGrp="1"/>
          </p:cNvSpPr>
          <p:nvPr>
            <p:ph type="body" idx="1"/>
          </p:nvPr>
        </p:nvSpPr>
        <p:spPr>
          <a:xfrm>
            <a:off x="1057443" y="2287337"/>
            <a:ext cx="11327102" cy="5715000"/>
          </a:xfrm>
          <a:prstGeom prst="rect">
            <a:avLst/>
          </a:prstGeom>
        </p:spPr>
        <p:txBody>
          <a:bodyPr/>
          <a:lstStyle/>
          <a:p>
            <a:pPr marL="342900" indent="-342900" defTabSz="457200">
              <a:spcBef>
                <a:spcPts val="3000"/>
              </a:spcBef>
              <a:buSzTx/>
              <a:buNone/>
              <a:defRPr sz="3200" b="1">
                <a:solidFill>
                  <a:srgbClr val="212121"/>
                </a:solidFill>
                <a:latin typeface="Helvetica"/>
                <a:ea typeface="Helvetica"/>
                <a:cs typeface="Helvetica"/>
                <a:sym typeface="Helvetica"/>
              </a:defRPr>
            </a:pPr>
            <a:r>
              <a:rPr dirty="0"/>
              <a:t>Project Background</a:t>
            </a:r>
            <a:endParaRPr lang="en-US" dirty="0"/>
          </a:p>
          <a:p>
            <a:pPr marL="342900" indent="-342900" defTabSz="457200">
              <a:spcBef>
                <a:spcPts val="3000"/>
              </a:spcBef>
              <a:buSzTx/>
              <a:buNone/>
              <a:defRPr sz="3200" b="1">
                <a:solidFill>
                  <a:srgbClr val="212121"/>
                </a:solidFill>
                <a:latin typeface="Helvetica"/>
                <a:ea typeface="Helvetica"/>
                <a:cs typeface="Helvetica"/>
                <a:sym typeface="Helvetica"/>
              </a:defRPr>
            </a:pPr>
            <a:endParaRPr dirty="0"/>
          </a:p>
          <a:p>
            <a:pPr marL="195942" indent="-195942" defTabSz="457200">
              <a:spcBef>
                <a:spcPts val="0"/>
              </a:spcBef>
              <a:buClr>
                <a:srgbClr val="212121"/>
              </a:buClr>
              <a:buSzPct val="100000"/>
              <a:buChar char="•"/>
              <a:defRPr sz="2800">
                <a:solidFill>
                  <a:srgbClr val="000000"/>
                </a:solidFill>
                <a:latin typeface="Palatino"/>
                <a:ea typeface="Palatino"/>
                <a:cs typeface="Palatino"/>
                <a:sym typeface="Palatino"/>
              </a:defRPr>
            </a:pPr>
            <a:r>
              <a:rPr dirty="0"/>
              <a:t>One-of-a-kind materials, which may not be available in North Korea. </a:t>
            </a:r>
          </a:p>
          <a:p>
            <a:pPr marL="195942" indent="-195942" defTabSz="457200">
              <a:spcBef>
                <a:spcPts val="0"/>
              </a:spcBef>
              <a:buClr>
                <a:srgbClr val="212121"/>
              </a:buClr>
              <a:buSzPct val="100000"/>
              <a:buChar char="•"/>
              <a:defRPr sz="2800">
                <a:solidFill>
                  <a:srgbClr val="000000"/>
                </a:solidFill>
                <a:latin typeface="Palatino"/>
                <a:ea typeface="Palatino"/>
                <a:cs typeface="Palatino"/>
                <a:sym typeface="Palatino"/>
              </a:defRPr>
            </a:pPr>
            <a:endParaRPr dirty="0"/>
          </a:p>
          <a:p>
            <a:pPr marL="195942" indent="-195942" defTabSz="457200">
              <a:spcBef>
                <a:spcPts val="0"/>
              </a:spcBef>
              <a:buClr>
                <a:srgbClr val="212121"/>
              </a:buClr>
              <a:buSzPct val="100000"/>
              <a:buChar char="•"/>
              <a:defRPr sz="2800">
                <a:solidFill>
                  <a:srgbClr val="000000"/>
                </a:solidFill>
                <a:latin typeface="Palatino"/>
                <a:ea typeface="Palatino"/>
                <a:cs typeface="Palatino"/>
                <a:sym typeface="Palatino"/>
              </a:defRPr>
            </a:pPr>
            <a:r>
              <a:rPr dirty="0"/>
              <a:t>Contains publications from as early as 1948, the year the DPRK was established through the present.</a:t>
            </a:r>
          </a:p>
          <a:p>
            <a:pPr marL="195942" indent="-195942" defTabSz="457200">
              <a:spcBef>
                <a:spcPts val="0"/>
              </a:spcBef>
              <a:buClr>
                <a:srgbClr val="212121"/>
              </a:buClr>
              <a:buSzPct val="100000"/>
              <a:buChar char="•"/>
              <a:defRPr sz="2800">
                <a:solidFill>
                  <a:srgbClr val="000000"/>
                </a:solidFill>
                <a:latin typeface="Palatino"/>
                <a:ea typeface="Palatino"/>
                <a:cs typeface="Palatino"/>
                <a:sym typeface="Palatino"/>
              </a:defRPr>
            </a:pPr>
            <a:endParaRPr dirty="0"/>
          </a:p>
          <a:p>
            <a:pPr marL="195942" indent="-195942" defTabSz="457200">
              <a:spcBef>
                <a:spcPts val="0"/>
              </a:spcBef>
              <a:buClr>
                <a:srgbClr val="212121"/>
              </a:buClr>
              <a:buSzPct val="100000"/>
              <a:buChar char="•"/>
              <a:defRPr sz="2800">
                <a:solidFill>
                  <a:srgbClr val="000000"/>
                </a:solidFill>
                <a:latin typeface="Palatino"/>
                <a:ea typeface="Palatino"/>
                <a:cs typeface="Palatino"/>
                <a:sym typeface="Palatino"/>
              </a:defRPr>
            </a:pPr>
            <a:r>
              <a:rPr dirty="0"/>
              <a:t>There is no article index resources for the articles published in North Korea.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1000"/>
                                  </p:stCondLst>
                                  <p:iterate>
                                    <p:tmAbs val="0"/>
                                  </p:iterate>
                                  <p:childTnLst>
                                    <p:set>
                                      <p:cBhvr>
                                        <p:cTn id="6" fill="hold"/>
                                        <p:tgtEl>
                                          <p:spTgt spid="355">
                                            <p:bg/>
                                          </p:spTgt>
                                        </p:tgtEl>
                                        <p:attrNameLst>
                                          <p:attrName>style.visibility</p:attrName>
                                        </p:attrNameLst>
                                      </p:cBhvr>
                                      <p:to>
                                        <p:strVal val="visible"/>
                                      </p:to>
                                    </p:set>
                                    <p:animEffect transition="in" filter="dissolve">
                                      <p:cBhvr>
                                        <p:cTn id="7" dur="500"/>
                                        <p:tgtEl>
                                          <p:spTgt spid="355">
                                            <p:bg/>
                                          </p:spTgt>
                                        </p:tgtEl>
                                      </p:cBhvr>
                                    </p:animEffect>
                                  </p:childTnLst>
                                </p:cTn>
                              </p:par>
                              <p:par>
                                <p:cTn id="8" presetID="9" presetClass="entr" presetSubtype="0" fill="hold" grpId="1" nodeType="withEffect">
                                  <p:stCondLst>
                                    <p:cond delay="1000"/>
                                  </p:stCondLst>
                                  <p:iterate>
                                    <p:tmAbs val="0"/>
                                  </p:iterate>
                                  <p:childTnLst>
                                    <p:set>
                                      <p:cBhvr>
                                        <p:cTn id="9" fill="hold"/>
                                        <p:tgtEl>
                                          <p:spTgt spid="355">
                                            <p:txEl>
                                              <p:pRg st="0" end="0"/>
                                            </p:txEl>
                                          </p:spTgt>
                                        </p:tgtEl>
                                        <p:attrNameLst>
                                          <p:attrName>style.visibility</p:attrName>
                                        </p:attrNameLst>
                                      </p:cBhvr>
                                      <p:to>
                                        <p:strVal val="visible"/>
                                      </p:to>
                                    </p:set>
                                    <p:animEffect transition="in" filter="dissolve">
                                      <p:cBhvr>
                                        <p:cTn id="10" dur="500"/>
                                        <p:tgtEl>
                                          <p:spTgt spid="355">
                                            <p:txEl>
                                              <p:pRg st="0" end="0"/>
                                            </p:txEl>
                                          </p:spTgt>
                                        </p:tgtEl>
                                      </p:cBhvr>
                                    </p:animEffect>
                                  </p:childTnLst>
                                </p:cTn>
                              </p:par>
                            </p:childTnLst>
                          </p:cTn>
                        </p:par>
                        <p:par>
                          <p:cTn id="11" fill="hold">
                            <p:stCondLst>
                              <p:cond delay="1500"/>
                            </p:stCondLst>
                            <p:childTnLst>
                              <p:par>
                                <p:cTn id="12" presetID="9" presetClass="entr" fill="hold" grpId="1" nodeType="afterEffect">
                                  <p:stCondLst>
                                    <p:cond delay="1000"/>
                                  </p:stCondLst>
                                  <p:iterate>
                                    <p:tmAbs val="0"/>
                                  </p:iterate>
                                  <p:childTnLst>
                                    <p:set>
                                      <p:cBhvr>
                                        <p:cTn id="13" fill="hold"/>
                                        <p:tgtEl>
                                          <p:spTgt spid="355">
                                            <p:txEl>
                                              <p:pRg st="2" end="2"/>
                                            </p:txEl>
                                          </p:spTgt>
                                        </p:tgtEl>
                                        <p:attrNameLst>
                                          <p:attrName>style.visibility</p:attrName>
                                        </p:attrNameLst>
                                      </p:cBhvr>
                                      <p:to>
                                        <p:strVal val="visible"/>
                                      </p:to>
                                    </p:set>
                                    <p:animEffect transition="in" filter="dissolve">
                                      <p:cBhvr>
                                        <p:cTn id="14" dur="500"/>
                                        <p:tgtEl>
                                          <p:spTgt spid="355">
                                            <p:txEl>
                                              <p:pRg st="2" end="2"/>
                                            </p:txEl>
                                          </p:spTgt>
                                        </p:tgtEl>
                                      </p:cBhvr>
                                    </p:animEffect>
                                  </p:childTnLst>
                                </p:cTn>
                              </p:par>
                            </p:childTnLst>
                          </p:cTn>
                        </p:par>
                        <p:par>
                          <p:cTn id="15" fill="hold">
                            <p:stCondLst>
                              <p:cond delay="3000"/>
                            </p:stCondLst>
                            <p:childTnLst>
                              <p:par>
                                <p:cTn id="16" presetID="9" presetClass="entr" fill="hold" grpId="1" nodeType="afterEffect">
                                  <p:stCondLst>
                                    <p:cond delay="1000"/>
                                  </p:stCondLst>
                                  <p:iterate>
                                    <p:tmAbs val="0"/>
                                  </p:iterate>
                                  <p:childTnLst>
                                    <p:set>
                                      <p:cBhvr>
                                        <p:cTn id="17" fill="hold"/>
                                        <p:tgtEl>
                                          <p:spTgt spid="355">
                                            <p:txEl>
                                              <p:pRg st="4" end="4"/>
                                            </p:txEl>
                                          </p:spTgt>
                                        </p:tgtEl>
                                        <p:attrNameLst>
                                          <p:attrName>style.visibility</p:attrName>
                                        </p:attrNameLst>
                                      </p:cBhvr>
                                      <p:to>
                                        <p:strVal val="visible"/>
                                      </p:to>
                                    </p:set>
                                    <p:animEffect transition="in" filter="dissolve">
                                      <p:cBhvr>
                                        <p:cTn id="18" dur="500"/>
                                        <p:tgtEl>
                                          <p:spTgt spid="355">
                                            <p:txEl>
                                              <p:pRg st="4" end="4"/>
                                            </p:txEl>
                                          </p:spTgt>
                                        </p:tgtEl>
                                      </p:cBhvr>
                                    </p:animEffect>
                                  </p:childTnLst>
                                </p:cTn>
                              </p:par>
                            </p:childTnLst>
                          </p:cTn>
                        </p:par>
                        <p:par>
                          <p:cTn id="19" fill="hold">
                            <p:stCondLst>
                              <p:cond delay="4500"/>
                            </p:stCondLst>
                            <p:childTnLst>
                              <p:par>
                                <p:cTn id="20" presetID="9" presetClass="entr" fill="hold" grpId="1" nodeType="afterEffect">
                                  <p:stCondLst>
                                    <p:cond delay="1000"/>
                                  </p:stCondLst>
                                  <p:iterate>
                                    <p:tmAbs val="0"/>
                                  </p:iterate>
                                  <p:childTnLst>
                                    <p:set>
                                      <p:cBhvr>
                                        <p:cTn id="21" fill="hold"/>
                                        <p:tgtEl>
                                          <p:spTgt spid="355">
                                            <p:txEl>
                                              <p:pRg st="6" end="6"/>
                                            </p:txEl>
                                          </p:spTgt>
                                        </p:tgtEl>
                                        <p:attrNameLst>
                                          <p:attrName>style.visibility</p:attrName>
                                        </p:attrNameLst>
                                      </p:cBhvr>
                                      <p:to>
                                        <p:strVal val="visible"/>
                                      </p:to>
                                    </p:set>
                                    <p:animEffect transition="in" filter="dissolve">
                                      <p:cBhvr>
                                        <p:cTn id="22" dur="500"/>
                                        <p:tgtEl>
                                          <p:spTgt spid="3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1" build="p" bldLvl="5"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Goals…"/>
          <p:cNvSpPr txBox="1">
            <a:spLocks noGrp="1"/>
          </p:cNvSpPr>
          <p:nvPr>
            <p:ph type="body" idx="1"/>
          </p:nvPr>
        </p:nvSpPr>
        <p:spPr>
          <a:xfrm>
            <a:off x="1042530" y="2364070"/>
            <a:ext cx="11466351" cy="5657786"/>
          </a:xfrm>
          <a:prstGeom prst="rect">
            <a:avLst/>
          </a:prstGeom>
        </p:spPr>
        <p:txBody>
          <a:bodyPr/>
          <a:lstStyle/>
          <a:p>
            <a:pPr marL="342900" indent="-342900" defTabSz="457200">
              <a:spcBef>
                <a:spcPts val="3000"/>
              </a:spcBef>
              <a:buSzTx/>
              <a:buNone/>
              <a:defRPr sz="3200" b="1">
                <a:solidFill>
                  <a:srgbClr val="212121"/>
                </a:solidFill>
                <a:latin typeface="Helvetica"/>
                <a:ea typeface="Helvetica"/>
                <a:cs typeface="Helvetica"/>
                <a:sym typeface="Helvetica"/>
              </a:defRPr>
            </a:pPr>
            <a:r>
              <a:rPr dirty="0"/>
              <a:t>Goals</a:t>
            </a:r>
            <a:endParaRPr lang="en-US" dirty="0"/>
          </a:p>
          <a:p>
            <a:pPr marL="342900" indent="-342900" defTabSz="457200">
              <a:spcBef>
                <a:spcPts val="3000"/>
              </a:spcBef>
              <a:buSzTx/>
              <a:buNone/>
              <a:defRPr sz="3200" b="1">
                <a:solidFill>
                  <a:srgbClr val="212121"/>
                </a:solidFill>
                <a:latin typeface="Helvetica"/>
                <a:ea typeface="Helvetica"/>
                <a:cs typeface="Helvetica"/>
                <a:sym typeface="Helvetica"/>
              </a:defRPr>
            </a:pPr>
            <a:endParaRPr dirty="0"/>
          </a:p>
          <a:p>
            <a:pPr marL="228600" indent="-228600" defTabSz="457200">
              <a:spcBef>
                <a:spcPts val="0"/>
              </a:spcBef>
              <a:buSzPct val="100000"/>
              <a:buChar char="•"/>
              <a:defRPr sz="2800">
                <a:solidFill>
                  <a:srgbClr val="000000"/>
                </a:solidFill>
                <a:latin typeface="Palatino"/>
                <a:ea typeface="Palatino"/>
                <a:cs typeface="Palatino"/>
                <a:sym typeface="Palatino"/>
              </a:defRPr>
            </a:pPr>
            <a:r>
              <a:rPr dirty="0"/>
              <a:t>To build an article-level index for the North Korean serials in the Library of Congress. </a:t>
            </a:r>
          </a:p>
          <a:p>
            <a:pPr marL="228600" indent="-228600" defTabSz="457200">
              <a:spcBef>
                <a:spcPts val="0"/>
              </a:spcBef>
              <a:buSzPct val="100000"/>
              <a:buChar char="•"/>
              <a:defRPr sz="2800">
                <a:solidFill>
                  <a:srgbClr val="000000"/>
                </a:solidFill>
                <a:latin typeface="Palatino"/>
                <a:ea typeface="Palatino"/>
                <a:cs typeface="Palatino"/>
                <a:sym typeface="Palatino"/>
              </a:defRPr>
            </a:pPr>
            <a:endParaRPr dirty="0"/>
          </a:p>
          <a:p>
            <a:pPr marL="228600" indent="-228600" defTabSz="457200">
              <a:spcBef>
                <a:spcPts val="0"/>
              </a:spcBef>
              <a:buSzPct val="100000"/>
              <a:buChar char="•"/>
              <a:defRPr sz="2800">
                <a:solidFill>
                  <a:srgbClr val="000000"/>
                </a:solidFill>
                <a:latin typeface="Palatino"/>
                <a:ea typeface="Palatino"/>
                <a:cs typeface="Palatino"/>
                <a:sym typeface="Palatino"/>
              </a:defRPr>
            </a:pPr>
            <a:r>
              <a:rPr dirty="0"/>
              <a:t>To make the index available online for researchers and scholars to use.</a:t>
            </a:r>
          </a:p>
          <a:p>
            <a:pPr marL="228600" indent="-228600" defTabSz="457200">
              <a:spcBef>
                <a:spcPts val="0"/>
              </a:spcBef>
              <a:buSzPct val="100000"/>
              <a:buChar char="•"/>
              <a:defRPr sz="2800">
                <a:solidFill>
                  <a:srgbClr val="000000"/>
                </a:solidFill>
                <a:latin typeface="Palatino"/>
                <a:ea typeface="Palatino"/>
                <a:cs typeface="Palatino"/>
                <a:sym typeface="Palatino"/>
              </a:defRPr>
            </a:pPr>
            <a:endParaRPr dirty="0"/>
          </a:p>
          <a:p>
            <a:pPr marL="228600" indent="-228600" defTabSz="457200">
              <a:spcBef>
                <a:spcPts val="0"/>
              </a:spcBef>
              <a:buSzPct val="100000"/>
              <a:buChar char="•"/>
              <a:defRPr sz="2800">
                <a:solidFill>
                  <a:srgbClr val="000000"/>
                </a:solidFill>
                <a:latin typeface="Palatino"/>
                <a:ea typeface="Palatino"/>
                <a:cs typeface="Palatino"/>
                <a:sym typeface="Palatino"/>
              </a:defRPr>
            </a:pPr>
            <a:r>
              <a:rPr dirty="0"/>
              <a:t>To make these special collections accessible to a wider audience.</a:t>
            </a:r>
          </a:p>
        </p:txBody>
      </p:sp>
      <p:sp>
        <p:nvSpPr>
          <p:cNvPr id="370" name="North Korean Serials…"/>
          <p:cNvSpPr txBox="1">
            <a:spLocks noGrp="1"/>
          </p:cNvSpPr>
          <p:nvPr>
            <p:ph type="title"/>
          </p:nvPr>
        </p:nvSpPr>
        <p:spPr>
          <a:xfrm>
            <a:off x="266700" y="254000"/>
            <a:ext cx="12471400" cy="2438400"/>
          </a:xfrm>
          <a:prstGeom prst="rect">
            <a:avLst/>
          </a:prstGeom>
        </p:spPr>
        <p:txBody>
          <a:bodyPr/>
          <a:lstStyle/>
          <a:p>
            <a:pPr algn="ctr">
              <a:lnSpc>
                <a:spcPct val="100000"/>
              </a:lnSpc>
              <a:defRPr sz="5100" b="1">
                <a:solidFill>
                  <a:srgbClr val="0048AA"/>
                </a:solidFill>
                <a:latin typeface="Palatino"/>
                <a:ea typeface="Palatino"/>
                <a:cs typeface="Palatino"/>
                <a:sym typeface="Palatino"/>
              </a:defRPr>
            </a:pPr>
            <a:r>
              <a:rPr dirty="0"/>
              <a:t>North Korean Serials </a:t>
            </a:r>
          </a:p>
          <a:p>
            <a:pPr algn="ctr">
              <a:lnSpc>
                <a:spcPct val="100000"/>
              </a:lnSpc>
              <a:defRPr sz="5100" b="1">
                <a:solidFill>
                  <a:srgbClr val="0048AA"/>
                </a:solidFill>
                <a:latin typeface="Palatino"/>
                <a:ea typeface="Palatino"/>
                <a:cs typeface="Palatino"/>
                <a:sym typeface="Palatino"/>
              </a:defRPr>
            </a:pPr>
            <a:r>
              <a:rPr dirty="0"/>
              <a:t>Indexing Project (NKSIP)</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1000"/>
                                  </p:stCondLst>
                                  <p:iterate>
                                    <p:tmAbs val="0"/>
                                  </p:iterate>
                                  <p:childTnLst>
                                    <p:set>
                                      <p:cBhvr>
                                        <p:cTn id="6" fill="hold"/>
                                        <p:tgtEl>
                                          <p:spTgt spid="369">
                                            <p:bg/>
                                          </p:spTgt>
                                        </p:tgtEl>
                                        <p:attrNameLst>
                                          <p:attrName>style.visibility</p:attrName>
                                        </p:attrNameLst>
                                      </p:cBhvr>
                                      <p:to>
                                        <p:strVal val="visible"/>
                                      </p:to>
                                    </p:set>
                                    <p:animEffect transition="in" filter="dissolve">
                                      <p:cBhvr>
                                        <p:cTn id="7" dur="500"/>
                                        <p:tgtEl>
                                          <p:spTgt spid="369">
                                            <p:bg/>
                                          </p:spTgt>
                                        </p:tgtEl>
                                      </p:cBhvr>
                                    </p:animEffect>
                                  </p:childTnLst>
                                </p:cTn>
                              </p:par>
                              <p:par>
                                <p:cTn id="8" presetID="9" presetClass="entr" presetSubtype="0" fill="hold" grpId="1" nodeType="withEffect">
                                  <p:stCondLst>
                                    <p:cond delay="1000"/>
                                  </p:stCondLst>
                                  <p:iterate>
                                    <p:tmAbs val="0"/>
                                  </p:iterate>
                                  <p:childTnLst>
                                    <p:set>
                                      <p:cBhvr>
                                        <p:cTn id="9" fill="hold"/>
                                        <p:tgtEl>
                                          <p:spTgt spid="369">
                                            <p:txEl>
                                              <p:pRg st="0" end="0"/>
                                            </p:txEl>
                                          </p:spTgt>
                                        </p:tgtEl>
                                        <p:attrNameLst>
                                          <p:attrName>style.visibility</p:attrName>
                                        </p:attrNameLst>
                                      </p:cBhvr>
                                      <p:to>
                                        <p:strVal val="visible"/>
                                      </p:to>
                                    </p:set>
                                    <p:animEffect transition="in" filter="dissolve">
                                      <p:cBhvr>
                                        <p:cTn id="10" dur="500"/>
                                        <p:tgtEl>
                                          <p:spTgt spid="369">
                                            <p:txEl>
                                              <p:pRg st="0" end="0"/>
                                            </p:txEl>
                                          </p:spTgt>
                                        </p:tgtEl>
                                      </p:cBhvr>
                                    </p:animEffect>
                                  </p:childTnLst>
                                </p:cTn>
                              </p:par>
                            </p:childTnLst>
                          </p:cTn>
                        </p:par>
                        <p:par>
                          <p:cTn id="11" fill="hold">
                            <p:stCondLst>
                              <p:cond delay="1500"/>
                            </p:stCondLst>
                            <p:childTnLst>
                              <p:par>
                                <p:cTn id="12" presetID="9" presetClass="entr" fill="hold" grpId="1" nodeType="afterEffect">
                                  <p:stCondLst>
                                    <p:cond delay="1000"/>
                                  </p:stCondLst>
                                  <p:iterate>
                                    <p:tmAbs val="0"/>
                                  </p:iterate>
                                  <p:childTnLst>
                                    <p:set>
                                      <p:cBhvr>
                                        <p:cTn id="13" fill="hold"/>
                                        <p:tgtEl>
                                          <p:spTgt spid="369">
                                            <p:txEl>
                                              <p:pRg st="2" end="2"/>
                                            </p:txEl>
                                          </p:spTgt>
                                        </p:tgtEl>
                                        <p:attrNameLst>
                                          <p:attrName>style.visibility</p:attrName>
                                        </p:attrNameLst>
                                      </p:cBhvr>
                                      <p:to>
                                        <p:strVal val="visible"/>
                                      </p:to>
                                    </p:set>
                                    <p:animEffect transition="in" filter="dissolve">
                                      <p:cBhvr>
                                        <p:cTn id="14" dur="500"/>
                                        <p:tgtEl>
                                          <p:spTgt spid="369">
                                            <p:txEl>
                                              <p:pRg st="2" end="2"/>
                                            </p:txEl>
                                          </p:spTgt>
                                        </p:tgtEl>
                                      </p:cBhvr>
                                    </p:animEffect>
                                  </p:childTnLst>
                                </p:cTn>
                              </p:par>
                            </p:childTnLst>
                          </p:cTn>
                        </p:par>
                        <p:par>
                          <p:cTn id="15" fill="hold">
                            <p:stCondLst>
                              <p:cond delay="3000"/>
                            </p:stCondLst>
                            <p:childTnLst>
                              <p:par>
                                <p:cTn id="16" presetID="9" presetClass="entr" fill="hold" grpId="1" nodeType="afterEffect">
                                  <p:stCondLst>
                                    <p:cond delay="1000"/>
                                  </p:stCondLst>
                                  <p:iterate>
                                    <p:tmAbs val="0"/>
                                  </p:iterate>
                                  <p:childTnLst>
                                    <p:set>
                                      <p:cBhvr>
                                        <p:cTn id="17" fill="hold"/>
                                        <p:tgtEl>
                                          <p:spTgt spid="369">
                                            <p:txEl>
                                              <p:pRg st="4" end="4"/>
                                            </p:txEl>
                                          </p:spTgt>
                                        </p:tgtEl>
                                        <p:attrNameLst>
                                          <p:attrName>style.visibility</p:attrName>
                                        </p:attrNameLst>
                                      </p:cBhvr>
                                      <p:to>
                                        <p:strVal val="visible"/>
                                      </p:to>
                                    </p:set>
                                    <p:animEffect transition="in" filter="dissolve">
                                      <p:cBhvr>
                                        <p:cTn id="18" dur="500"/>
                                        <p:tgtEl>
                                          <p:spTgt spid="369">
                                            <p:txEl>
                                              <p:pRg st="4" end="4"/>
                                            </p:txEl>
                                          </p:spTgt>
                                        </p:tgtEl>
                                      </p:cBhvr>
                                    </p:animEffect>
                                  </p:childTnLst>
                                </p:cTn>
                              </p:par>
                            </p:childTnLst>
                          </p:cTn>
                        </p:par>
                        <p:par>
                          <p:cTn id="19" fill="hold">
                            <p:stCondLst>
                              <p:cond delay="4500"/>
                            </p:stCondLst>
                            <p:childTnLst>
                              <p:par>
                                <p:cTn id="20" presetID="9" presetClass="entr" fill="hold" grpId="1" nodeType="afterEffect">
                                  <p:stCondLst>
                                    <p:cond delay="1000"/>
                                  </p:stCondLst>
                                  <p:iterate>
                                    <p:tmAbs val="0"/>
                                  </p:iterate>
                                  <p:childTnLst>
                                    <p:set>
                                      <p:cBhvr>
                                        <p:cTn id="21" fill="hold"/>
                                        <p:tgtEl>
                                          <p:spTgt spid="369">
                                            <p:txEl>
                                              <p:pRg st="6" end="6"/>
                                            </p:txEl>
                                          </p:spTgt>
                                        </p:tgtEl>
                                        <p:attrNameLst>
                                          <p:attrName>style.visibility</p:attrName>
                                        </p:attrNameLst>
                                      </p:cBhvr>
                                      <p:to>
                                        <p:strVal val="visible"/>
                                      </p:to>
                                    </p:set>
                                    <p:animEffect transition="in" filter="dissolve">
                                      <p:cBhvr>
                                        <p:cTn id="22" dur="500"/>
                                        <p:tgtEl>
                                          <p:spTgt spid="36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 grpId="1" build="p" bldLvl="5"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NKSIP"/>
          <p:cNvSpPr txBox="1">
            <a:spLocks noGrp="1"/>
          </p:cNvSpPr>
          <p:nvPr>
            <p:ph type="title"/>
          </p:nvPr>
        </p:nvSpPr>
        <p:spPr>
          <a:xfrm>
            <a:off x="703686" y="142758"/>
            <a:ext cx="11597428" cy="2049644"/>
          </a:xfrm>
          <a:prstGeom prst="rect">
            <a:avLst/>
          </a:prstGeom>
        </p:spPr>
        <p:txBody>
          <a:bodyPr>
            <a:normAutofit/>
          </a:bodyPr>
          <a:lstStyle>
            <a:lvl1pPr algn="ctr">
              <a:lnSpc>
                <a:spcPct val="100000"/>
              </a:lnSpc>
              <a:defRPr sz="8000" cap="none">
                <a:solidFill>
                  <a:srgbClr val="FFFC79"/>
                </a:solidFill>
                <a:latin typeface="Palatino"/>
                <a:ea typeface="Palatino"/>
                <a:cs typeface="Palatino"/>
                <a:sym typeface="Palatino"/>
              </a:defRPr>
            </a:lvl1pPr>
          </a:lstStyle>
          <a:p>
            <a:r>
              <a:rPr lang="en-US" sz="4800" dirty="0">
                <a:solidFill>
                  <a:srgbClr val="FFFF00"/>
                </a:solidFill>
              </a:rPr>
              <a:t>North Korean Serials Indexing Project</a:t>
            </a:r>
            <a:endParaRPr sz="4800" dirty="0"/>
          </a:p>
        </p:txBody>
      </p:sp>
      <p:pic>
        <p:nvPicPr>
          <p:cNvPr id="3" name="Picture 2">
            <a:extLst>
              <a:ext uri="{FF2B5EF4-FFF2-40B4-BE49-F238E27FC236}">
                <a16:creationId xmlns:a16="http://schemas.microsoft.com/office/drawing/2014/main" xmlns="" id="{70FB329E-2E6F-D944-91C0-2A6CA8AAFB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9687" y="2186427"/>
            <a:ext cx="8628313" cy="6731980"/>
          </a:xfrm>
          <a:prstGeom prst="rect">
            <a:avLst/>
          </a:prstGeom>
          <a:ln>
            <a:solidFill>
              <a:srgbClr val="FFC000"/>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Image" descr="Image"/>
          <p:cNvPicPr>
            <a:picLocks noChangeAspect="1"/>
          </p:cNvPicPr>
          <p:nvPr/>
        </p:nvPicPr>
        <p:blipFill>
          <a:blip r:embed="rId3">
            <a:extLst/>
          </a:blip>
          <a:stretch>
            <a:fillRect/>
          </a:stretch>
        </p:blipFill>
        <p:spPr>
          <a:xfrm>
            <a:off x="2405990" y="2139171"/>
            <a:ext cx="8498366" cy="6791655"/>
          </a:xfrm>
          <a:prstGeom prst="rect">
            <a:avLst/>
          </a:prstGeom>
          <a:ln w="12700">
            <a:miter lim="400000"/>
          </a:ln>
        </p:spPr>
      </p:pic>
      <p:sp>
        <p:nvSpPr>
          <p:cNvPr id="380" name="Subject Search"/>
          <p:cNvSpPr/>
          <p:nvPr/>
        </p:nvSpPr>
        <p:spPr>
          <a:xfrm>
            <a:off x="649672" y="5884127"/>
            <a:ext cx="3213093" cy="913323"/>
          </a:xfrm>
          <a:prstGeom prst="roundRect">
            <a:avLst>
              <a:gd name="adj" fmla="val 20858"/>
            </a:avLst>
          </a:prstGeom>
          <a:solidFill>
            <a:srgbClr val="F8BA00"/>
          </a:solidFill>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defRPr sz="2200">
                <a:solidFill>
                  <a:srgbClr val="000000"/>
                </a:solidFill>
                <a:latin typeface="Helvetica Neue Medium"/>
                <a:ea typeface="Helvetica Neue Medium"/>
                <a:cs typeface="Helvetica Neue Medium"/>
                <a:sym typeface="Helvetica Neue Medium"/>
              </a:defRPr>
            </a:lvl1pPr>
          </a:lstStyle>
          <a:p>
            <a:r>
              <a:rPr sz="2800" b="1" dirty="0"/>
              <a:t>Subject Search</a:t>
            </a:r>
          </a:p>
        </p:txBody>
      </p:sp>
      <p:sp>
        <p:nvSpPr>
          <p:cNvPr id="381" name="Line"/>
          <p:cNvSpPr/>
          <p:nvPr/>
        </p:nvSpPr>
        <p:spPr>
          <a:xfrm>
            <a:off x="3083967" y="6882909"/>
            <a:ext cx="1631139" cy="1622182"/>
          </a:xfrm>
          <a:prstGeom prst="line">
            <a:avLst/>
          </a:prstGeom>
          <a:ln w="25400">
            <a:solidFill>
              <a:srgbClr val="C00000"/>
            </a:solidFill>
            <a:miter lim="400000"/>
            <a:tailEnd type="triangle"/>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
        <p:nvSpPr>
          <p:cNvPr id="382" name="Oval"/>
          <p:cNvSpPr/>
          <p:nvPr/>
        </p:nvSpPr>
        <p:spPr>
          <a:xfrm>
            <a:off x="4673592" y="6660497"/>
            <a:ext cx="1157279" cy="273906"/>
          </a:xfrm>
          <a:prstGeom prst="ellipse">
            <a:avLst/>
          </a:prstGeom>
          <a:ln w="50800">
            <a:solidFill>
              <a:srgbClr val="EE220C"/>
            </a:solidFill>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
        <p:nvSpPr>
          <p:cNvPr id="383" name="Line"/>
          <p:cNvSpPr/>
          <p:nvPr/>
        </p:nvSpPr>
        <p:spPr>
          <a:xfrm>
            <a:off x="3862765" y="6609003"/>
            <a:ext cx="810827" cy="188449"/>
          </a:xfrm>
          <a:prstGeom prst="line">
            <a:avLst/>
          </a:prstGeom>
          <a:ln w="25400">
            <a:solidFill>
              <a:srgbClr val="C00000"/>
            </a:solidFill>
            <a:miter lim="400000"/>
            <a:tailEnd type="triangle"/>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
        <p:nvSpPr>
          <p:cNvPr id="384" name="Oval"/>
          <p:cNvSpPr/>
          <p:nvPr/>
        </p:nvSpPr>
        <p:spPr>
          <a:xfrm>
            <a:off x="4651326" y="8529511"/>
            <a:ext cx="1752869" cy="376895"/>
          </a:xfrm>
          <a:prstGeom prst="ellipse">
            <a:avLst/>
          </a:prstGeom>
          <a:ln w="50800">
            <a:solidFill>
              <a:srgbClr val="EE220C"/>
            </a:solidFill>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
        <p:nvSpPr>
          <p:cNvPr id="385" name="NKSIP - Subject Search"/>
          <p:cNvSpPr txBox="1">
            <a:spLocks noGrp="1"/>
          </p:cNvSpPr>
          <p:nvPr>
            <p:ph type="title"/>
          </p:nvPr>
        </p:nvSpPr>
        <p:spPr>
          <a:xfrm>
            <a:off x="856459" y="261291"/>
            <a:ext cx="11597428" cy="2049644"/>
          </a:xfrm>
          <a:prstGeom prst="rect">
            <a:avLst/>
          </a:prstGeom>
        </p:spPr>
        <p:txBody>
          <a:bodyPr>
            <a:normAutofit/>
          </a:bodyPr>
          <a:lstStyle>
            <a:lvl1pPr algn="ctr">
              <a:lnSpc>
                <a:spcPct val="100000"/>
              </a:lnSpc>
              <a:defRPr sz="7600" cap="none">
                <a:solidFill>
                  <a:srgbClr val="FFFC79"/>
                </a:solidFill>
                <a:latin typeface="Palatino"/>
                <a:ea typeface="Palatino"/>
                <a:cs typeface="Palatino"/>
                <a:sym typeface="Palatino"/>
              </a:defRPr>
            </a:lvl1pPr>
          </a:lstStyle>
          <a:p>
            <a:r>
              <a:rPr sz="5400" dirty="0"/>
              <a:t>NKSIP - Subject Search</a:t>
            </a: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strips(downLeft)">
                                      <p:cBhvr>
                                        <p:cTn id="7" dur="2000"/>
                                        <p:tgtEl>
                                          <p:spTgt spid="383"/>
                                        </p:tgtEl>
                                      </p:cBhvr>
                                    </p:animEffect>
                                  </p:childTnLst>
                                </p:cTn>
                              </p:par>
                            </p:childTnLst>
                          </p:cTn>
                        </p:par>
                        <p:par>
                          <p:cTn id="8" fill="hold">
                            <p:stCondLst>
                              <p:cond delay="2000"/>
                            </p:stCondLst>
                            <p:childTnLst>
                              <p:par>
                                <p:cTn id="9" presetID="55" presetClass="entr" presetSubtype="0" fill="hold" grpId="0" nodeType="afterEffect">
                                  <p:stCondLst>
                                    <p:cond delay="0"/>
                                  </p:stCondLst>
                                  <p:childTnLst>
                                    <p:set>
                                      <p:cBhvr>
                                        <p:cTn id="10" dur="1" fill="hold">
                                          <p:stCondLst>
                                            <p:cond delay="0"/>
                                          </p:stCondLst>
                                        </p:cTn>
                                        <p:tgtEl>
                                          <p:spTgt spid="382"/>
                                        </p:tgtEl>
                                        <p:attrNameLst>
                                          <p:attrName>style.visibility</p:attrName>
                                        </p:attrNameLst>
                                      </p:cBhvr>
                                      <p:to>
                                        <p:strVal val="visible"/>
                                      </p:to>
                                    </p:set>
                                    <p:anim calcmode="lin" valueType="num">
                                      <p:cBhvr>
                                        <p:cTn id="11" dur="2000" fill="hold"/>
                                        <p:tgtEl>
                                          <p:spTgt spid="382"/>
                                        </p:tgtEl>
                                        <p:attrNameLst>
                                          <p:attrName>ppt_w</p:attrName>
                                        </p:attrNameLst>
                                      </p:cBhvr>
                                      <p:tavLst>
                                        <p:tav tm="0">
                                          <p:val>
                                            <p:strVal val="#ppt_w*0.70"/>
                                          </p:val>
                                        </p:tav>
                                        <p:tav tm="100000">
                                          <p:val>
                                            <p:strVal val="#ppt_w"/>
                                          </p:val>
                                        </p:tav>
                                      </p:tavLst>
                                    </p:anim>
                                    <p:anim calcmode="lin" valueType="num">
                                      <p:cBhvr>
                                        <p:cTn id="12" dur="2000" fill="hold"/>
                                        <p:tgtEl>
                                          <p:spTgt spid="382"/>
                                        </p:tgtEl>
                                        <p:attrNameLst>
                                          <p:attrName>ppt_h</p:attrName>
                                        </p:attrNameLst>
                                      </p:cBhvr>
                                      <p:tavLst>
                                        <p:tav tm="0">
                                          <p:val>
                                            <p:strVal val="#ppt_h"/>
                                          </p:val>
                                        </p:tav>
                                        <p:tav tm="100000">
                                          <p:val>
                                            <p:strVal val="#ppt_h"/>
                                          </p:val>
                                        </p:tav>
                                      </p:tavLst>
                                    </p:anim>
                                    <p:animEffect transition="in" filter="fade">
                                      <p:cBhvr>
                                        <p:cTn id="13" dur="2000"/>
                                        <p:tgtEl>
                                          <p:spTgt spid="382"/>
                                        </p:tgtEl>
                                      </p:cBhvr>
                                    </p:animEffect>
                                  </p:childTnLst>
                                </p:cTn>
                              </p:par>
                            </p:childTnLst>
                          </p:cTn>
                        </p:par>
                        <p:par>
                          <p:cTn id="14" fill="hold">
                            <p:stCondLst>
                              <p:cond delay="4000"/>
                            </p:stCondLst>
                            <p:childTnLst>
                              <p:par>
                                <p:cTn id="15" presetID="18" presetClass="entr" presetSubtype="12" fill="hold" grpId="0" nodeType="afterEffect">
                                  <p:stCondLst>
                                    <p:cond delay="0"/>
                                  </p:stCondLst>
                                  <p:childTnLst>
                                    <p:set>
                                      <p:cBhvr>
                                        <p:cTn id="16" dur="1" fill="hold">
                                          <p:stCondLst>
                                            <p:cond delay="0"/>
                                          </p:stCondLst>
                                        </p:cTn>
                                        <p:tgtEl>
                                          <p:spTgt spid="381"/>
                                        </p:tgtEl>
                                        <p:attrNameLst>
                                          <p:attrName>style.visibility</p:attrName>
                                        </p:attrNameLst>
                                      </p:cBhvr>
                                      <p:to>
                                        <p:strVal val="visible"/>
                                      </p:to>
                                    </p:set>
                                    <p:animEffect transition="in" filter="strips(downLeft)">
                                      <p:cBhvr>
                                        <p:cTn id="17" dur="2000"/>
                                        <p:tgtEl>
                                          <p:spTgt spid="381"/>
                                        </p:tgtEl>
                                      </p:cBhvr>
                                    </p:animEffect>
                                  </p:childTnLst>
                                </p:cTn>
                              </p:par>
                            </p:childTnLst>
                          </p:cTn>
                        </p:par>
                        <p:par>
                          <p:cTn id="18" fill="hold">
                            <p:stCondLst>
                              <p:cond delay="6000"/>
                            </p:stCondLst>
                            <p:childTnLst>
                              <p:par>
                                <p:cTn id="19" presetID="55" presetClass="entr" presetSubtype="0" fill="hold" grpId="0" nodeType="afterEffect">
                                  <p:stCondLst>
                                    <p:cond delay="0"/>
                                  </p:stCondLst>
                                  <p:childTnLst>
                                    <p:set>
                                      <p:cBhvr>
                                        <p:cTn id="20" dur="1" fill="hold">
                                          <p:stCondLst>
                                            <p:cond delay="0"/>
                                          </p:stCondLst>
                                        </p:cTn>
                                        <p:tgtEl>
                                          <p:spTgt spid="384"/>
                                        </p:tgtEl>
                                        <p:attrNameLst>
                                          <p:attrName>style.visibility</p:attrName>
                                        </p:attrNameLst>
                                      </p:cBhvr>
                                      <p:to>
                                        <p:strVal val="visible"/>
                                      </p:to>
                                    </p:set>
                                    <p:anim calcmode="lin" valueType="num">
                                      <p:cBhvr>
                                        <p:cTn id="21" dur="2000" fill="hold"/>
                                        <p:tgtEl>
                                          <p:spTgt spid="384"/>
                                        </p:tgtEl>
                                        <p:attrNameLst>
                                          <p:attrName>ppt_w</p:attrName>
                                        </p:attrNameLst>
                                      </p:cBhvr>
                                      <p:tavLst>
                                        <p:tav tm="0">
                                          <p:val>
                                            <p:strVal val="#ppt_w*0.70"/>
                                          </p:val>
                                        </p:tav>
                                        <p:tav tm="100000">
                                          <p:val>
                                            <p:strVal val="#ppt_w"/>
                                          </p:val>
                                        </p:tav>
                                      </p:tavLst>
                                    </p:anim>
                                    <p:anim calcmode="lin" valueType="num">
                                      <p:cBhvr>
                                        <p:cTn id="22" dur="2000" fill="hold"/>
                                        <p:tgtEl>
                                          <p:spTgt spid="384"/>
                                        </p:tgtEl>
                                        <p:attrNameLst>
                                          <p:attrName>ppt_h</p:attrName>
                                        </p:attrNameLst>
                                      </p:cBhvr>
                                      <p:tavLst>
                                        <p:tav tm="0">
                                          <p:val>
                                            <p:strVal val="#ppt_h"/>
                                          </p:val>
                                        </p:tav>
                                        <p:tav tm="100000">
                                          <p:val>
                                            <p:strVal val="#ppt_h"/>
                                          </p:val>
                                        </p:tav>
                                      </p:tavLst>
                                    </p:anim>
                                    <p:animEffect transition="in" filter="fade">
                                      <p:cBhvr>
                                        <p:cTn id="23" dur="2000"/>
                                        <p:tgtEl>
                                          <p:spTgt spid="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 grpId="0" animBg="1"/>
      <p:bldP spid="382" grpId="0" animBg="1"/>
      <p:bldP spid="383" grpId="0" animBg="1"/>
      <p:bldP spid="38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orted by Title / Name / Date"/>
          <p:cNvSpPr/>
          <p:nvPr/>
        </p:nvSpPr>
        <p:spPr>
          <a:xfrm>
            <a:off x="3134314" y="7929763"/>
            <a:ext cx="7216693" cy="1096834"/>
          </a:xfrm>
          <a:prstGeom prst="roundRect">
            <a:avLst>
              <a:gd name="adj" fmla="val 20858"/>
            </a:avLst>
          </a:prstGeom>
          <a:solidFill>
            <a:srgbClr val="F8BA00"/>
          </a:solidFill>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defRPr sz="2200">
                <a:solidFill>
                  <a:srgbClr val="000000"/>
                </a:solidFill>
                <a:latin typeface="Helvetica Neue Medium"/>
                <a:ea typeface="Helvetica Neue Medium"/>
                <a:cs typeface="Helvetica Neue Medium"/>
                <a:sym typeface="Helvetica Neue Medium"/>
              </a:defRPr>
            </a:lvl1pPr>
          </a:lstStyle>
          <a:p>
            <a:r>
              <a:rPr sz="2800" b="1" dirty="0"/>
              <a:t>Sorted by Title / Name / Date</a:t>
            </a:r>
          </a:p>
        </p:txBody>
      </p:sp>
      <p:sp>
        <p:nvSpPr>
          <p:cNvPr id="391" name="NKSIP - Subject Search"/>
          <p:cNvSpPr txBox="1">
            <a:spLocks noGrp="1"/>
          </p:cNvSpPr>
          <p:nvPr>
            <p:ph type="title"/>
          </p:nvPr>
        </p:nvSpPr>
        <p:spPr>
          <a:xfrm>
            <a:off x="703686" y="283582"/>
            <a:ext cx="11597428" cy="2049644"/>
          </a:xfrm>
          <a:prstGeom prst="rect">
            <a:avLst/>
          </a:prstGeom>
        </p:spPr>
        <p:txBody>
          <a:bodyPr>
            <a:normAutofit/>
          </a:bodyPr>
          <a:lstStyle>
            <a:lvl1pPr algn="ctr">
              <a:lnSpc>
                <a:spcPct val="100000"/>
              </a:lnSpc>
              <a:defRPr sz="7600" cap="none">
                <a:solidFill>
                  <a:srgbClr val="FFFC79"/>
                </a:solidFill>
                <a:latin typeface="Palatino"/>
                <a:ea typeface="Palatino"/>
                <a:cs typeface="Palatino"/>
                <a:sym typeface="Palatino"/>
              </a:defRPr>
            </a:lvl1pPr>
          </a:lstStyle>
          <a:p>
            <a:r>
              <a:rPr sz="5400" dirty="0"/>
              <a:t>NKSIP - Subject Search</a:t>
            </a:r>
          </a:p>
        </p:txBody>
      </p:sp>
      <p:pic>
        <p:nvPicPr>
          <p:cNvPr id="3" name="Picture 2">
            <a:extLst>
              <a:ext uri="{FF2B5EF4-FFF2-40B4-BE49-F238E27FC236}">
                <a16:creationId xmlns:a16="http://schemas.microsoft.com/office/drawing/2014/main" xmlns="" id="{BB731DC4-1A99-D346-B8CA-95D48E6FB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43" y="2669824"/>
            <a:ext cx="12033503" cy="4894179"/>
          </a:xfrm>
          <a:prstGeom prst="rect">
            <a:avLst/>
          </a:prstGeom>
        </p:spPr>
      </p:pic>
      <p:sp>
        <p:nvSpPr>
          <p:cNvPr id="2" name="Rounded Rectangle 1">
            <a:extLst>
              <a:ext uri="{FF2B5EF4-FFF2-40B4-BE49-F238E27FC236}">
                <a16:creationId xmlns:a16="http://schemas.microsoft.com/office/drawing/2014/main" xmlns="" id="{FB8D9B09-FF78-E441-932F-89D870F50F68}"/>
              </a:ext>
            </a:extLst>
          </p:cNvPr>
          <p:cNvSpPr/>
          <p:nvPr/>
        </p:nvSpPr>
        <p:spPr>
          <a:xfrm>
            <a:off x="5507665" y="1857770"/>
            <a:ext cx="5821537" cy="658336"/>
          </a:xfrm>
          <a:prstGeom prst="roundRect">
            <a:avLst/>
          </a:prstGeom>
          <a:solidFill>
            <a:srgbClr val="FFC000"/>
          </a:solid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ko-KR" altLang="en-US" sz="3200" b="1" i="0" u="none" strike="noStrike" cap="none" spc="0" normalizeH="0" baseline="0" dirty="0">
                <a:ln>
                  <a:noFill/>
                </a:ln>
                <a:solidFill>
                  <a:schemeClr val="tx2">
                    <a:lumMod val="25000"/>
                  </a:schemeClr>
                </a:solidFill>
                <a:effectLst/>
                <a:uFillTx/>
                <a:latin typeface="Helvetica Neue"/>
                <a:ea typeface="Helvetica Neue"/>
                <a:cs typeface="Helvetica Neue"/>
                <a:sym typeface="Helvetica Neue"/>
              </a:rPr>
              <a:t>국제 녀성 운동 소식</a:t>
            </a:r>
            <a:endParaRPr kumimoji="0" lang="en-US" sz="3200" b="1" i="0" u="none" strike="noStrike" cap="none" spc="0" normalizeH="0" baseline="0" dirty="0">
              <a:ln>
                <a:noFill/>
              </a:ln>
              <a:solidFill>
                <a:schemeClr val="tx2">
                  <a:lumMod val="25000"/>
                </a:schemeClr>
              </a:solidFill>
              <a:effectLst/>
              <a:uFillTx/>
              <a:latin typeface="Helvetica Neue"/>
              <a:ea typeface="Helvetica Neue"/>
              <a:cs typeface="Helvetica Neue"/>
              <a:sym typeface="Helvetica Neue"/>
            </a:endParaRPr>
          </a:p>
        </p:txBody>
      </p:sp>
      <p:cxnSp>
        <p:nvCxnSpPr>
          <p:cNvPr id="5" name="Straight Arrow Connector 4">
            <a:extLst>
              <a:ext uri="{FF2B5EF4-FFF2-40B4-BE49-F238E27FC236}">
                <a16:creationId xmlns:a16="http://schemas.microsoft.com/office/drawing/2014/main" xmlns="" id="{D46D0AC9-1CE5-7444-9A28-AE5E9A34D85D}"/>
              </a:ext>
            </a:extLst>
          </p:cNvPr>
          <p:cNvCxnSpPr/>
          <p:nvPr/>
        </p:nvCxnSpPr>
        <p:spPr>
          <a:xfrm flipH="1">
            <a:off x="2551814" y="2669824"/>
            <a:ext cx="2934586" cy="1455609"/>
          </a:xfrm>
          <a:prstGeom prst="straightConnector1">
            <a:avLst/>
          </a:prstGeom>
          <a:noFill/>
          <a:ln w="25400" cap="flat">
            <a:solidFill>
              <a:srgbClr val="C00000"/>
            </a:solidFill>
            <a:prstDash val="solid"/>
            <a:miter lim="400000"/>
            <a:tailEnd type="triangle"/>
          </a:ln>
          <a:effectLst/>
          <a:sp3d/>
        </p:spPr>
        <p:style>
          <a:lnRef idx="0">
            <a:scrgbClr r="0" g="0" b="0"/>
          </a:lnRef>
          <a:fillRef idx="0">
            <a:scrgbClr r="0" g="0" b="0"/>
          </a:fillRef>
          <a:effectRef idx="0">
            <a:scrgbClr r="0" g="0" b="0"/>
          </a:effectRef>
          <a:fontRef idx="none"/>
        </p:style>
      </p:cxn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90"/>
                                        </p:tgtEl>
                                        <p:attrNameLst>
                                          <p:attrName>style.visibility</p:attrName>
                                        </p:attrNameLst>
                                      </p:cBhvr>
                                      <p:to>
                                        <p:strVal val="visible"/>
                                      </p:to>
                                    </p:set>
                                    <p:anim calcmode="lin" valueType="num">
                                      <p:cBhvr>
                                        <p:cTn id="7" dur="1000" fill="hold"/>
                                        <p:tgtEl>
                                          <p:spTgt spid="390"/>
                                        </p:tgtEl>
                                        <p:attrNameLst>
                                          <p:attrName>ppt_w</p:attrName>
                                        </p:attrNameLst>
                                      </p:cBhvr>
                                      <p:tavLst>
                                        <p:tav tm="0">
                                          <p:val>
                                            <p:fltVal val="0"/>
                                          </p:val>
                                        </p:tav>
                                        <p:tav tm="100000">
                                          <p:val>
                                            <p:strVal val="#ppt_w"/>
                                          </p:val>
                                        </p:tav>
                                      </p:tavLst>
                                    </p:anim>
                                    <p:anim calcmode="lin" valueType="num">
                                      <p:cBhvr>
                                        <p:cTn id="8" dur="1000" fill="hold"/>
                                        <p:tgtEl>
                                          <p:spTgt spid="39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1+#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18" presetClass="entr" presetSubtype="12" fill="hold" nodeType="afterEffect">
                                  <p:stCondLst>
                                    <p:cond delay="30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1" animBg="1" advAuto="0"/>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NKSIP - Subject Search"/>
          <p:cNvSpPr txBox="1">
            <a:spLocks noGrp="1"/>
          </p:cNvSpPr>
          <p:nvPr>
            <p:ph type="title"/>
          </p:nvPr>
        </p:nvSpPr>
        <p:spPr>
          <a:xfrm>
            <a:off x="280312" y="567986"/>
            <a:ext cx="11597428" cy="1807391"/>
          </a:xfrm>
          <a:prstGeom prst="rect">
            <a:avLst/>
          </a:prstGeom>
        </p:spPr>
        <p:txBody>
          <a:bodyPr>
            <a:normAutofit/>
          </a:bodyPr>
          <a:lstStyle>
            <a:lvl1pPr algn="ctr">
              <a:lnSpc>
                <a:spcPct val="100000"/>
              </a:lnSpc>
              <a:defRPr sz="7600" cap="none">
                <a:solidFill>
                  <a:srgbClr val="FFFC79"/>
                </a:solidFill>
                <a:latin typeface="Palatino"/>
                <a:ea typeface="Palatino"/>
                <a:cs typeface="Palatino"/>
                <a:sym typeface="Palatino"/>
              </a:defRPr>
            </a:lvl1pPr>
          </a:lstStyle>
          <a:p>
            <a:r>
              <a:rPr sz="5400" dirty="0"/>
              <a:t>NKSIP - Subject Search</a:t>
            </a:r>
          </a:p>
        </p:txBody>
      </p:sp>
      <p:pic>
        <p:nvPicPr>
          <p:cNvPr id="3" name="Picture 2">
            <a:extLst>
              <a:ext uri="{FF2B5EF4-FFF2-40B4-BE49-F238E27FC236}">
                <a16:creationId xmlns:a16="http://schemas.microsoft.com/office/drawing/2014/main" xmlns="" id="{FF6C471F-92DF-B241-95CF-B08804D79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594" y="1955331"/>
            <a:ext cx="9550400" cy="7251700"/>
          </a:xfrm>
          <a:prstGeom prst="rect">
            <a:avLst/>
          </a:prstGeom>
        </p:spPr>
      </p:pic>
      <p:pic>
        <p:nvPicPr>
          <p:cNvPr id="397" name="Image" descr="Image"/>
          <p:cNvPicPr>
            <a:picLocks noChangeAspect="1"/>
          </p:cNvPicPr>
          <p:nvPr/>
        </p:nvPicPr>
        <p:blipFill>
          <a:blip r:embed="rId4">
            <a:extLst/>
          </a:blip>
          <a:stretch>
            <a:fillRect/>
          </a:stretch>
        </p:blipFill>
        <p:spPr>
          <a:xfrm>
            <a:off x="4870437" y="7242699"/>
            <a:ext cx="6820430" cy="1237196"/>
          </a:xfrm>
          <a:prstGeom prst="rect">
            <a:avLst/>
          </a:prstGeom>
          <a:ln w="12700">
            <a:miter lim="400000"/>
          </a:ln>
        </p:spPr>
      </p:pic>
      <p:pic>
        <p:nvPicPr>
          <p:cNvPr id="398" name="Image" descr="Image"/>
          <p:cNvPicPr>
            <a:picLocks noChangeAspect="1"/>
          </p:cNvPicPr>
          <p:nvPr/>
        </p:nvPicPr>
        <p:blipFill>
          <a:blip r:embed="rId5">
            <a:extLst/>
          </a:blip>
          <a:stretch>
            <a:fillRect/>
          </a:stretch>
        </p:blipFill>
        <p:spPr>
          <a:xfrm>
            <a:off x="3465227" y="4303727"/>
            <a:ext cx="3754161" cy="2938971"/>
          </a:xfrm>
          <a:prstGeom prst="rect">
            <a:avLst/>
          </a:prstGeom>
          <a:ln w="12700">
            <a:miter lim="400000"/>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97"/>
                                        </p:tgtEl>
                                        <p:attrNameLst>
                                          <p:attrName>style.visibility</p:attrName>
                                        </p:attrNameLst>
                                      </p:cBhvr>
                                      <p:to>
                                        <p:strVal val="visible"/>
                                      </p:to>
                                    </p:set>
                                    <p:anim calcmode="lin" valueType="num">
                                      <p:cBhvr>
                                        <p:cTn id="7" dur="1000" fill="hold"/>
                                        <p:tgtEl>
                                          <p:spTgt spid="397"/>
                                        </p:tgtEl>
                                        <p:attrNameLst>
                                          <p:attrName>ppt_w</p:attrName>
                                        </p:attrNameLst>
                                      </p:cBhvr>
                                      <p:tavLst>
                                        <p:tav tm="0">
                                          <p:val>
                                            <p:strVal val="#ppt_w*0.70"/>
                                          </p:val>
                                        </p:tav>
                                        <p:tav tm="100000">
                                          <p:val>
                                            <p:strVal val="#ppt_w"/>
                                          </p:val>
                                        </p:tav>
                                      </p:tavLst>
                                    </p:anim>
                                    <p:anim calcmode="lin" valueType="num">
                                      <p:cBhvr>
                                        <p:cTn id="8" dur="1000" fill="hold"/>
                                        <p:tgtEl>
                                          <p:spTgt spid="397"/>
                                        </p:tgtEl>
                                        <p:attrNameLst>
                                          <p:attrName>ppt_h</p:attrName>
                                        </p:attrNameLst>
                                      </p:cBhvr>
                                      <p:tavLst>
                                        <p:tav tm="0">
                                          <p:val>
                                            <p:strVal val="#ppt_h"/>
                                          </p:val>
                                        </p:tav>
                                        <p:tav tm="100000">
                                          <p:val>
                                            <p:strVal val="#ppt_h"/>
                                          </p:val>
                                        </p:tav>
                                      </p:tavLst>
                                    </p:anim>
                                    <p:animEffect transition="in" filter="fade">
                                      <p:cBhvr>
                                        <p:cTn id="9" dur="1000"/>
                                        <p:tgtEl>
                                          <p:spTgt spid="397"/>
                                        </p:tgtEl>
                                      </p:cBhvr>
                                    </p:animEffect>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398"/>
                                        </p:tgtEl>
                                        <p:attrNameLst>
                                          <p:attrName>style.visibility</p:attrName>
                                        </p:attrNameLst>
                                      </p:cBhvr>
                                      <p:to>
                                        <p:strVal val="visible"/>
                                      </p:to>
                                    </p:set>
                                    <p:animEffect transition="in" filter="strips(downLeft)">
                                      <p:cBhvr>
                                        <p:cTn id="13" dur="1000"/>
                                        <p:tgtEl>
                                          <p:spTgt spid="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NKSIP - Browse Authors"/>
          <p:cNvSpPr txBox="1">
            <a:spLocks noGrp="1"/>
          </p:cNvSpPr>
          <p:nvPr>
            <p:ph type="title"/>
          </p:nvPr>
        </p:nvSpPr>
        <p:spPr>
          <a:xfrm>
            <a:off x="703686" y="413691"/>
            <a:ext cx="11597428" cy="2049644"/>
          </a:xfrm>
          <a:prstGeom prst="rect">
            <a:avLst/>
          </a:prstGeom>
        </p:spPr>
        <p:txBody>
          <a:bodyPr>
            <a:normAutofit/>
          </a:bodyPr>
          <a:lstStyle>
            <a:lvl1pPr algn="ctr">
              <a:lnSpc>
                <a:spcPct val="100000"/>
              </a:lnSpc>
              <a:defRPr sz="7600" cap="none">
                <a:solidFill>
                  <a:srgbClr val="FFFC79"/>
                </a:solidFill>
                <a:latin typeface="Palatino"/>
                <a:ea typeface="Palatino"/>
                <a:cs typeface="Palatino"/>
                <a:sym typeface="Palatino"/>
              </a:defRPr>
            </a:lvl1pPr>
          </a:lstStyle>
          <a:p>
            <a:r>
              <a:rPr sz="5400" dirty="0"/>
              <a:t>NKSIP - Browse Authors</a:t>
            </a:r>
          </a:p>
        </p:txBody>
      </p:sp>
      <p:pic>
        <p:nvPicPr>
          <p:cNvPr id="403" name="Image" descr="Image"/>
          <p:cNvPicPr>
            <a:picLocks noChangeAspect="1"/>
          </p:cNvPicPr>
          <p:nvPr/>
        </p:nvPicPr>
        <p:blipFill>
          <a:blip r:embed="rId3">
            <a:extLst/>
          </a:blip>
          <a:stretch>
            <a:fillRect/>
          </a:stretch>
        </p:blipFill>
        <p:spPr>
          <a:xfrm>
            <a:off x="3616699" y="4565137"/>
            <a:ext cx="2770241" cy="2168703"/>
          </a:xfrm>
          <a:prstGeom prst="rect">
            <a:avLst/>
          </a:prstGeom>
          <a:ln w="12700">
            <a:miter lim="400000"/>
          </a:ln>
        </p:spPr>
      </p:pic>
      <p:pic>
        <p:nvPicPr>
          <p:cNvPr id="404" name="Screen Shot 2018-03-15 at 7.26.45 PM.png" descr="Screen Shot 2018-03-15 at 7.26.45 PM.png"/>
          <p:cNvPicPr>
            <a:picLocks noChangeAspect="1"/>
          </p:cNvPicPr>
          <p:nvPr/>
        </p:nvPicPr>
        <p:blipFill>
          <a:blip r:embed="rId4">
            <a:extLst/>
          </a:blip>
          <a:stretch>
            <a:fillRect/>
          </a:stretch>
        </p:blipFill>
        <p:spPr>
          <a:xfrm>
            <a:off x="2603757" y="2226943"/>
            <a:ext cx="7797286" cy="6545168"/>
          </a:xfrm>
          <a:prstGeom prst="rect">
            <a:avLst/>
          </a:prstGeom>
          <a:ln w="12700">
            <a:miter lim="400000"/>
          </a:ln>
        </p:spPr>
      </p:pic>
      <p:sp>
        <p:nvSpPr>
          <p:cNvPr id="405" name="Line"/>
          <p:cNvSpPr/>
          <p:nvPr/>
        </p:nvSpPr>
        <p:spPr>
          <a:xfrm>
            <a:off x="7334719" y="6128919"/>
            <a:ext cx="279791" cy="220222"/>
          </a:xfrm>
          <a:custGeom>
            <a:avLst/>
            <a:gdLst/>
            <a:ahLst/>
            <a:cxnLst>
              <a:cxn ang="0">
                <a:pos x="wd2" y="hd2"/>
              </a:cxn>
              <a:cxn ang="5400000">
                <a:pos x="wd2" y="hd2"/>
              </a:cxn>
              <a:cxn ang="10800000">
                <a:pos x="wd2" y="hd2"/>
              </a:cxn>
              <a:cxn ang="16200000">
                <a:pos x="wd2" y="hd2"/>
              </a:cxn>
            </a:cxnLst>
            <a:rect l="0" t="0" r="r" b="b"/>
            <a:pathLst>
              <a:path w="21600" h="21600" extrusionOk="0">
                <a:moveTo>
                  <a:pt x="5673" y="21600"/>
                </a:moveTo>
                <a:cubicBezTo>
                  <a:pt x="8327" y="19302"/>
                  <a:pt x="10982" y="17004"/>
                  <a:pt x="13636" y="14707"/>
                </a:cubicBezTo>
                <a:cubicBezTo>
                  <a:pt x="16291" y="12409"/>
                  <a:pt x="18945" y="10111"/>
                  <a:pt x="21600" y="7813"/>
                </a:cubicBezTo>
                <a:lnTo>
                  <a:pt x="0" y="0"/>
                </a:lnTo>
              </a:path>
            </a:pathLst>
          </a:custGeom>
          <a:ln w="25400">
            <a:solidFill>
              <a:schemeClr val="accent1"/>
            </a:solidFill>
            <a:miter lim="400000"/>
          </a:ln>
        </p:spPr>
        <p:txBody>
          <a:bodyPr lIns="50800" tIns="50800" rIns="50800" bIns="50800" anchor="ctr"/>
          <a:lstStyle/>
          <a:p>
            <a:pPr>
              <a:defRPr sz="3000">
                <a:solidFill>
                  <a:srgbClr val="737373"/>
                </a:solidFill>
                <a:latin typeface="Helvetica Neue"/>
                <a:ea typeface="Helvetica Neue"/>
                <a:cs typeface="Helvetica Neue"/>
                <a:sym typeface="Helvetica Neue"/>
              </a:defRPr>
            </a:pPr>
            <a:endParaRPr/>
          </a:p>
        </p:txBody>
      </p:sp>
      <p:sp>
        <p:nvSpPr>
          <p:cNvPr id="2" name="Rounded Rectangle 1">
            <a:extLst>
              <a:ext uri="{FF2B5EF4-FFF2-40B4-BE49-F238E27FC236}">
                <a16:creationId xmlns:a16="http://schemas.microsoft.com/office/drawing/2014/main" xmlns="" id="{AF1E3936-87DA-5344-863E-9697460612AF}"/>
              </a:ext>
            </a:extLst>
          </p:cNvPr>
          <p:cNvSpPr/>
          <p:nvPr/>
        </p:nvSpPr>
        <p:spPr>
          <a:xfrm>
            <a:off x="738363" y="6438723"/>
            <a:ext cx="3797852" cy="590233"/>
          </a:xfrm>
          <a:prstGeom prst="round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2800" b="1" dirty="0">
                <a:solidFill>
                  <a:srgbClr val="000000"/>
                </a:solidFill>
                <a:latin typeface="+mn-lt"/>
                <a:ea typeface="Helvetica Neue"/>
                <a:cs typeface="Arial" panose="020B0604020202020204" pitchFamily="34" charset="0"/>
                <a:sym typeface="Helvetica Neue"/>
              </a:rPr>
              <a:t>Browse Authors</a:t>
            </a:r>
            <a:endParaRPr kumimoji="0" lang="en-US" sz="2800" b="1" i="0" u="none" strike="noStrike" cap="none" spc="0" normalizeH="0" baseline="0" dirty="0">
              <a:ln>
                <a:noFill/>
              </a:ln>
              <a:solidFill>
                <a:srgbClr val="000000"/>
              </a:solidFill>
              <a:effectLst/>
              <a:uFillTx/>
              <a:latin typeface="+mn-lt"/>
              <a:ea typeface="Helvetica Neue"/>
              <a:cs typeface="Arial" panose="020B0604020202020204" pitchFamily="34" charset="0"/>
              <a:sym typeface="Helvetica Neue"/>
            </a:endParaRPr>
          </a:p>
        </p:txBody>
      </p:sp>
      <p:cxnSp>
        <p:nvCxnSpPr>
          <p:cNvPr id="4" name="Straight Arrow Connector 3">
            <a:extLst>
              <a:ext uri="{FF2B5EF4-FFF2-40B4-BE49-F238E27FC236}">
                <a16:creationId xmlns:a16="http://schemas.microsoft.com/office/drawing/2014/main" xmlns="" id="{64791709-3456-B141-981B-B49AFED8F510}"/>
              </a:ext>
            </a:extLst>
          </p:cNvPr>
          <p:cNvCxnSpPr>
            <a:cxnSpLocks/>
          </p:cNvCxnSpPr>
          <p:nvPr/>
        </p:nvCxnSpPr>
        <p:spPr>
          <a:xfrm>
            <a:off x="3189767" y="7028956"/>
            <a:ext cx="1743740" cy="1200644"/>
          </a:xfrm>
          <a:prstGeom prst="straightConnector1">
            <a:avLst/>
          </a:prstGeom>
          <a:noFill/>
          <a:ln w="25400" cap="flat">
            <a:solidFill>
              <a:srgbClr val="C00000"/>
            </a:solidFill>
            <a:prstDash val="solid"/>
            <a:miter lim="400000"/>
            <a:tailEnd type="triangle"/>
          </a:ln>
          <a:effectLst/>
          <a:sp3d/>
        </p:spPr>
        <p:style>
          <a:lnRef idx="0">
            <a:scrgbClr r="0" g="0" b="0"/>
          </a:lnRef>
          <a:fillRef idx="0">
            <a:scrgbClr r="0" g="0" b="0"/>
          </a:fillRef>
          <a:effectRef idx="0">
            <a:scrgbClr r="0" g="0" b="0"/>
          </a:effectRef>
          <a:fontRef idx="none"/>
        </p:style>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NKSIP - Browse Authors"/>
          <p:cNvSpPr txBox="1">
            <a:spLocks noGrp="1"/>
          </p:cNvSpPr>
          <p:nvPr>
            <p:ph type="title"/>
          </p:nvPr>
        </p:nvSpPr>
        <p:spPr>
          <a:xfrm>
            <a:off x="703686" y="413691"/>
            <a:ext cx="11597428" cy="2049645"/>
          </a:xfrm>
          <a:prstGeom prst="rect">
            <a:avLst/>
          </a:prstGeom>
        </p:spPr>
        <p:txBody>
          <a:bodyPr>
            <a:normAutofit/>
          </a:bodyPr>
          <a:lstStyle>
            <a:lvl1pPr algn="ctr">
              <a:lnSpc>
                <a:spcPct val="100000"/>
              </a:lnSpc>
              <a:defRPr sz="7600" cap="none">
                <a:solidFill>
                  <a:srgbClr val="FFFC79"/>
                </a:solidFill>
                <a:latin typeface="Palatino"/>
                <a:ea typeface="Palatino"/>
                <a:cs typeface="Palatino"/>
                <a:sym typeface="Palatino"/>
              </a:defRPr>
            </a:lvl1pPr>
          </a:lstStyle>
          <a:p>
            <a:r>
              <a:rPr sz="5400" dirty="0"/>
              <a:t>NKSIP - Browse Authors</a:t>
            </a:r>
          </a:p>
        </p:txBody>
      </p:sp>
      <p:pic>
        <p:nvPicPr>
          <p:cNvPr id="410" name="Image" descr="Image"/>
          <p:cNvPicPr>
            <a:picLocks noChangeAspect="1"/>
          </p:cNvPicPr>
          <p:nvPr/>
        </p:nvPicPr>
        <p:blipFill>
          <a:blip r:embed="rId3">
            <a:extLst/>
          </a:blip>
          <a:stretch>
            <a:fillRect/>
          </a:stretch>
        </p:blipFill>
        <p:spPr>
          <a:xfrm>
            <a:off x="3616699" y="4565137"/>
            <a:ext cx="2770241" cy="2168703"/>
          </a:xfrm>
          <a:prstGeom prst="rect">
            <a:avLst/>
          </a:prstGeom>
          <a:ln w="12700">
            <a:miter lim="400000"/>
          </a:ln>
        </p:spPr>
      </p:pic>
      <p:pic>
        <p:nvPicPr>
          <p:cNvPr id="5" name="Picture 4">
            <a:extLst>
              <a:ext uri="{FF2B5EF4-FFF2-40B4-BE49-F238E27FC236}">
                <a16:creationId xmlns:a16="http://schemas.microsoft.com/office/drawing/2014/main" xmlns="" id="{F22BFC7F-92F3-B84B-9C7D-073AA943D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101" y="4159249"/>
            <a:ext cx="11490597" cy="4150596"/>
          </a:xfrm>
          <a:prstGeom prst="rect">
            <a:avLst/>
          </a:prstGeom>
        </p:spPr>
      </p:pic>
      <p:sp>
        <p:nvSpPr>
          <p:cNvPr id="2" name="Rounded Rectangle 1"/>
          <p:cNvSpPr/>
          <p:nvPr/>
        </p:nvSpPr>
        <p:spPr>
          <a:xfrm>
            <a:off x="5980980" y="2763817"/>
            <a:ext cx="5457952" cy="624284"/>
          </a:xfrm>
          <a:prstGeom prst="round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000000"/>
                </a:solidFill>
                <a:effectLst/>
                <a:uFillTx/>
                <a:latin typeface="Helvetica Neue"/>
                <a:ea typeface="Helvetica Neue"/>
                <a:cs typeface="Helvetica Neue"/>
                <a:sym typeface="Helvetica Neue"/>
              </a:rPr>
              <a:t>Articles by Kim, Il</a:t>
            </a:r>
          </a:p>
        </p:txBody>
      </p:sp>
      <p:cxnSp>
        <p:nvCxnSpPr>
          <p:cNvPr id="4" name="Straight Arrow Connector 3"/>
          <p:cNvCxnSpPr>
            <a:cxnSpLocks/>
          </p:cNvCxnSpPr>
          <p:nvPr/>
        </p:nvCxnSpPr>
        <p:spPr>
          <a:xfrm flipH="1">
            <a:off x="4892844" y="3397780"/>
            <a:ext cx="2209705" cy="1736592"/>
          </a:xfrm>
          <a:prstGeom prst="straightConnector1">
            <a:avLst/>
          </a:prstGeom>
          <a:noFill/>
          <a:ln w="12700" cap="flat">
            <a:solidFill>
              <a:srgbClr val="C00000"/>
            </a:solidFill>
            <a:prstDash val="solid"/>
            <a:miter lim="400000"/>
            <a:tailEnd type="arrow"/>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NKSIP - Advanced Search"/>
          <p:cNvSpPr txBox="1">
            <a:spLocks noGrp="1"/>
          </p:cNvSpPr>
          <p:nvPr>
            <p:ph type="title"/>
          </p:nvPr>
        </p:nvSpPr>
        <p:spPr>
          <a:xfrm>
            <a:off x="-27896812" y="-6404816"/>
            <a:ext cx="11597428" cy="2049644"/>
          </a:xfrm>
          <a:prstGeom prst="rect">
            <a:avLst/>
          </a:prstGeom>
        </p:spPr>
        <p:txBody>
          <a:bodyPr>
            <a:normAutofit fontScale="90000"/>
          </a:bodyPr>
          <a:lstStyle>
            <a:lvl1pPr algn="ctr" defTabSz="572516">
              <a:lnSpc>
                <a:spcPct val="100000"/>
              </a:lnSpc>
              <a:defRPr sz="7840" cap="none">
                <a:solidFill>
                  <a:srgbClr val="FFFC79"/>
                </a:solidFill>
                <a:latin typeface="Palatino"/>
                <a:ea typeface="Palatino"/>
                <a:cs typeface="Palatino"/>
                <a:sym typeface="Palatino"/>
              </a:defRPr>
            </a:lvl1pPr>
          </a:lstStyle>
          <a:p>
            <a:r>
              <a:t>NKSIP - Advanced Search</a:t>
            </a:r>
          </a:p>
        </p:txBody>
      </p:sp>
      <p:sp>
        <p:nvSpPr>
          <p:cNvPr id="418" name="Subject"/>
          <p:cNvSpPr txBox="1"/>
          <p:nvPr/>
        </p:nvSpPr>
        <p:spPr>
          <a:xfrm>
            <a:off x="1773378" y="2122357"/>
            <a:ext cx="2007236" cy="84582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000" u="sng"/>
            </a:lvl1pPr>
          </a:lstStyle>
          <a:p>
            <a:r>
              <a:rPr dirty="0"/>
              <a:t>Subject</a:t>
            </a:r>
          </a:p>
        </p:txBody>
      </p:sp>
      <p:sp>
        <p:nvSpPr>
          <p:cNvPr id="419" name="Number of Results"/>
          <p:cNvSpPr txBox="1"/>
          <p:nvPr/>
        </p:nvSpPr>
        <p:spPr>
          <a:xfrm>
            <a:off x="7117238" y="2143198"/>
            <a:ext cx="4766946" cy="84582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000" u="sng"/>
            </a:lvl1pPr>
          </a:lstStyle>
          <a:p>
            <a:r>
              <a:rPr dirty="0"/>
              <a:t>Number of Results</a:t>
            </a:r>
          </a:p>
        </p:txBody>
      </p:sp>
      <p:sp>
        <p:nvSpPr>
          <p:cNvPr id="420" name="Economics AND Date: 1958"/>
          <p:cNvSpPr txBox="1"/>
          <p:nvPr/>
        </p:nvSpPr>
        <p:spPr>
          <a:xfrm>
            <a:off x="494251" y="3920701"/>
            <a:ext cx="5334794" cy="6565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rgbClr val="D6D6D6"/>
                </a:solidFill>
              </a:defRPr>
            </a:lvl1pPr>
          </a:lstStyle>
          <a:p>
            <a:r>
              <a:rPr lang="en-US" dirty="0"/>
              <a:t> </a:t>
            </a:r>
            <a:r>
              <a:rPr sz="3200" dirty="0"/>
              <a:t>Economics AND Date:1958</a:t>
            </a:r>
          </a:p>
        </p:txBody>
      </p:sp>
      <p:sp>
        <p:nvSpPr>
          <p:cNvPr id="421" name="Economics AND Date: 1958…"/>
          <p:cNvSpPr txBox="1"/>
          <p:nvPr/>
        </p:nvSpPr>
        <p:spPr>
          <a:xfrm>
            <a:off x="501465" y="5607335"/>
            <a:ext cx="5320367" cy="108747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a:solidFill>
                  <a:srgbClr val="D6D6D6"/>
                </a:solidFill>
              </a:defRPr>
            </a:pPr>
            <a:r>
              <a:rPr sz="3200" dirty="0"/>
              <a:t>Economics AND Date:1958 </a:t>
            </a:r>
          </a:p>
          <a:p>
            <a:pPr>
              <a:defRPr>
                <a:solidFill>
                  <a:srgbClr val="D6D6D6"/>
                </a:solidFill>
              </a:defRPr>
            </a:pPr>
            <a:r>
              <a:rPr sz="3200" dirty="0"/>
              <a:t>AND </a:t>
            </a:r>
            <a:r>
              <a:rPr sz="3200" dirty="0" err="1"/>
              <a:t>남</a:t>
            </a:r>
            <a:r>
              <a:rPr sz="3200" dirty="0"/>
              <a:t> </a:t>
            </a:r>
            <a:r>
              <a:rPr sz="3200" dirty="0" err="1"/>
              <a:t>조선</a:t>
            </a:r>
            <a:r>
              <a:rPr sz="3200" dirty="0"/>
              <a:t> </a:t>
            </a:r>
          </a:p>
        </p:txBody>
      </p:sp>
      <p:sp>
        <p:nvSpPr>
          <p:cNvPr id="422" name="Arrow"/>
          <p:cNvSpPr/>
          <p:nvPr/>
        </p:nvSpPr>
        <p:spPr>
          <a:xfrm>
            <a:off x="6632133" y="3764395"/>
            <a:ext cx="1270001" cy="845820"/>
          </a:xfrm>
          <a:prstGeom prst="rightArrow">
            <a:avLst>
              <a:gd name="adj1" fmla="val 33844"/>
              <a:gd name="adj2" fmla="val 75141"/>
            </a:avLst>
          </a:prstGeom>
          <a:blipFill>
            <a:blip r:embed="rId3"/>
          </a:blipFill>
          <a:ln w="12700">
            <a:miter lim="400000"/>
          </a:ln>
        </p:spPr>
        <p:txBody>
          <a:bodyPr lIns="50800" tIns="50800" rIns="50800" bIns="50800" anchor="ctr"/>
          <a:lstStyle/>
          <a:p>
            <a:pPr>
              <a:defRPr sz="3000">
                <a:solidFill>
                  <a:srgbClr val="DEDEDE"/>
                </a:solidFill>
                <a:latin typeface="Helvetica Neue"/>
                <a:ea typeface="Helvetica Neue"/>
                <a:cs typeface="Helvetica Neue"/>
                <a:sym typeface="Helvetica Neue"/>
              </a:defRPr>
            </a:pPr>
            <a:endParaRPr/>
          </a:p>
        </p:txBody>
      </p:sp>
      <p:sp>
        <p:nvSpPr>
          <p:cNvPr id="423" name="Arrow"/>
          <p:cNvSpPr/>
          <p:nvPr/>
        </p:nvSpPr>
        <p:spPr>
          <a:xfrm>
            <a:off x="6632132" y="5406673"/>
            <a:ext cx="1270001" cy="845821"/>
          </a:xfrm>
          <a:prstGeom prst="rightArrow">
            <a:avLst>
              <a:gd name="adj1" fmla="val 33844"/>
              <a:gd name="adj2" fmla="val 75141"/>
            </a:avLst>
          </a:prstGeom>
          <a:blipFill>
            <a:blip r:embed="rId3"/>
          </a:blipFill>
          <a:ln w="12700">
            <a:miter lim="400000"/>
          </a:ln>
        </p:spPr>
        <p:txBody>
          <a:bodyPr lIns="50800" tIns="50800" rIns="50800" bIns="50800" anchor="ctr"/>
          <a:lstStyle/>
          <a:p>
            <a:pPr>
              <a:defRPr sz="3000">
                <a:solidFill>
                  <a:srgbClr val="DEDEDE"/>
                </a:solidFill>
                <a:latin typeface="Helvetica Neue"/>
                <a:ea typeface="Helvetica Neue"/>
                <a:cs typeface="Helvetica Neue"/>
                <a:sym typeface="Helvetica Neue"/>
              </a:defRPr>
            </a:pPr>
            <a:endParaRPr/>
          </a:p>
        </p:txBody>
      </p:sp>
      <p:sp>
        <p:nvSpPr>
          <p:cNvPr id="424" name="754"/>
          <p:cNvSpPr txBox="1"/>
          <p:nvPr/>
        </p:nvSpPr>
        <p:spPr>
          <a:xfrm>
            <a:off x="9348311" y="3764395"/>
            <a:ext cx="1028701" cy="8458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000">
                <a:solidFill>
                  <a:srgbClr val="8EFA00"/>
                </a:solidFill>
              </a:defRPr>
            </a:lvl1pPr>
          </a:lstStyle>
          <a:p>
            <a:r>
              <a:rPr dirty="0"/>
              <a:t>754</a:t>
            </a:r>
          </a:p>
        </p:txBody>
      </p:sp>
      <p:sp>
        <p:nvSpPr>
          <p:cNvPr id="425" name="12"/>
          <p:cNvSpPr txBox="1"/>
          <p:nvPr/>
        </p:nvSpPr>
        <p:spPr>
          <a:xfrm>
            <a:off x="9500711" y="5406431"/>
            <a:ext cx="723901" cy="84582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000">
                <a:solidFill>
                  <a:srgbClr val="8EFA00"/>
                </a:solidFill>
              </a:defRPr>
            </a:lvl1pPr>
          </a:lstStyle>
          <a:p>
            <a:r>
              <a:t>12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3" nodeType="clickEffect">
                                  <p:stCondLst>
                                    <p:cond delay="0"/>
                                  </p:stCondLst>
                                  <p:iterate>
                                    <p:tmAbs val="0"/>
                                  </p:iterate>
                                  <p:childTnLst>
                                    <p:set>
                                      <p:cBhvr>
                                        <p:cTn id="6" fill="hold"/>
                                        <p:tgtEl>
                                          <p:spTgt spid="420"/>
                                        </p:tgtEl>
                                        <p:attrNameLst>
                                          <p:attrName>style.visibility</p:attrName>
                                        </p:attrNameLst>
                                      </p:cBhvr>
                                      <p:to>
                                        <p:strVal val="visible"/>
                                      </p:to>
                                    </p:set>
                                    <p:anim calcmode="lin" valueType="num">
                                      <p:cBhvr>
                                        <p:cTn id="7" dur="750" fill="hold"/>
                                        <p:tgtEl>
                                          <p:spTgt spid="420"/>
                                        </p:tgtEl>
                                        <p:attrNameLst>
                                          <p:attrName>ppt_w</p:attrName>
                                        </p:attrNameLst>
                                      </p:cBhvr>
                                      <p:tavLst>
                                        <p:tav tm="0">
                                          <p:val>
                                            <p:fltVal val="0"/>
                                          </p:val>
                                        </p:tav>
                                        <p:tav tm="100000">
                                          <p:val>
                                            <p:strVal val="#ppt_w"/>
                                          </p:val>
                                        </p:tav>
                                      </p:tavLst>
                                    </p:anim>
                                    <p:anim calcmode="lin" valueType="num">
                                      <p:cBhvr>
                                        <p:cTn id="8" dur="750" fill="hold"/>
                                        <p:tgtEl>
                                          <p:spTgt spid="420"/>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 presetClass="entr" presetSubtype="8" fill="hold" grpId="4" nodeType="afterEffect">
                                  <p:stCondLst>
                                    <p:cond delay="0"/>
                                  </p:stCondLst>
                                  <p:iterate>
                                    <p:tmAbs val="0"/>
                                  </p:iterate>
                                  <p:childTnLst>
                                    <p:set>
                                      <p:cBhvr>
                                        <p:cTn id="11" fill="hold"/>
                                        <p:tgtEl>
                                          <p:spTgt spid="422"/>
                                        </p:tgtEl>
                                        <p:attrNameLst>
                                          <p:attrName>style.visibility</p:attrName>
                                        </p:attrNameLst>
                                      </p:cBhvr>
                                      <p:to>
                                        <p:strVal val="visible"/>
                                      </p:to>
                                    </p:set>
                                    <p:anim calcmode="lin" valueType="num">
                                      <p:cBhvr>
                                        <p:cTn id="12" dur="1000" fill="hold"/>
                                        <p:tgtEl>
                                          <p:spTgt spid="422"/>
                                        </p:tgtEl>
                                        <p:attrNameLst>
                                          <p:attrName>ppt_x</p:attrName>
                                        </p:attrNameLst>
                                      </p:cBhvr>
                                      <p:tavLst>
                                        <p:tav tm="0">
                                          <p:val>
                                            <p:strVal val="0-#ppt_w/2"/>
                                          </p:val>
                                        </p:tav>
                                        <p:tav tm="100000">
                                          <p:val>
                                            <p:strVal val="#ppt_x"/>
                                          </p:val>
                                        </p:tav>
                                      </p:tavLst>
                                    </p:anim>
                                    <p:anim calcmode="lin" valueType="num">
                                      <p:cBhvr>
                                        <p:cTn id="13" dur="1000" fill="hold"/>
                                        <p:tgtEl>
                                          <p:spTgt spid="422"/>
                                        </p:tgtEl>
                                        <p:attrNameLst>
                                          <p:attrName>ppt_y</p:attrName>
                                        </p:attrNameLst>
                                      </p:cBhvr>
                                      <p:tavLst>
                                        <p:tav tm="0">
                                          <p:val>
                                            <p:strVal val="#ppt_y"/>
                                          </p:val>
                                        </p:tav>
                                        <p:tav tm="100000">
                                          <p:val>
                                            <p:strVal val="#ppt_y"/>
                                          </p:val>
                                        </p:tav>
                                      </p:tavLst>
                                    </p:anim>
                                  </p:childTnLst>
                                </p:cTn>
                              </p:par>
                            </p:childTnLst>
                          </p:cTn>
                        </p:par>
                        <p:par>
                          <p:cTn id="14" fill="hold">
                            <p:stCondLst>
                              <p:cond delay="1750"/>
                            </p:stCondLst>
                            <p:childTnLst>
                              <p:par>
                                <p:cTn id="15" presetID="9" presetClass="entr" fill="hold" grpId="5" nodeType="afterEffect">
                                  <p:stCondLst>
                                    <p:cond delay="0"/>
                                  </p:stCondLst>
                                  <p:iterate>
                                    <p:tmAbs val="0"/>
                                  </p:iterate>
                                  <p:childTnLst>
                                    <p:set>
                                      <p:cBhvr>
                                        <p:cTn id="16" fill="hold"/>
                                        <p:tgtEl>
                                          <p:spTgt spid="424"/>
                                        </p:tgtEl>
                                        <p:attrNameLst>
                                          <p:attrName>style.visibility</p:attrName>
                                        </p:attrNameLst>
                                      </p:cBhvr>
                                      <p:to>
                                        <p:strVal val="visible"/>
                                      </p:to>
                                    </p:set>
                                    <p:animEffect transition="in" filter="dissolve">
                                      <p:cBhvr>
                                        <p:cTn id="17" dur="750"/>
                                        <p:tgtEl>
                                          <p:spTgt spid="424"/>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6" nodeType="clickEffect">
                                  <p:stCondLst>
                                    <p:cond delay="0"/>
                                  </p:stCondLst>
                                  <p:iterate>
                                    <p:tmAbs val="0"/>
                                  </p:iterate>
                                  <p:childTnLst>
                                    <p:set>
                                      <p:cBhvr>
                                        <p:cTn id="21" fill="hold"/>
                                        <p:tgtEl>
                                          <p:spTgt spid="421"/>
                                        </p:tgtEl>
                                        <p:attrNameLst>
                                          <p:attrName>style.visibility</p:attrName>
                                        </p:attrNameLst>
                                      </p:cBhvr>
                                      <p:to>
                                        <p:strVal val="visible"/>
                                      </p:to>
                                    </p:set>
                                    <p:anim calcmode="lin" valueType="num">
                                      <p:cBhvr>
                                        <p:cTn id="22" dur="750" fill="hold"/>
                                        <p:tgtEl>
                                          <p:spTgt spid="421"/>
                                        </p:tgtEl>
                                        <p:attrNameLst>
                                          <p:attrName>ppt_w</p:attrName>
                                        </p:attrNameLst>
                                      </p:cBhvr>
                                      <p:tavLst>
                                        <p:tav tm="0">
                                          <p:val>
                                            <p:fltVal val="0"/>
                                          </p:val>
                                        </p:tav>
                                        <p:tav tm="100000">
                                          <p:val>
                                            <p:strVal val="#ppt_w"/>
                                          </p:val>
                                        </p:tav>
                                      </p:tavLst>
                                    </p:anim>
                                    <p:anim calcmode="lin" valueType="num">
                                      <p:cBhvr>
                                        <p:cTn id="23" dur="750" fill="hold"/>
                                        <p:tgtEl>
                                          <p:spTgt spid="421"/>
                                        </p:tgtEl>
                                        <p:attrNameLst>
                                          <p:attrName>ppt_h</p:attrName>
                                        </p:attrNameLst>
                                      </p:cBhvr>
                                      <p:tavLst>
                                        <p:tav tm="0">
                                          <p:val>
                                            <p:fltVal val="0"/>
                                          </p:val>
                                        </p:tav>
                                        <p:tav tm="100000">
                                          <p:val>
                                            <p:strVal val="#ppt_h"/>
                                          </p:val>
                                        </p:tav>
                                      </p:tavLst>
                                    </p:anim>
                                  </p:childTnLst>
                                </p:cTn>
                              </p:par>
                            </p:childTnLst>
                          </p:cTn>
                        </p:par>
                        <p:par>
                          <p:cTn id="24" fill="hold">
                            <p:stCondLst>
                              <p:cond delay="750"/>
                            </p:stCondLst>
                            <p:childTnLst>
                              <p:par>
                                <p:cTn id="25" presetID="2" presetClass="entr" presetSubtype="8" fill="hold" grpId="7" nodeType="afterEffect">
                                  <p:stCondLst>
                                    <p:cond delay="0"/>
                                  </p:stCondLst>
                                  <p:iterate>
                                    <p:tmAbs val="0"/>
                                  </p:iterate>
                                  <p:childTnLst>
                                    <p:set>
                                      <p:cBhvr>
                                        <p:cTn id="26" fill="hold"/>
                                        <p:tgtEl>
                                          <p:spTgt spid="423"/>
                                        </p:tgtEl>
                                        <p:attrNameLst>
                                          <p:attrName>style.visibility</p:attrName>
                                        </p:attrNameLst>
                                      </p:cBhvr>
                                      <p:to>
                                        <p:strVal val="visible"/>
                                      </p:to>
                                    </p:set>
                                    <p:anim calcmode="lin" valueType="num">
                                      <p:cBhvr>
                                        <p:cTn id="27" dur="1000" fill="hold"/>
                                        <p:tgtEl>
                                          <p:spTgt spid="423"/>
                                        </p:tgtEl>
                                        <p:attrNameLst>
                                          <p:attrName>ppt_x</p:attrName>
                                        </p:attrNameLst>
                                      </p:cBhvr>
                                      <p:tavLst>
                                        <p:tav tm="0">
                                          <p:val>
                                            <p:strVal val="0-#ppt_w/2"/>
                                          </p:val>
                                        </p:tav>
                                        <p:tav tm="100000">
                                          <p:val>
                                            <p:strVal val="#ppt_x"/>
                                          </p:val>
                                        </p:tav>
                                      </p:tavLst>
                                    </p:anim>
                                    <p:anim calcmode="lin" valueType="num">
                                      <p:cBhvr>
                                        <p:cTn id="28" dur="1000" fill="hold"/>
                                        <p:tgtEl>
                                          <p:spTgt spid="423"/>
                                        </p:tgtEl>
                                        <p:attrNameLst>
                                          <p:attrName>ppt_y</p:attrName>
                                        </p:attrNameLst>
                                      </p:cBhvr>
                                      <p:tavLst>
                                        <p:tav tm="0">
                                          <p:val>
                                            <p:strVal val="#ppt_y"/>
                                          </p:val>
                                        </p:tav>
                                        <p:tav tm="100000">
                                          <p:val>
                                            <p:strVal val="#ppt_y"/>
                                          </p:val>
                                        </p:tav>
                                      </p:tavLst>
                                    </p:anim>
                                  </p:childTnLst>
                                </p:cTn>
                              </p:par>
                            </p:childTnLst>
                          </p:cTn>
                        </p:par>
                        <p:par>
                          <p:cTn id="29" fill="hold">
                            <p:stCondLst>
                              <p:cond delay="1750"/>
                            </p:stCondLst>
                            <p:childTnLst>
                              <p:par>
                                <p:cTn id="30" presetID="9" presetClass="entr" fill="hold" grpId="8" nodeType="afterEffect">
                                  <p:stCondLst>
                                    <p:cond delay="0"/>
                                  </p:stCondLst>
                                  <p:iterate>
                                    <p:tmAbs val="0"/>
                                  </p:iterate>
                                  <p:childTnLst>
                                    <p:set>
                                      <p:cBhvr>
                                        <p:cTn id="31" fill="hold"/>
                                        <p:tgtEl>
                                          <p:spTgt spid="425"/>
                                        </p:tgtEl>
                                        <p:attrNameLst>
                                          <p:attrName>style.visibility</p:attrName>
                                        </p:attrNameLst>
                                      </p:cBhvr>
                                      <p:to>
                                        <p:strVal val="visible"/>
                                      </p:to>
                                    </p:set>
                                    <p:animEffect transition="in" filter="dissolve">
                                      <p:cBhvr>
                                        <p:cTn id="32" dur="750"/>
                                        <p:tgtEl>
                                          <p:spTgt spid="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 grpId="3" animBg="1" advAuto="0"/>
      <p:bldP spid="421" grpId="6" animBg="1" advAuto="0"/>
      <p:bldP spid="422" grpId="4" animBg="1" advAuto="0"/>
      <p:bldP spid="423" grpId="7" animBg="1" advAuto="0"/>
      <p:bldP spid="424" grpId="5" animBg="1" advAuto="0"/>
      <p:bldP spid="425" grpId="8"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NKSIP - Browse Articles by Title"/>
          <p:cNvSpPr txBox="1">
            <a:spLocks noGrp="1"/>
          </p:cNvSpPr>
          <p:nvPr>
            <p:ph type="title"/>
          </p:nvPr>
        </p:nvSpPr>
        <p:spPr>
          <a:xfrm>
            <a:off x="703686" y="370599"/>
            <a:ext cx="11597428" cy="2049644"/>
          </a:xfrm>
          <a:prstGeom prst="rect">
            <a:avLst/>
          </a:prstGeom>
        </p:spPr>
        <p:txBody>
          <a:bodyPr>
            <a:normAutofit/>
          </a:bodyPr>
          <a:lstStyle>
            <a:lvl1pPr algn="ctr" defTabSz="461518">
              <a:lnSpc>
                <a:spcPct val="100000"/>
              </a:lnSpc>
              <a:defRPr sz="6320" cap="none">
                <a:solidFill>
                  <a:srgbClr val="FFFC79"/>
                </a:solidFill>
                <a:latin typeface="Palatino"/>
                <a:ea typeface="Palatino"/>
                <a:cs typeface="Palatino"/>
                <a:sym typeface="Palatino"/>
              </a:defRPr>
            </a:lvl1pPr>
          </a:lstStyle>
          <a:p>
            <a:r>
              <a:rPr sz="5400" dirty="0"/>
              <a:t>NKSIP - Browse Articles by Title</a:t>
            </a:r>
          </a:p>
        </p:txBody>
      </p:sp>
      <p:pic>
        <p:nvPicPr>
          <p:cNvPr id="3" name="Picture 2">
            <a:extLst>
              <a:ext uri="{FF2B5EF4-FFF2-40B4-BE49-F238E27FC236}">
                <a16:creationId xmlns:a16="http://schemas.microsoft.com/office/drawing/2014/main" xmlns="" id="{494C09C2-BB03-E545-86B8-ECBA031FA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161" y="3740697"/>
            <a:ext cx="11210477" cy="4316387"/>
          </a:xfrm>
          <a:prstGeom prst="rect">
            <a:avLst/>
          </a:prstGeom>
        </p:spPr>
      </p:pic>
      <p:pic>
        <p:nvPicPr>
          <p:cNvPr id="6" name="Picture 5">
            <a:extLst>
              <a:ext uri="{FF2B5EF4-FFF2-40B4-BE49-F238E27FC236}">
                <a16:creationId xmlns:a16="http://schemas.microsoft.com/office/drawing/2014/main" xmlns="" id="{FFBD65D0-10DB-1741-8412-8033E58A88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7213" y="2761717"/>
            <a:ext cx="5134279" cy="2783186"/>
          </a:xfrm>
          <a:prstGeom prst="rect">
            <a:avLst/>
          </a:prstGeom>
          <a:ln w="38100">
            <a:solidFill>
              <a:srgbClr val="C00000"/>
            </a:solidFill>
          </a:ln>
        </p:spPr>
      </p:pic>
    </p:spTree>
  </p:cSld>
  <p:clrMapOvr>
    <a:masterClrMapping/>
  </p:clrMapOvr>
  <mc:AlternateContent xmlns:mc="http://schemas.openxmlformats.org/markup-compatibility/2006" xmlns:p14="http://schemas.microsoft.com/office/powerpoint/2010/main">
    <mc:Choice Requires="p14">
      <p:transition spd="slow" p14:dur="15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At the Library of Congress…"/>
          <p:cNvSpPr txBox="1">
            <a:spLocks noGrp="1"/>
          </p:cNvSpPr>
          <p:nvPr>
            <p:ph type="title"/>
          </p:nvPr>
        </p:nvSpPr>
        <p:spPr>
          <a:xfrm>
            <a:off x="2580020" y="254000"/>
            <a:ext cx="11346230" cy="2438400"/>
          </a:xfrm>
          <a:prstGeom prst="rect">
            <a:avLst/>
          </a:prstGeom>
        </p:spPr>
        <p:txBody>
          <a:bodyPr>
            <a:normAutofit/>
          </a:bodyPr>
          <a:lstStyle>
            <a:lvl1pPr>
              <a:defRPr sz="6300"/>
            </a:lvl1pPr>
          </a:lstStyle>
          <a:p>
            <a:r>
              <a:rPr sz="6000" dirty="0"/>
              <a:t>At the Library of Congress…</a:t>
            </a:r>
          </a:p>
        </p:txBody>
      </p:sp>
      <p:sp>
        <p:nvSpPr>
          <p:cNvPr id="194" name="The Korean Collection contains:…"/>
          <p:cNvSpPr txBox="1">
            <a:spLocks noGrp="1"/>
          </p:cNvSpPr>
          <p:nvPr>
            <p:ph type="body" idx="1"/>
          </p:nvPr>
        </p:nvSpPr>
        <p:spPr>
          <a:xfrm>
            <a:off x="1041400" y="3093242"/>
            <a:ext cx="10922000" cy="5715001"/>
          </a:xfrm>
          <a:prstGeom prst="rect">
            <a:avLst/>
          </a:prstGeom>
        </p:spPr>
        <p:txBody>
          <a:bodyPr/>
          <a:lstStyle/>
          <a:p>
            <a:pPr marL="0" indent="0" defTabSz="457200">
              <a:spcBef>
                <a:spcPts val="2900"/>
              </a:spcBef>
              <a:buSzPct val="100000"/>
              <a:buNone/>
              <a:defRPr sz="3400">
                <a:solidFill>
                  <a:srgbClr val="000000"/>
                </a:solidFill>
                <a:latin typeface="Palatino"/>
                <a:ea typeface="Palatino"/>
                <a:cs typeface="Palatino"/>
                <a:sym typeface="Palatino"/>
              </a:defRPr>
            </a:pPr>
            <a:r>
              <a:rPr sz="4000" dirty="0">
                <a:solidFill>
                  <a:schemeClr val="tx1">
                    <a:lumMod val="50000"/>
                  </a:schemeClr>
                </a:solidFill>
              </a:rPr>
              <a:t>The Korean Collection contains:  </a:t>
            </a:r>
          </a:p>
          <a:p>
            <a:pPr marL="457200" lvl="1" indent="-228600" defTabSz="457200">
              <a:spcBef>
                <a:spcPts val="2900"/>
              </a:spcBef>
              <a:buSzPct val="100000"/>
              <a:buChar char="•"/>
              <a:defRPr sz="3400">
                <a:solidFill>
                  <a:srgbClr val="000000"/>
                </a:solidFill>
                <a:latin typeface="Palatino"/>
                <a:ea typeface="Palatino"/>
                <a:cs typeface="Palatino"/>
                <a:sym typeface="Palatino"/>
              </a:defRPr>
            </a:pPr>
            <a:r>
              <a:rPr lang="en-US" dirty="0"/>
              <a:t> </a:t>
            </a:r>
            <a:r>
              <a:rPr dirty="0"/>
              <a:t>303,000 volumes of monograph</a:t>
            </a:r>
          </a:p>
          <a:p>
            <a:pPr marL="457200" lvl="1" indent="-228600" defTabSz="457200">
              <a:spcBef>
                <a:spcPts val="2900"/>
              </a:spcBef>
              <a:buSzPct val="100000"/>
              <a:buChar char="•"/>
              <a:defRPr sz="3400">
                <a:solidFill>
                  <a:srgbClr val="000000"/>
                </a:solidFill>
                <a:latin typeface="Palatino"/>
                <a:ea typeface="Palatino"/>
                <a:cs typeface="Palatino"/>
                <a:sym typeface="Palatino"/>
              </a:defRPr>
            </a:pPr>
            <a:r>
              <a:rPr dirty="0"/>
              <a:t> Over 7,600 serial titles</a:t>
            </a:r>
          </a:p>
          <a:p>
            <a:pPr marL="457200" lvl="1" indent="-228600" defTabSz="457200">
              <a:spcBef>
                <a:spcPts val="2900"/>
              </a:spcBef>
              <a:buSzPct val="100000"/>
              <a:buChar char="•"/>
              <a:defRPr sz="3400">
                <a:solidFill>
                  <a:srgbClr val="000000"/>
                </a:solidFill>
                <a:latin typeface="Palatino"/>
                <a:ea typeface="Palatino"/>
                <a:cs typeface="Palatino"/>
                <a:sym typeface="Palatino"/>
              </a:defRPr>
            </a:pPr>
            <a:r>
              <a:rPr dirty="0"/>
              <a:t> 3,300 volumes of rare items</a:t>
            </a:r>
          </a:p>
          <a:p>
            <a:pPr marL="457200" lvl="1" indent="-228600" defTabSz="457200">
              <a:spcBef>
                <a:spcPts val="2900"/>
              </a:spcBef>
              <a:buSzPct val="100000"/>
              <a:buChar char="•"/>
              <a:defRPr sz="3400">
                <a:solidFill>
                  <a:srgbClr val="000000"/>
                </a:solidFill>
                <a:latin typeface="Palatino"/>
                <a:ea typeface="Palatino"/>
                <a:cs typeface="Palatino"/>
                <a:sym typeface="Palatino"/>
              </a:defRPr>
            </a:pPr>
            <a:r>
              <a:rPr dirty="0"/>
              <a:t> Over 10,000 items from North Korea</a:t>
            </a:r>
          </a:p>
          <a:p>
            <a:pPr marL="457200" lvl="1" indent="-228600" defTabSz="457200">
              <a:spcBef>
                <a:spcPts val="2900"/>
              </a:spcBef>
              <a:buSzPct val="100000"/>
              <a:buChar char="•"/>
              <a:defRPr sz="3400">
                <a:solidFill>
                  <a:srgbClr val="000000"/>
                </a:solidFill>
                <a:latin typeface="Palatino"/>
                <a:ea typeface="Palatino"/>
                <a:cs typeface="Palatino"/>
                <a:sym typeface="Palatino"/>
              </a:defRPr>
            </a:pPr>
            <a:r>
              <a:rPr dirty="0"/>
              <a:t> 278 serial titles from North Korea</a:t>
            </a:r>
          </a:p>
        </p:txBody>
      </p:sp>
      <p:pic>
        <p:nvPicPr>
          <p:cNvPr id="195" name="Image" descr="Image"/>
          <p:cNvPicPr>
            <a:picLocks noChangeAspect="1"/>
          </p:cNvPicPr>
          <p:nvPr/>
        </p:nvPicPr>
        <p:blipFill>
          <a:blip r:embed="rId3">
            <a:extLst/>
          </a:blip>
          <a:stretch>
            <a:fillRect/>
          </a:stretch>
        </p:blipFill>
        <p:spPr>
          <a:xfrm>
            <a:off x="583146" y="537970"/>
            <a:ext cx="1787939" cy="187046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500"/>
                                  </p:stCondLst>
                                  <p:iterate>
                                    <p:tmAbs val="0"/>
                                  </p:iterate>
                                  <p:childTnLst>
                                    <p:set>
                                      <p:cBhvr>
                                        <p:cTn id="6" fill="hold"/>
                                        <p:tgtEl>
                                          <p:spTgt spid="194">
                                            <p:bg/>
                                          </p:spTgt>
                                        </p:tgtEl>
                                        <p:attrNameLst>
                                          <p:attrName>style.visibility</p:attrName>
                                        </p:attrNameLst>
                                      </p:cBhvr>
                                      <p:to>
                                        <p:strVal val="visible"/>
                                      </p:to>
                                    </p:set>
                                    <p:animEffect transition="in" filter="dissolve">
                                      <p:cBhvr>
                                        <p:cTn id="7" dur="800"/>
                                        <p:tgtEl>
                                          <p:spTgt spid="194">
                                            <p:bg/>
                                          </p:spTgt>
                                        </p:tgtEl>
                                      </p:cBhvr>
                                    </p:animEffect>
                                  </p:childTnLst>
                                </p:cTn>
                              </p:par>
                              <p:par>
                                <p:cTn id="8" presetID="9" presetClass="entr" presetSubtype="0" fill="hold" grpId="1" nodeType="withEffect">
                                  <p:stCondLst>
                                    <p:cond delay="500"/>
                                  </p:stCondLst>
                                  <p:iterate>
                                    <p:tmAbs val="0"/>
                                  </p:iterate>
                                  <p:childTnLst>
                                    <p:set>
                                      <p:cBhvr>
                                        <p:cTn id="9" fill="hold"/>
                                        <p:tgtEl>
                                          <p:spTgt spid="194">
                                            <p:txEl>
                                              <p:pRg st="0" end="0"/>
                                            </p:txEl>
                                          </p:spTgt>
                                        </p:tgtEl>
                                        <p:attrNameLst>
                                          <p:attrName>style.visibility</p:attrName>
                                        </p:attrNameLst>
                                      </p:cBhvr>
                                      <p:to>
                                        <p:strVal val="visible"/>
                                      </p:to>
                                    </p:set>
                                    <p:animEffect transition="in" filter="dissolve">
                                      <p:cBhvr>
                                        <p:cTn id="10" dur="800"/>
                                        <p:tgtEl>
                                          <p:spTgt spid="194">
                                            <p:txEl>
                                              <p:pRg st="0" end="0"/>
                                            </p:txEl>
                                          </p:spTgt>
                                        </p:tgtEl>
                                      </p:cBhvr>
                                    </p:animEffect>
                                  </p:childTnLst>
                                </p:cTn>
                              </p:par>
                            </p:childTnLst>
                          </p:cTn>
                        </p:par>
                        <p:par>
                          <p:cTn id="11" fill="hold">
                            <p:stCondLst>
                              <p:cond delay="1300"/>
                            </p:stCondLst>
                            <p:childTnLst>
                              <p:par>
                                <p:cTn id="12" presetID="9" presetClass="entr" fill="hold" grpId="1" nodeType="afterEffect">
                                  <p:stCondLst>
                                    <p:cond delay="0"/>
                                  </p:stCondLst>
                                  <p:iterate>
                                    <p:tmAbs val="0"/>
                                  </p:iterate>
                                  <p:childTnLst>
                                    <p:set>
                                      <p:cBhvr>
                                        <p:cTn id="13" fill="hold"/>
                                        <p:tgtEl>
                                          <p:spTgt spid="194">
                                            <p:txEl>
                                              <p:pRg st="1" end="1"/>
                                            </p:txEl>
                                          </p:spTgt>
                                        </p:tgtEl>
                                        <p:attrNameLst>
                                          <p:attrName>style.visibility</p:attrName>
                                        </p:attrNameLst>
                                      </p:cBhvr>
                                      <p:to>
                                        <p:strVal val="visible"/>
                                      </p:to>
                                    </p:set>
                                    <p:animEffect transition="in" filter="dissolve">
                                      <p:cBhvr>
                                        <p:cTn id="14" dur="800"/>
                                        <p:tgtEl>
                                          <p:spTgt spid="194">
                                            <p:txEl>
                                              <p:pRg st="1" end="1"/>
                                            </p:txEl>
                                          </p:spTgt>
                                        </p:tgtEl>
                                      </p:cBhvr>
                                    </p:animEffect>
                                  </p:childTnLst>
                                </p:cTn>
                              </p:par>
                            </p:childTnLst>
                          </p:cTn>
                        </p:par>
                        <p:par>
                          <p:cTn id="15" fill="hold">
                            <p:stCondLst>
                              <p:cond delay="2100"/>
                            </p:stCondLst>
                            <p:childTnLst>
                              <p:par>
                                <p:cTn id="16" presetID="9" presetClass="entr" fill="hold" grpId="1" nodeType="afterEffect">
                                  <p:stCondLst>
                                    <p:cond delay="0"/>
                                  </p:stCondLst>
                                  <p:iterate>
                                    <p:tmAbs val="0"/>
                                  </p:iterate>
                                  <p:childTnLst>
                                    <p:set>
                                      <p:cBhvr>
                                        <p:cTn id="17" fill="hold"/>
                                        <p:tgtEl>
                                          <p:spTgt spid="194">
                                            <p:txEl>
                                              <p:pRg st="2" end="2"/>
                                            </p:txEl>
                                          </p:spTgt>
                                        </p:tgtEl>
                                        <p:attrNameLst>
                                          <p:attrName>style.visibility</p:attrName>
                                        </p:attrNameLst>
                                      </p:cBhvr>
                                      <p:to>
                                        <p:strVal val="visible"/>
                                      </p:to>
                                    </p:set>
                                    <p:animEffect transition="in" filter="dissolve">
                                      <p:cBhvr>
                                        <p:cTn id="18" dur="800"/>
                                        <p:tgtEl>
                                          <p:spTgt spid="194">
                                            <p:txEl>
                                              <p:pRg st="2" end="2"/>
                                            </p:txEl>
                                          </p:spTgt>
                                        </p:tgtEl>
                                      </p:cBhvr>
                                    </p:animEffect>
                                  </p:childTnLst>
                                </p:cTn>
                              </p:par>
                            </p:childTnLst>
                          </p:cTn>
                        </p:par>
                        <p:par>
                          <p:cTn id="19" fill="hold">
                            <p:stCondLst>
                              <p:cond delay="2900"/>
                            </p:stCondLst>
                            <p:childTnLst>
                              <p:par>
                                <p:cTn id="20" presetID="9" presetClass="entr" fill="hold" grpId="1" nodeType="afterEffect">
                                  <p:stCondLst>
                                    <p:cond delay="0"/>
                                  </p:stCondLst>
                                  <p:iterate>
                                    <p:tmAbs val="0"/>
                                  </p:iterate>
                                  <p:childTnLst>
                                    <p:set>
                                      <p:cBhvr>
                                        <p:cTn id="21" fill="hold"/>
                                        <p:tgtEl>
                                          <p:spTgt spid="194">
                                            <p:txEl>
                                              <p:pRg st="3" end="3"/>
                                            </p:txEl>
                                          </p:spTgt>
                                        </p:tgtEl>
                                        <p:attrNameLst>
                                          <p:attrName>style.visibility</p:attrName>
                                        </p:attrNameLst>
                                      </p:cBhvr>
                                      <p:to>
                                        <p:strVal val="visible"/>
                                      </p:to>
                                    </p:set>
                                    <p:animEffect transition="in" filter="dissolve">
                                      <p:cBhvr>
                                        <p:cTn id="22" dur="800"/>
                                        <p:tgtEl>
                                          <p:spTgt spid="194">
                                            <p:txEl>
                                              <p:pRg st="3" end="3"/>
                                            </p:txEl>
                                          </p:spTgt>
                                        </p:tgtEl>
                                      </p:cBhvr>
                                    </p:animEffect>
                                  </p:childTnLst>
                                </p:cTn>
                              </p:par>
                            </p:childTnLst>
                          </p:cTn>
                        </p:par>
                        <p:par>
                          <p:cTn id="23" fill="hold">
                            <p:stCondLst>
                              <p:cond delay="3700"/>
                            </p:stCondLst>
                            <p:childTnLst>
                              <p:par>
                                <p:cTn id="24" presetID="9" presetClass="entr" fill="hold" grpId="1" nodeType="afterEffect">
                                  <p:stCondLst>
                                    <p:cond delay="0"/>
                                  </p:stCondLst>
                                  <p:iterate>
                                    <p:tmAbs val="0"/>
                                  </p:iterate>
                                  <p:childTnLst>
                                    <p:set>
                                      <p:cBhvr>
                                        <p:cTn id="25" fill="hold"/>
                                        <p:tgtEl>
                                          <p:spTgt spid="194">
                                            <p:txEl>
                                              <p:pRg st="4" end="4"/>
                                            </p:txEl>
                                          </p:spTgt>
                                        </p:tgtEl>
                                        <p:attrNameLst>
                                          <p:attrName>style.visibility</p:attrName>
                                        </p:attrNameLst>
                                      </p:cBhvr>
                                      <p:to>
                                        <p:strVal val="visible"/>
                                      </p:to>
                                    </p:set>
                                    <p:animEffect transition="in" filter="dissolve">
                                      <p:cBhvr>
                                        <p:cTn id="26" dur="800"/>
                                        <p:tgtEl>
                                          <p:spTgt spid="194">
                                            <p:txEl>
                                              <p:pRg st="4" end="4"/>
                                            </p:txEl>
                                          </p:spTgt>
                                        </p:tgtEl>
                                      </p:cBhvr>
                                    </p:animEffect>
                                  </p:childTnLst>
                                </p:cTn>
                              </p:par>
                            </p:childTnLst>
                          </p:cTn>
                        </p:par>
                        <p:par>
                          <p:cTn id="27" fill="hold">
                            <p:stCondLst>
                              <p:cond delay="4500"/>
                            </p:stCondLst>
                            <p:childTnLst>
                              <p:par>
                                <p:cTn id="28" presetID="9" presetClass="entr" fill="hold" grpId="1" nodeType="afterEffect">
                                  <p:stCondLst>
                                    <p:cond delay="0"/>
                                  </p:stCondLst>
                                  <p:iterate>
                                    <p:tmAbs val="0"/>
                                  </p:iterate>
                                  <p:childTnLst>
                                    <p:set>
                                      <p:cBhvr>
                                        <p:cTn id="29" fill="hold"/>
                                        <p:tgtEl>
                                          <p:spTgt spid="194">
                                            <p:txEl>
                                              <p:pRg st="5" end="5"/>
                                            </p:txEl>
                                          </p:spTgt>
                                        </p:tgtEl>
                                        <p:attrNameLst>
                                          <p:attrName>style.visibility</p:attrName>
                                        </p:attrNameLst>
                                      </p:cBhvr>
                                      <p:to>
                                        <p:strVal val="visible"/>
                                      </p:to>
                                    </p:set>
                                    <p:animEffect transition="in" filter="dissolve">
                                      <p:cBhvr>
                                        <p:cTn id="30" dur="800"/>
                                        <p:tgtEl>
                                          <p:spTgt spid="19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1" build="p" bldLvl="5"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NKSIP - Search by Publication Date"/>
          <p:cNvSpPr txBox="1">
            <a:spLocks noGrp="1"/>
          </p:cNvSpPr>
          <p:nvPr>
            <p:ph type="title"/>
          </p:nvPr>
        </p:nvSpPr>
        <p:spPr>
          <a:xfrm>
            <a:off x="466561" y="451430"/>
            <a:ext cx="12071678" cy="2049644"/>
          </a:xfrm>
          <a:prstGeom prst="rect">
            <a:avLst/>
          </a:prstGeom>
        </p:spPr>
        <p:txBody>
          <a:bodyPr>
            <a:normAutofit/>
          </a:bodyPr>
          <a:lstStyle>
            <a:lvl1pPr algn="ctr" defTabSz="432308">
              <a:lnSpc>
                <a:spcPct val="100000"/>
              </a:lnSpc>
              <a:defRPr sz="5920" cap="none">
                <a:solidFill>
                  <a:srgbClr val="FFFC79"/>
                </a:solidFill>
                <a:latin typeface="Palatino"/>
                <a:ea typeface="Palatino"/>
                <a:cs typeface="Palatino"/>
                <a:sym typeface="Palatino"/>
              </a:defRPr>
            </a:lvl1pPr>
          </a:lstStyle>
          <a:p>
            <a:r>
              <a:rPr sz="5400" dirty="0"/>
              <a:t>NKSIP - Search by Publication Date</a:t>
            </a:r>
          </a:p>
        </p:txBody>
      </p:sp>
      <p:pic>
        <p:nvPicPr>
          <p:cNvPr id="435" name="Image" descr="Image"/>
          <p:cNvPicPr>
            <a:picLocks noChangeAspect="1"/>
          </p:cNvPicPr>
          <p:nvPr/>
        </p:nvPicPr>
        <p:blipFill>
          <a:blip r:embed="rId3">
            <a:extLst/>
          </a:blip>
          <a:stretch>
            <a:fillRect/>
          </a:stretch>
        </p:blipFill>
        <p:spPr>
          <a:xfrm>
            <a:off x="1703044" y="3074321"/>
            <a:ext cx="6362701" cy="5664201"/>
          </a:xfrm>
          <a:prstGeom prst="rect">
            <a:avLst/>
          </a:prstGeom>
          <a:ln w="12700">
            <a:miter lim="400000"/>
          </a:ln>
        </p:spPr>
      </p:pic>
      <p:pic>
        <p:nvPicPr>
          <p:cNvPr id="436" name="Image" descr="Image"/>
          <p:cNvPicPr>
            <a:picLocks noChangeAspect="1"/>
          </p:cNvPicPr>
          <p:nvPr/>
        </p:nvPicPr>
        <p:blipFill>
          <a:blip r:embed="rId4">
            <a:extLst/>
          </a:blip>
          <a:stretch>
            <a:fillRect/>
          </a:stretch>
        </p:blipFill>
        <p:spPr>
          <a:xfrm>
            <a:off x="5781081" y="5246688"/>
            <a:ext cx="4216401" cy="2667001"/>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NKSIP"/>
          <p:cNvSpPr txBox="1">
            <a:spLocks noGrp="1"/>
          </p:cNvSpPr>
          <p:nvPr>
            <p:ph type="title"/>
          </p:nvPr>
        </p:nvSpPr>
        <p:spPr>
          <a:xfrm>
            <a:off x="703686" y="289768"/>
            <a:ext cx="11597428" cy="2049644"/>
          </a:xfrm>
          <a:prstGeom prst="rect">
            <a:avLst/>
          </a:prstGeom>
        </p:spPr>
        <p:txBody>
          <a:bodyPr>
            <a:normAutofit/>
          </a:bodyPr>
          <a:lstStyle>
            <a:lvl1pPr algn="ctr">
              <a:lnSpc>
                <a:spcPct val="100000"/>
              </a:lnSpc>
              <a:defRPr sz="8000" cap="none">
                <a:solidFill>
                  <a:srgbClr val="FFFC79"/>
                </a:solidFill>
                <a:latin typeface="Palatino"/>
                <a:ea typeface="Palatino"/>
                <a:cs typeface="Palatino"/>
                <a:sym typeface="Palatino"/>
              </a:defRPr>
            </a:lvl1pPr>
          </a:lstStyle>
          <a:p>
            <a:r>
              <a:rPr lang="en-US" sz="4800" dirty="0">
                <a:solidFill>
                  <a:srgbClr val="FFFF00"/>
                </a:solidFill>
              </a:rPr>
              <a:t>North Korean Serials Indexing Project</a:t>
            </a:r>
            <a:endParaRPr sz="4800" dirty="0"/>
          </a:p>
        </p:txBody>
      </p:sp>
      <p:pic>
        <p:nvPicPr>
          <p:cNvPr id="3" name="Picture 2">
            <a:extLst>
              <a:ext uri="{FF2B5EF4-FFF2-40B4-BE49-F238E27FC236}">
                <a16:creationId xmlns:a16="http://schemas.microsoft.com/office/drawing/2014/main" xmlns="" id="{4460D67D-3617-2140-A5A3-16C99B21C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90" y="3042916"/>
            <a:ext cx="11191220" cy="5734186"/>
          </a:xfrm>
          <a:prstGeom prst="rect">
            <a:avLst/>
          </a:prstGeom>
        </p:spPr>
      </p:pic>
      <p:sp>
        <p:nvSpPr>
          <p:cNvPr id="444" name="Sorted by Title / Name / Date"/>
          <p:cNvSpPr/>
          <p:nvPr/>
        </p:nvSpPr>
        <p:spPr>
          <a:xfrm>
            <a:off x="3536651" y="8320440"/>
            <a:ext cx="5931498" cy="913323"/>
          </a:xfrm>
          <a:prstGeom prst="roundRect">
            <a:avLst>
              <a:gd name="adj" fmla="val 20858"/>
            </a:avLst>
          </a:prstGeom>
          <a:solidFill>
            <a:srgbClr val="F8BA00"/>
          </a:solidFill>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defRPr sz="2200">
                <a:solidFill>
                  <a:srgbClr val="000000"/>
                </a:solidFill>
                <a:latin typeface="Helvetica Neue Medium"/>
                <a:ea typeface="Helvetica Neue Medium"/>
                <a:cs typeface="Helvetica Neue Medium"/>
                <a:sym typeface="Helvetica Neue Medium"/>
              </a:defRPr>
            </a:lvl1pPr>
          </a:lstStyle>
          <a:p>
            <a:r>
              <a:rPr sz="2800" b="1" dirty="0"/>
              <a:t>Sorted by Title / Name / Date</a:t>
            </a:r>
          </a:p>
        </p:txBody>
      </p:sp>
      <p:sp>
        <p:nvSpPr>
          <p:cNvPr id="442" name="Articles from 1950 to 1953, not 1952"/>
          <p:cNvSpPr/>
          <p:nvPr/>
        </p:nvSpPr>
        <p:spPr>
          <a:xfrm>
            <a:off x="6272354" y="2407986"/>
            <a:ext cx="5931498" cy="913323"/>
          </a:xfrm>
          <a:prstGeom prst="roundRect">
            <a:avLst>
              <a:gd name="adj" fmla="val 20858"/>
            </a:avLst>
          </a:prstGeom>
          <a:solidFill>
            <a:srgbClr val="F8BA00"/>
          </a:solidFill>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defRPr sz="2200">
                <a:solidFill>
                  <a:srgbClr val="000000"/>
                </a:solidFill>
                <a:latin typeface="Helvetica Neue Medium"/>
                <a:ea typeface="Helvetica Neue Medium"/>
                <a:cs typeface="Helvetica Neue Medium"/>
                <a:sym typeface="Helvetica Neue Medium"/>
              </a:defRPr>
            </a:lvl1pPr>
          </a:lstStyle>
          <a:p>
            <a:r>
              <a:rPr sz="2400" b="1" dirty="0"/>
              <a:t>Articles from 1950 to 1953, not 1952</a:t>
            </a:r>
          </a:p>
        </p:txBody>
      </p:sp>
      <p:sp>
        <p:nvSpPr>
          <p:cNvPr id="443" name="Line"/>
          <p:cNvSpPr/>
          <p:nvPr/>
        </p:nvSpPr>
        <p:spPr>
          <a:xfrm flipH="1">
            <a:off x="3658732" y="3042916"/>
            <a:ext cx="2613622" cy="907292"/>
          </a:xfrm>
          <a:prstGeom prst="line">
            <a:avLst/>
          </a:prstGeom>
          <a:ln w="19050">
            <a:solidFill>
              <a:srgbClr val="C00000"/>
            </a:solidFill>
            <a:miter lim="400000"/>
            <a:tailEnd type="triangle"/>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42"/>
                                        </p:tgtEl>
                                        <p:attrNameLst>
                                          <p:attrName>style.visibility</p:attrName>
                                        </p:attrNameLst>
                                      </p:cBhvr>
                                      <p:to>
                                        <p:strVal val="visible"/>
                                      </p:to>
                                    </p:set>
                                    <p:anim calcmode="lin" valueType="num">
                                      <p:cBhvr>
                                        <p:cTn id="7" dur="1000" fill="hold"/>
                                        <p:tgtEl>
                                          <p:spTgt spid="442"/>
                                        </p:tgtEl>
                                        <p:attrNameLst>
                                          <p:attrName>ppt_w</p:attrName>
                                        </p:attrNameLst>
                                      </p:cBhvr>
                                      <p:tavLst>
                                        <p:tav tm="0">
                                          <p:val>
                                            <p:fltVal val="0"/>
                                          </p:val>
                                        </p:tav>
                                        <p:tav tm="100000">
                                          <p:val>
                                            <p:strVal val="#ppt_w"/>
                                          </p:val>
                                        </p:tav>
                                      </p:tavLst>
                                    </p:anim>
                                    <p:anim calcmode="lin" valueType="num">
                                      <p:cBhvr>
                                        <p:cTn id="8" dur="1000" fill="hold"/>
                                        <p:tgtEl>
                                          <p:spTgt spid="442"/>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18" presetClass="entr" presetSubtype="12" fill="hold" grpId="2" nodeType="afterEffect">
                                  <p:stCondLst>
                                    <p:cond delay="0"/>
                                  </p:stCondLst>
                                  <p:iterate>
                                    <p:tmAbs val="0"/>
                                  </p:iterate>
                                  <p:childTnLst>
                                    <p:set>
                                      <p:cBhvr>
                                        <p:cTn id="11" fill="hold"/>
                                        <p:tgtEl>
                                          <p:spTgt spid="443"/>
                                        </p:tgtEl>
                                        <p:attrNameLst>
                                          <p:attrName>style.visibility</p:attrName>
                                        </p:attrNameLst>
                                      </p:cBhvr>
                                      <p:to>
                                        <p:strVal val="visible"/>
                                      </p:to>
                                    </p:set>
                                    <p:animEffect transition="in" filter="strips(downLeft)">
                                      <p:cBhvr>
                                        <p:cTn id="12" dur="500"/>
                                        <p:tgtEl>
                                          <p:spTgt spid="443"/>
                                        </p:tgtEl>
                                      </p:cBhvr>
                                    </p:animEffect>
                                  </p:childTnLst>
                                </p:cTn>
                              </p:par>
                            </p:childTnLst>
                          </p:cTn>
                        </p:par>
                        <p:par>
                          <p:cTn id="13" fill="hold">
                            <p:stCondLst>
                              <p:cond delay="1500"/>
                            </p:stCondLst>
                            <p:childTnLst>
                              <p:par>
                                <p:cTn id="14" presetID="23" presetClass="entr" presetSubtype="16" fill="hold" grpId="3" nodeType="afterEffect">
                                  <p:stCondLst>
                                    <p:cond delay="0"/>
                                  </p:stCondLst>
                                  <p:iterate>
                                    <p:tmAbs val="0"/>
                                  </p:iterate>
                                  <p:childTnLst>
                                    <p:set>
                                      <p:cBhvr>
                                        <p:cTn id="15" fill="hold"/>
                                        <p:tgtEl>
                                          <p:spTgt spid="444"/>
                                        </p:tgtEl>
                                        <p:attrNameLst>
                                          <p:attrName>style.visibility</p:attrName>
                                        </p:attrNameLst>
                                      </p:cBhvr>
                                      <p:to>
                                        <p:strVal val="visible"/>
                                      </p:to>
                                    </p:set>
                                    <p:anim calcmode="lin" valueType="num">
                                      <p:cBhvr>
                                        <p:cTn id="16" dur="1000" fill="hold"/>
                                        <p:tgtEl>
                                          <p:spTgt spid="444"/>
                                        </p:tgtEl>
                                        <p:attrNameLst>
                                          <p:attrName>ppt_w</p:attrName>
                                        </p:attrNameLst>
                                      </p:cBhvr>
                                      <p:tavLst>
                                        <p:tav tm="0">
                                          <p:val>
                                            <p:fltVal val="0"/>
                                          </p:val>
                                        </p:tav>
                                        <p:tav tm="100000">
                                          <p:val>
                                            <p:strVal val="#ppt_w"/>
                                          </p:val>
                                        </p:tav>
                                      </p:tavLst>
                                    </p:anim>
                                    <p:anim calcmode="lin" valueType="num">
                                      <p:cBhvr>
                                        <p:cTn id="17" dur="1000" fill="hold"/>
                                        <p:tgtEl>
                                          <p:spTgt spid="4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 grpId="3" animBg="1" advAuto="0"/>
      <p:bldP spid="442" grpId="1" animBg="1" advAuto="0"/>
      <p:bldP spid="443" grpId="2"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NKSIP - Search by:…"/>
          <p:cNvSpPr txBox="1">
            <a:spLocks noGrp="1"/>
          </p:cNvSpPr>
          <p:nvPr>
            <p:ph type="title"/>
          </p:nvPr>
        </p:nvSpPr>
        <p:spPr>
          <a:xfrm>
            <a:off x="703686" y="524690"/>
            <a:ext cx="11597428" cy="2049645"/>
          </a:xfrm>
          <a:prstGeom prst="rect">
            <a:avLst/>
          </a:prstGeom>
        </p:spPr>
        <p:txBody>
          <a:bodyPr>
            <a:normAutofit/>
          </a:bodyPr>
          <a:lstStyle/>
          <a:p>
            <a:pPr algn="ctr" defTabSz="408940">
              <a:lnSpc>
                <a:spcPct val="100000"/>
              </a:lnSpc>
              <a:defRPr sz="5600" cap="none">
                <a:solidFill>
                  <a:srgbClr val="FFFC79"/>
                </a:solidFill>
                <a:latin typeface="Palatino"/>
                <a:ea typeface="Palatino"/>
                <a:cs typeface="Palatino"/>
                <a:sym typeface="Palatino"/>
              </a:defRPr>
            </a:pPr>
            <a:r>
              <a:rPr sz="4000" b="1" dirty="0"/>
              <a:t>NKSIP - Search by: </a:t>
            </a:r>
            <a:r>
              <a:rPr sz="4000" b="1" dirty="0" err="1"/>
              <a:t>도표</a:t>
            </a:r>
            <a:r>
              <a:rPr sz="4000" b="1" dirty="0"/>
              <a:t>, </a:t>
            </a:r>
            <a:r>
              <a:rPr sz="4000" b="1" dirty="0" err="1"/>
              <a:t>그림</a:t>
            </a:r>
            <a:r>
              <a:rPr sz="4000" b="1" dirty="0"/>
              <a:t>, </a:t>
            </a:r>
            <a:r>
              <a:rPr sz="4000" b="1" dirty="0" err="1"/>
              <a:t>시</a:t>
            </a:r>
            <a:r>
              <a:rPr sz="4000" b="1" dirty="0"/>
              <a:t>, </a:t>
            </a:r>
            <a:r>
              <a:rPr sz="4000" b="1" dirty="0" err="1"/>
              <a:t>표어</a:t>
            </a:r>
            <a:endParaRPr sz="4000" b="1" dirty="0"/>
          </a:p>
        </p:txBody>
      </p:sp>
      <p:pic>
        <p:nvPicPr>
          <p:cNvPr id="6" name="Picture 5">
            <a:extLst>
              <a:ext uri="{FF2B5EF4-FFF2-40B4-BE49-F238E27FC236}">
                <a16:creationId xmlns:a16="http://schemas.microsoft.com/office/drawing/2014/main" xmlns="" id="{AA02B3C0-F9C9-4145-9524-2F82CE060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032" y="2101311"/>
            <a:ext cx="10438735" cy="7021478"/>
          </a:xfrm>
          <a:prstGeom prst="rect">
            <a:avLst/>
          </a:prstGeom>
        </p:spPr>
      </p:pic>
      <p:sp>
        <p:nvSpPr>
          <p:cNvPr id="2" name="Rounded Rectangle 1">
            <a:extLst>
              <a:ext uri="{FF2B5EF4-FFF2-40B4-BE49-F238E27FC236}">
                <a16:creationId xmlns:a16="http://schemas.microsoft.com/office/drawing/2014/main" xmlns="" id="{A066058F-DA47-0A45-B522-A5F086F79017}"/>
              </a:ext>
            </a:extLst>
          </p:cNvPr>
          <p:cNvSpPr/>
          <p:nvPr/>
        </p:nvSpPr>
        <p:spPr>
          <a:xfrm>
            <a:off x="1024528" y="6556794"/>
            <a:ext cx="2630905" cy="590233"/>
          </a:xfrm>
          <a:prstGeom prst="round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Helvetica Neue"/>
                <a:ea typeface="Helvetica Neue"/>
                <a:cs typeface="Helvetica Neue"/>
                <a:sym typeface="Helvetica Neue"/>
              </a:rPr>
              <a:t>Everything</a:t>
            </a:r>
          </a:p>
        </p:txBody>
      </p:sp>
      <p:sp>
        <p:nvSpPr>
          <p:cNvPr id="3" name="Rounded Rectangle 2">
            <a:extLst>
              <a:ext uri="{FF2B5EF4-FFF2-40B4-BE49-F238E27FC236}">
                <a16:creationId xmlns:a16="http://schemas.microsoft.com/office/drawing/2014/main" xmlns="" id="{DAA0B552-9223-5C41-9C50-890C2785B520}"/>
              </a:ext>
            </a:extLst>
          </p:cNvPr>
          <p:cNvSpPr/>
          <p:nvPr/>
        </p:nvSpPr>
        <p:spPr>
          <a:xfrm>
            <a:off x="1427635" y="8438972"/>
            <a:ext cx="2245894" cy="590233"/>
          </a:xfrm>
          <a:prstGeom prst="round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2800" b="1" dirty="0">
                <a:solidFill>
                  <a:srgbClr val="000000"/>
                </a:solidFill>
                <a:latin typeface="Helvetica Neue"/>
                <a:ea typeface="Helvetica Neue"/>
                <a:cs typeface="Helvetica Neue"/>
                <a:sym typeface="Helvetica Neue"/>
              </a:rPr>
              <a:t>poster</a:t>
            </a:r>
            <a:endParaRPr kumimoji="0" lang="en-US" sz="28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cxnSp>
        <p:nvCxnSpPr>
          <p:cNvPr id="7" name="Straight Arrow Connector 6">
            <a:extLst>
              <a:ext uri="{FF2B5EF4-FFF2-40B4-BE49-F238E27FC236}">
                <a16:creationId xmlns:a16="http://schemas.microsoft.com/office/drawing/2014/main" xmlns="" id="{9B9874CC-B4F0-4842-AFCB-682205C955C6}"/>
              </a:ext>
            </a:extLst>
          </p:cNvPr>
          <p:cNvCxnSpPr/>
          <p:nvPr/>
        </p:nvCxnSpPr>
        <p:spPr>
          <a:xfrm>
            <a:off x="4796589" y="7740316"/>
            <a:ext cx="465222" cy="0"/>
          </a:xfrm>
          <a:prstGeom prst="straightConnector1">
            <a:avLst/>
          </a:prstGeom>
          <a:noFill/>
          <a:ln w="25400" cap="flat">
            <a:solidFill>
              <a:schemeClr val="accent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 name="Straight Arrow Connector 4">
            <a:extLst>
              <a:ext uri="{FF2B5EF4-FFF2-40B4-BE49-F238E27FC236}">
                <a16:creationId xmlns:a16="http://schemas.microsoft.com/office/drawing/2014/main" xmlns="" id="{7EFA6382-3211-994D-ABB6-6CE30F8018D4}"/>
              </a:ext>
            </a:extLst>
          </p:cNvPr>
          <p:cNvCxnSpPr>
            <a:cxnSpLocks/>
            <a:stCxn id="2" idx="3"/>
          </p:cNvCxnSpPr>
          <p:nvPr/>
        </p:nvCxnSpPr>
        <p:spPr>
          <a:xfrm flipV="1">
            <a:off x="3655433" y="6845821"/>
            <a:ext cx="764054" cy="6090"/>
          </a:xfrm>
          <a:prstGeom prst="straightConnector1">
            <a:avLst/>
          </a:prstGeom>
          <a:noFill/>
          <a:ln w="25400" cap="flat">
            <a:solidFill>
              <a:srgbClr val="C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0" name="Straight Arrow Connector 9">
            <a:extLst>
              <a:ext uri="{FF2B5EF4-FFF2-40B4-BE49-F238E27FC236}">
                <a16:creationId xmlns:a16="http://schemas.microsoft.com/office/drawing/2014/main" xmlns="" id="{F2174C75-55C1-4248-85AF-AF5A2DE8F12C}"/>
              </a:ext>
            </a:extLst>
          </p:cNvPr>
          <p:cNvCxnSpPr>
            <a:cxnSpLocks/>
          </p:cNvCxnSpPr>
          <p:nvPr/>
        </p:nvCxnSpPr>
        <p:spPr>
          <a:xfrm>
            <a:off x="3655433" y="8856008"/>
            <a:ext cx="639391" cy="1"/>
          </a:xfrm>
          <a:prstGeom prst="straightConnector1">
            <a:avLst/>
          </a:prstGeom>
          <a:noFill/>
          <a:ln w="25400" cap="flat">
            <a:solidFill>
              <a:srgbClr val="C00000"/>
            </a:solidFill>
            <a:prstDash val="solid"/>
            <a:miter lim="400000"/>
            <a:tailEnd type="triangle"/>
          </a:ln>
          <a:effectLst/>
          <a:sp3d/>
        </p:spPr>
        <p:style>
          <a:lnRef idx="0">
            <a:scrgbClr r="0" g="0" b="0"/>
          </a:lnRef>
          <a:fillRef idx="0">
            <a:scrgbClr r="0" g="0" b="0"/>
          </a:fillRef>
          <a:effectRef idx="0">
            <a:scrgbClr r="0" g="0" b="0"/>
          </a:effectRef>
          <a:fontRef idx="none"/>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Image" descr="Image"/>
          <p:cNvPicPr>
            <a:picLocks noChangeAspect="1"/>
          </p:cNvPicPr>
          <p:nvPr/>
        </p:nvPicPr>
        <p:blipFill>
          <a:blip r:embed="rId3">
            <a:extLst/>
          </a:blip>
          <a:stretch>
            <a:fillRect/>
          </a:stretch>
        </p:blipFill>
        <p:spPr>
          <a:xfrm>
            <a:off x="3438368" y="2659100"/>
            <a:ext cx="6748369" cy="6102249"/>
          </a:xfrm>
          <a:prstGeom prst="rect">
            <a:avLst/>
          </a:prstGeom>
          <a:ln w="12700">
            <a:solidFill>
              <a:srgbClr val="C00000"/>
            </a:solidFill>
            <a:miter lim="400000"/>
          </a:ln>
        </p:spPr>
      </p:pic>
      <p:sp>
        <p:nvSpPr>
          <p:cNvPr id="282" name="North Korean Serials Indexing Project…"/>
          <p:cNvSpPr txBox="1">
            <a:spLocks noGrp="1"/>
          </p:cNvSpPr>
          <p:nvPr>
            <p:ph type="title"/>
          </p:nvPr>
        </p:nvSpPr>
        <p:spPr>
          <a:xfrm>
            <a:off x="703686" y="434147"/>
            <a:ext cx="11597428" cy="2049644"/>
          </a:xfrm>
          <a:prstGeom prst="rect">
            <a:avLst/>
          </a:prstGeom>
        </p:spPr>
        <p:txBody>
          <a:bodyPr>
            <a:noAutofit/>
          </a:bodyPr>
          <a:lstStyle/>
          <a:p>
            <a:pPr algn="ctr" defTabSz="391414">
              <a:lnSpc>
                <a:spcPct val="100000"/>
              </a:lnSpc>
              <a:defRPr sz="5360" cap="none">
                <a:solidFill>
                  <a:srgbClr val="FFFC79"/>
                </a:solidFill>
                <a:latin typeface="Palatino"/>
                <a:ea typeface="Palatino"/>
                <a:cs typeface="Palatino"/>
                <a:sym typeface="Palatino"/>
              </a:defRPr>
            </a:pPr>
            <a:r>
              <a:rPr sz="4800" dirty="0"/>
              <a:t>North Korean Serials Indexing Project</a:t>
            </a:r>
          </a:p>
          <a:p>
            <a:pPr algn="ctr" defTabSz="391414">
              <a:lnSpc>
                <a:spcPct val="100000"/>
              </a:lnSpc>
              <a:defRPr sz="5360" cap="none">
                <a:solidFill>
                  <a:srgbClr val="FFFC79"/>
                </a:solidFill>
                <a:latin typeface="Palatino"/>
                <a:ea typeface="Palatino"/>
                <a:cs typeface="Palatino"/>
                <a:sym typeface="Palatino"/>
              </a:defRPr>
            </a:pPr>
            <a:r>
              <a:rPr sz="4800" dirty="0"/>
              <a:t>(NKSIP)</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2" nodeType="afterEffect">
                                  <p:stCondLst>
                                    <p:cond delay="0"/>
                                  </p:stCondLst>
                                  <p:childTnLst>
                                    <p:set>
                                      <p:cBhvr>
                                        <p:cTn id="6" dur="1" fill="hold">
                                          <p:stCondLst>
                                            <p:cond delay="0"/>
                                          </p:stCondLst>
                                        </p:cTn>
                                        <p:tgtEl>
                                          <p:spTgt spid="282"/>
                                        </p:tgtEl>
                                        <p:attrNameLst>
                                          <p:attrName>style.visibility</p:attrName>
                                        </p:attrNameLst>
                                      </p:cBhvr>
                                      <p:to>
                                        <p:strVal val="visible"/>
                                      </p:to>
                                    </p:set>
                                    <p:anim calcmode="lin" valueType="num">
                                      <p:cBhvr>
                                        <p:cTn id="7" dur="1000" fill="hold"/>
                                        <p:tgtEl>
                                          <p:spTgt spid="282"/>
                                        </p:tgtEl>
                                        <p:attrNameLst>
                                          <p:attrName>ppt_w</p:attrName>
                                        </p:attrNameLst>
                                      </p:cBhvr>
                                      <p:tavLst>
                                        <p:tav tm="0">
                                          <p:val>
                                            <p:fltVal val="0"/>
                                          </p:val>
                                        </p:tav>
                                        <p:tav tm="100000">
                                          <p:val>
                                            <p:strVal val="#ppt_w"/>
                                          </p:val>
                                        </p:tav>
                                      </p:tavLst>
                                    </p:anim>
                                    <p:anim calcmode="lin" valueType="num">
                                      <p:cBhvr>
                                        <p:cTn id="8" dur="1000" fill="hold"/>
                                        <p:tgtEl>
                                          <p:spTgt spid="282"/>
                                        </p:tgtEl>
                                        <p:attrNameLst>
                                          <p:attrName>ppt_h</p:attrName>
                                        </p:attrNameLst>
                                      </p:cBhvr>
                                      <p:tavLst>
                                        <p:tav tm="0">
                                          <p:val>
                                            <p:fltVal val="0"/>
                                          </p:val>
                                        </p:tav>
                                        <p:tav tm="100000">
                                          <p:val>
                                            <p:strVal val="#ppt_h"/>
                                          </p:val>
                                        </p:tav>
                                      </p:tavLst>
                                    </p:anim>
                                    <p:animEffect transition="in" filter="fade">
                                      <p:cBhvr>
                                        <p:cTn id="9" dur="10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2"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Image" descr="Image"/>
          <p:cNvPicPr>
            <a:picLocks noChangeAspect="1"/>
          </p:cNvPicPr>
          <p:nvPr/>
        </p:nvPicPr>
        <p:blipFill>
          <a:blip r:embed="rId3">
            <a:extLst/>
          </a:blip>
          <a:stretch>
            <a:fillRect/>
          </a:stretch>
        </p:blipFill>
        <p:spPr>
          <a:xfrm>
            <a:off x="875118" y="1096109"/>
            <a:ext cx="11254564" cy="7586782"/>
          </a:xfrm>
          <a:prstGeom prst="rect">
            <a:avLst/>
          </a:prstGeom>
          <a:ln w="12700">
            <a:miter lim="400000"/>
          </a:ln>
        </p:spPr>
      </p:pic>
      <p:sp>
        <p:nvSpPr>
          <p:cNvPr id="4" name="TextBox 3">
            <a:extLst>
              <a:ext uri="{FF2B5EF4-FFF2-40B4-BE49-F238E27FC236}">
                <a16:creationId xmlns:a16="http://schemas.microsoft.com/office/drawing/2014/main" xmlns="" id="{0B89A3FB-A3E6-8942-8448-95634A221F6C}"/>
              </a:ext>
            </a:extLst>
          </p:cNvPr>
          <p:cNvSpPr txBox="1"/>
          <p:nvPr/>
        </p:nvSpPr>
        <p:spPr>
          <a:xfrm>
            <a:off x="8109284" y="7042483"/>
            <a:ext cx="3667472" cy="1077218"/>
          </a:xfrm>
          <a:prstGeom prst="rect">
            <a:avLst/>
          </a:prstGeom>
          <a:noFill/>
        </p:spPr>
        <p:txBody>
          <a:bodyPr wrap="square" rtlCol="0">
            <a:spAutoFit/>
          </a:bodyPr>
          <a:lstStyle/>
          <a:p>
            <a:r>
              <a:rPr lang="en-US" sz="3200" b="1" dirty="0">
                <a:solidFill>
                  <a:schemeClr val="tx1">
                    <a:lumMod val="50000"/>
                  </a:schemeClr>
                </a:solidFill>
                <a:latin typeface="Lucida Handwriting" panose="03010101010101010101" pitchFamily="66" charset="0"/>
              </a:rPr>
              <a:t>Sonya Lee</a:t>
            </a:r>
          </a:p>
          <a:p>
            <a:r>
              <a:rPr lang="en-US" sz="3200" b="1" dirty="0">
                <a:solidFill>
                  <a:schemeClr val="tx1">
                    <a:lumMod val="50000"/>
                  </a:schemeClr>
                </a:solidFill>
                <a:latin typeface="Lucida Handwriting" panose="03010101010101010101" pitchFamily="66" charset="0"/>
              </a:rPr>
              <a:t>slee@loc.gov</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mph" presetSubtype="0" fill="hold" nodeType="clickEffect">
                                  <p:stCondLst>
                                    <p:cond delay="0"/>
                                  </p:stCondLst>
                                  <p:childTnLst>
                                    <p:anim calcmode="discrete" valueType="str">
                                      <p:cBhvr override="childStyle">
                                        <p:cTn id="6" dur="2000" fill="hold"/>
                                        <p:tgtEl>
                                          <p:spTgt spid="4">
                                            <p:txEl>
                                              <p:pRg st="0" end="0"/>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7" presetID="10" presetClass="emph" presetSubtype="0" fill="hold" nodeType="withEffect">
                                  <p:stCondLst>
                                    <p:cond delay="0"/>
                                  </p:stCondLst>
                                  <p:childTnLst>
                                    <p:anim calcmode="discrete" valueType="str">
                                      <p:cBhvr override="childStyle">
                                        <p:cTn id="8" dur="2000" fill="hold"/>
                                        <p:tgtEl>
                                          <p:spTgt spid="4">
                                            <p:txEl>
                                              <p:pRg st="1" end="1"/>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he North Korean Collection"/>
          <p:cNvSpPr txBox="1">
            <a:spLocks noGrp="1"/>
          </p:cNvSpPr>
          <p:nvPr>
            <p:ph type="title"/>
          </p:nvPr>
        </p:nvSpPr>
        <p:spPr>
          <a:xfrm>
            <a:off x="2580020" y="254000"/>
            <a:ext cx="11346230" cy="2438400"/>
          </a:xfrm>
          <a:prstGeom prst="rect">
            <a:avLst/>
          </a:prstGeom>
        </p:spPr>
        <p:txBody>
          <a:bodyPr>
            <a:normAutofit/>
          </a:bodyPr>
          <a:lstStyle>
            <a:lvl1pPr>
              <a:defRPr sz="6300"/>
            </a:lvl1pPr>
          </a:lstStyle>
          <a:p>
            <a:r>
              <a:rPr sz="6000" dirty="0"/>
              <a:t>The North Korean Collection</a:t>
            </a:r>
          </a:p>
        </p:txBody>
      </p:sp>
      <p:sp>
        <p:nvSpPr>
          <p:cNvPr id="200" name="Contains one of the largest North Korean materials in the world…"/>
          <p:cNvSpPr txBox="1">
            <a:spLocks noGrp="1"/>
          </p:cNvSpPr>
          <p:nvPr>
            <p:ph type="body" idx="1"/>
          </p:nvPr>
        </p:nvSpPr>
        <p:spPr>
          <a:prstGeom prst="rect">
            <a:avLst/>
          </a:prstGeom>
        </p:spPr>
        <p:txBody>
          <a:bodyPr>
            <a:normAutofit/>
          </a:bodyPr>
          <a:lstStyle/>
          <a:p>
            <a:pPr marL="228600" indent="-228600" defTabSz="457200">
              <a:spcBef>
                <a:spcPts val="2600"/>
              </a:spcBef>
              <a:buSzPct val="100000"/>
              <a:buChar char="•"/>
              <a:defRPr sz="3100">
                <a:solidFill>
                  <a:srgbClr val="000000"/>
                </a:solidFill>
                <a:latin typeface="Palatino"/>
                <a:ea typeface="Palatino"/>
                <a:cs typeface="Palatino"/>
                <a:sym typeface="Palatino"/>
              </a:defRPr>
            </a:pPr>
            <a:r>
              <a:rPr dirty="0"/>
              <a:t>Contains one of the largest North Korean materials in the world</a:t>
            </a:r>
          </a:p>
          <a:p>
            <a:pPr marL="228600" indent="-228600" defTabSz="457200">
              <a:spcBef>
                <a:spcPts val="2600"/>
              </a:spcBef>
              <a:buSzPct val="100000"/>
              <a:buChar char="•"/>
              <a:defRPr sz="3100">
                <a:solidFill>
                  <a:srgbClr val="000000"/>
                </a:solidFill>
                <a:latin typeface="Palatino"/>
                <a:ea typeface="Palatino"/>
                <a:cs typeface="Palatino"/>
                <a:sym typeface="Palatino"/>
              </a:defRPr>
            </a:pPr>
            <a:r>
              <a:rPr dirty="0"/>
              <a:t>Biggest collection of serials from the 1940s-1960s</a:t>
            </a:r>
          </a:p>
          <a:p>
            <a:pPr marL="228600" indent="-228600" defTabSz="457200">
              <a:spcBef>
                <a:spcPts val="2600"/>
              </a:spcBef>
              <a:buSzPct val="100000"/>
              <a:buChar char="•"/>
              <a:defRPr sz="3100">
                <a:solidFill>
                  <a:srgbClr val="000000"/>
                </a:solidFill>
                <a:latin typeface="Palatino"/>
                <a:ea typeface="Palatino"/>
                <a:cs typeface="Palatino"/>
                <a:sym typeface="Palatino"/>
              </a:defRPr>
            </a:pPr>
            <a:r>
              <a:rPr dirty="0"/>
              <a:t>All primary sources from North Korea </a:t>
            </a:r>
          </a:p>
        </p:txBody>
      </p:sp>
      <p:pic>
        <p:nvPicPr>
          <p:cNvPr id="201" name="Image" descr="Image"/>
          <p:cNvPicPr>
            <a:picLocks noChangeAspect="1"/>
          </p:cNvPicPr>
          <p:nvPr/>
        </p:nvPicPr>
        <p:blipFill>
          <a:blip r:embed="rId3">
            <a:extLst/>
          </a:blip>
          <a:stretch>
            <a:fillRect/>
          </a:stretch>
        </p:blipFill>
        <p:spPr>
          <a:xfrm>
            <a:off x="583146" y="537970"/>
            <a:ext cx="1787939" cy="187046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500"/>
                                  </p:stCondLst>
                                  <p:iterate>
                                    <p:tmAbs val="0"/>
                                  </p:iterate>
                                  <p:childTnLst>
                                    <p:set>
                                      <p:cBhvr>
                                        <p:cTn id="6" fill="hold"/>
                                        <p:tgtEl>
                                          <p:spTgt spid="200">
                                            <p:bg/>
                                          </p:spTgt>
                                        </p:tgtEl>
                                        <p:attrNameLst>
                                          <p:attrName>style.visibility</p:attrName>
                                        </p:attrNameLst>
                                      </p:cBhvr>
                                      <p:to>
                                        <p:strVal val="visible"/>
                                      </p:to>
                                    </p:set>
                                    <p:animEffect transition="in" filter="dissolve">
                                      <p:cBhvr>
                                        <p:cTn id="7" dur="1000"/>
                                        <p:tgtEl>
                                          <p:spTgt spid="200">
                                            <p:bg/>
                                          </p:spTgt>
                                        </p:tgtEl>
                                      </p:cBhvr>
                                    </p:animEffect>
                                  </p:childTnLst>
                                </p:cTn>
                              </p:par>
                              <p:par>
                                <p:cTn id="8" presetID="9" presetClass="entr" presetSubtype="0" fill="hold" grpId="1" nodeType="withEffect">
                                  <p:stCondLst>
                                    <p:cond delay="500"/>
                                  </p:stCondLst>
                                  <p:iterate>
                                    <p:tmAbs val="0"/>
                                  </p:iterate>
                                  <p:childTnLst>
                                    <p:set>
                                      <p:cBhvr>
                                        <p:cTn id="9" fill="hold"/>
                                        <p:tgtEl>
                                          <p:spTgt spid="200">
                                            <p:txEl>
                                              <p:pRg st="0" end="0"/>
                                            </p:txEl>
                                          </p:spTgt>
                                        </p:tgtEl>
                                        <p:attrNameLst>
                                          <p:attrName>style.visibility</p:attrName>
                                        </p:attrNameLst>
                                      </p:cBhvr>
                                      <p:to>
                                        <p:strVal val="visible"/>
                                      </p:to>
                                    </p:set>
                                    <p:animEffect transition="in" filter="dissolve">
                                      <p:cBhvr>
                                        <p:cTn id="10" dur="1000"/>
                                        <p:tgtEl>
                                          <p:spTgt spid="200">
                                            <p:txEl>
                                              <p:pRg st="0" end="0"/>
                                            </p:txEl>
                                          </p:spTgt>
                                        </p:tgtEl>
                                      </p:cBhvr>
                                    </p:animEffect>
                                  </p:childTnLst>
                                </p:cTn>
                              </p:par>
                            </p:childTnLst>
                          </p:cTn>
                        </p:par>
                        <p:par>
                          <p:cTn id="11" fill="hold">
                            <p:stCondLst>
                              <p:cond delay="1500"/>
                            </p:stCondLst>
                            <p:childTnLst>
                              <p:par>
                                <p:cTn id="12" presetID="9" presetClass="entr" fill="hold" grpId="1" nodeType="afterEffect">
                                  <p:stCondLst>
                                    <p:cond delay="0"/>
                                  </p:stCondLst>
                                  <p:iterate>
                                    <p:tmAbs val="0"/>
                                  </p:iterate>
                                  <p:childTnLst>
                                    <p:set>
                                      <p:cBhvr>
                                        <p:cTn id="13" fill="hold"/>
                                        <p:tgtEl>
                                          <p:spTgt spid="200">
                                            <p:txEl>
                                              <p:pRg st="1" end="1"/>
                                            </p:txEl>
                                          </p:spTgt>
                                        </p:tgtEl>
                                        <p:attrNameLst>
                                          <p:attrName>style.visibility</p:attrName>
                                        </p:attrNameLst>
                                      </p:cBhvr>
                                      <p:to>
                                        <p:strVal val="visible"/>
                                      </p:to>
                                    </p:set>
                                    <p:animEffect transition="in" filter="dissolve">
                                      <p:cBhvr>
                                        <p:cTn id="14" dur="1000"/>
                                        <p:tgtEl>
                                          <p:spTgt spid="200">
                                            <p:txEl>
                                              <p:pRg st="1" end="1"/>
                                            </p:txEl>
                                          </p:spTgt>
                                        </p:tgtEl>
                                      </p:cBhvr>
                                    </p:animEffect>
                                  </p:childTnLst>
                                </p:cTn>
                              </p:par>
                            </p:childTnLst>
                          </p:cTn>
                        </p:par>
                        <p:par>
                          <p:cTn id="15" fill="hold">
                            <p:stCondLst>
                              <p:cond delay="2500"/>
                            </p:stCondLst>
                            <p:childTnLst>
                              <p:par>
                                <p:cTn id="16" presetID="9" presetClass="entr" fill="hold" grpId="1" nodeType="afterEffect">
                                  <p:stCondLst>
                                    <p:cond delay="0"/>
                                  </p:stCondLst>
                                  <p:iterate>
                                    <p:tmAbs val="0"/>
                                  </p:iterate>
                                  <p:childTnLst>
                                    <p:set>
                                      <p:cBhvr>
                                        <p:cTn id="17" fill="hold"/>
                                        <p:tgtEl>
                                          <p:spTgt spid="200">
                                            <p:txEl>
                                              <p:pRg st="2" end="2"/>
                                            </p:txEl>
                                          </p:spTgt>
                                        </p:tgtEl>
                                        <p:attrNameLst>
                                          <p:attrName>style.visibility</p:attrName>
                                        </p:attrNameLst>
                                      </p:cBhvr>
                                      <p:to>
                                        <p:strVal val="visible"/>
                                      </p:to>
                                    </p:set>
                                    <p:animEffect transition="in" filter="dissolve">
                                      <p:cBhvr>
                                        <p:cTn id="18" dur="1000"/>
                                        <p:tgtEl>
                                          <p:spTgt spid="2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North Korean Collection"/>
          <p:cNvSpPr txBox="1">
            <a:spLocks noGrp="1"/>
          </p:cNvSpPr>
          <p:nvPr>
            <p:ph type="title"/>
          </p:nvPr>
        </p:nvSpPr>
        <p:spPr>
          <a:xfrm>
            <a:off x="944471" y="254000"/>
            <a:ext cx="10808880" cy="1329694"/>
          </a:xfrm>
          <a:prstGeom prst="rect">
            <a:avLst/>
          </a:prstGeom>
        </p:spPr>
        <p:txBody>
          <a:bodyPr>
            <a:normAutofit/>
          </a:bodyPr>
          <a:lstStyle>
            <a:lvl1pPr defTabSz="537463">
              <a:defRPr sz="7360">
                <a:solidFill>
                  <a:srgbClr val="0048AA"/>
                </a:solidFill>
                <a:latin typeface="Palatino"/>
                <a:ea typeface="Palatino"/>
                <a:cs typeface="Palatino"/>
                <a:sym typeface="Palatino"/>
              </a:defRPr>
            </a:lvl1pPr>
          </a:lstStyle>
          <a:p>
            <a:r>
              <a:rPr sz="6600" dirty="0">
                <a:solidFill>
                  <a:schemeClr val="tx1">
                    <a:lumMod val="50000"/>
                  </a:schemeClr>
                </a:solidFill>
              </a:rPr>
              <a:t>North Korean Collection</a:t>
            </a:r>
          </a:p>
        </p:txBody>
      </p:sp>
      <p:pic>
        <p:nvPicPr>
          <p:cNvPr id="206" name="Image" descr="Image"/>
          <p:cNvPicPr>
            <a:picLocks noChangeAspect="1"/>
          </p:cNvPicPr>
          <p:nvPr/>
        </p:nvPicPr>
        <p:blipFill>
          <a:blip r:embed="rId3">
            <a:extLst/>
          </a:blip>
          <a:srcRect l="20704" t="2380" r="3967" b="13265"/>
          <a:stretch>
            <a:fillRect/>
          </a:stretch>
        </p:blipFill>
        <p:spPr>
          <a:xfrm>
            <a:off x="1256238" y="2040906"/>
            <a:ext cx="3472260" cy="50359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9"/>
                </a:lnTo>
                <a:lnTo>
                  <a:pt x="0" y="21600"/>
                </a:lnTo>
                <a:lnTo>
                  <a:pt x="10801" y="21600"/>
                </a:lnTo>
                <a:lnTo>
                  <a:pt x="21600" y="21600"/>
                </a:lnTo>
                <a:lnTo>
                  <a:pt x="21600" y="10799"/>
                </a:lnTo>
                <a:lnTo>
                  <a:pt x="21600" y="0"/>
                </a:lnTo>
                <a:lnTo>
                  <a:pt x="10801" y="0"/>
                </a:lnTo>
                <a:lnTo>
                  <a:pt x="0" y="0"/>
                </a:lnTo>
                <a:close/>
              </a:path>
            </a:pathLst>
          </a:custGeom>
          <a:ln w="19050">
            <a:solidFill>
              <a:srgbClr val="C00000"/>
            </a:solidFill>
            <a:miter lim="400000"/>
          </a:ln>
        </p:spPr>
      </p:pic>
      <p:pic>
        <p:nvPicPr>
          <p:cNvPr id="208" name="Image" descr="Image"/>
          <p:cNvPicPr>
            <a:picLocks noChangeAspect="1"/>
          </p:cNvPicPr>
          <p:nvPr/>
        </p:nvPicPr>
        <p:blipFill>
          <a:blip r:embed="rId4">
            <a:extLst/>
          </a:blip>
          <a:stretch>
            <a:fillRect/>
          </a:stretch>
        </p:blipFill>
        <p:spPr>
          <a:xfrm>
            <a:off x="4423975" y="1583694"/>
            <a:ext cx="3920704" cy="4813364"/>
          </a:xfrm>
          <a:prstGeom prst="rect">
            <a:avLst/>
          </a:prstGeom>
          <a:ln w="12700">
            <a:miter lim="400000"/>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6321">
            <a:off x="7678937" y="3091397"/>
            <a:ext cx="3626165" cy="4892800"/>
          </a:xfrm>
          <a:prstGeom prst="rect">
            <a:avLst/>
          </a:prstGeom>
          <a:ln w="12700">
            <a:solidFill>
              <a:schemeClr val="accent2">
                <a:lumMod val="75000"/>
              </a:schemeClr>
            </a:solidFill>
          </a:ln>
        </p:spPr>
      </p:pic>
      <p:pic>
        <p:nvPicPr>
          <p:cNvPr id="207" name="Image" descr="Image"/>
          <p:cNvPicPr>
            <a:picLocks noChangeAspect="1"/>
          </p:cNvPicPr>
          <p:nvPr/>
        </p:nvPicPr>
        <p:blipFill>
          <a:blip r:embed="rId6">
            <a:extLst/>
          </a:blip>
          <a:stretch>
            <a:fillRect/>
          </a:stretch>
        </p:blipFill>
        <p:spPr>
          <a:xfrm>
            <a:off x="3175828" y="4465883"/>
            <a:ext cx="5524501" cy="4572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circle/>
      </p:transition>
    </mc:Choice>
    <mc:Fallback xmlns="">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Image" descr="Image"/>
          <p:cNvPicPr>
            <a:picLocks noChangeAspect="1"/>
          </p:cNvPicPr>
          <p:nvPr/>
        </p:nvPicPr>
        <p:blipFill>
          <a:blip r:embed="rId3">
            <a:extLst/>
          </a:blip>
          <a:stretch>
            <a:fillRect/>
          </a:stretch>
        </p:blipFill>
        <p:spPr>
          <a:xfrm>
            <a:off x="293274" y="837012"/>
            <a:ext cx="12418252" cy="807957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circle/>
      </p:transition>
    </mc:Choice>
    <mc:Fallback xmlns="">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Image" descr="Image"/>
          <p:cNvPicPr>
            <a:picLocks noChangeAspect="1"/>
          </p:cNvPicPr>
          <p:nvPr/>
        </p:nvPicPr>
        <p:blipFill>
          <a:blip r:embed="rId3">
            <a:extLst/>
          </a:blip>
          <a:stretch>
            <a:fillRect/>
          </a:stretch>
        </p:blipFill>
        <p:spPr>
          <a:xfrm>
            <a:off x="1734897" y="1971842"/>
            <a:ext cx="9301699" cy="6985923"/>
          </a:xfrm>
          <a:prstGeom prst="rect">
            <a:avLst/>
          </a:prstGeom>
          <a:ln w="12700">
            <a:solidFill>
              <a:srgbClr val="002060"/>
            </a:solidFill>
            <a:miter lim="400000"/>
          </a:ln>
        </p:spPr>
      </p:pic>
      <p:sp>
        <p:nvSpPr>
          <p:cNvPr id="2" name="TextBox 1">
            <a:extLst>
              <a:ext uri="{FF2B5EF4-FFF2-40B4-BE49-F238E27FC236}">
                <a16:creationId xmlns:a16="http://schemas.microsoft.com/office/drawing/2014/main" xmlns="" id="{0F7D28D6-D577-2744-AEA3-F1AB93060031}"/>
              </a:ext>
            </a:extLst>
          </p:cNvPr>
          <p:cNvSpPr txBox="1"/>
          <p:nvPr/>
        </p:nvSpPr>
        <p:spPr>
          <a:xfrm>
            <a:off x="1573620" y="659706"/>
            <a:ext cx="9462976" cy="14875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5400" b="1" dirty="0">
                <a:solidFill>
                  <a:schemeClr val="tx1">
                    <a:lumMod val="50000"/>
                  </a:schemeClr>
                </a:solidFill>
                <a:latin typeface="Palatino" pitchFamily="2" charset="77"/>
                <a:ea typeface="Palatino" pitchFamily="2" charset="77"/>
              </a:rPr>
              <a:t>Korean Serials Visual Files</a:t>
            </a:r>
          </a:p>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558AAB"/>
              </a:solidFill>
              <a:effectLst/>
              <a:uFillTx/>
              <a:latin typeface="+mj-lt"/>
              <a:ea typeface="+mj-ea"/>
              <a:cs typeface="+mj-cs"/>
              <a:sym typeface="Helvetica Neue Bold Condense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16"/>
                                        </p:tgtEl>
                                        <p:attrNameLst>
                                          <p:attrName>style.visibility</p:attrName>
                                        </p:attrNameLst>
                                      </p:cBhvr>
                                      <p:to>
                                        <p:strVal val="visible"/>
                                      </p:to>
                                    </p:set>
                                    <p:anim calcmode="lin" valueType="num">
                                      <p:cBhvr>
                                        <p:cTn id="7" dur="750" fill="hold"/>
                                        <p:tgtEl>
                                          <p:spTgt spid="216"/>
                                        </p:tgtEl>
                                        <p:attrNameLst>
                                          <p:attrName>ppt_w</p:attrName>
                                        </p:attrNameLst>
                                      </p:cBhvr>
                                      <p:tavLst>
                                        <p:tav tm="0">
                                          <p:val>
                                            <p:fltVal val="0"/>
                                          </p:val>
                                        </p:tav>
                                        <p:tav tm="100000">
                                          <p:val>
                                            <p:strVal val="#ppt_w"/>
                                          </p:val>
                                        </p:tav>
                                      </p:tavLst>
                                    </p:anim>
                                    <p:anim calcmode="lin" valueType="num">
                                      <p:cBhvr>
                                        <p:cTn id="8" dur="750" fill="hold"/>
                                        <p:tgtEl>
                                          <p:spTgt spid="2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Korean Serial Database"/>
          <p:cNvSpPr txBox="1">
            <a:spLocks noGrp="1"/>
          </p:cNvSpPr>
          <p:nvPr>
            <p:ph type="title"/>
          </p:nvPr>
        </p:nvSpPr>
        <p:spPr>
          <a:xfrm>
            <a:off x="351918" y="400618"/>
            <a:ext cx="11003654" cy="1097591"/>
          </a:xfrm>
          <a:prstGeom prst="rect">
            <a:avLst/>
          </a:prstGeom>
        </p:spPr>
        <p:txBody>
          <a:bodyPr>
            <a:noAutofit/>
          </a:bodyPr>
          <a:lstStyle>
            <a:lvl1pPr algn="ctr" defTabSz="391414">
              <a:lnSpc>
                <a:spcPct val="100000"/>
              </a:lnSpc>
              <a:defRPr sz="5360" cap="none">
                <a:solidFill>
                  <a:srgbClr val="D6D6D6"/>
                </a:solidFill>
                <a:latin typeface="Palatino"/>
                <a:ea typeface="Palatino"/>
                <a:cs typeface="Palatino"/>
                <a:sym typeface="Palatino"/>
              </a:defRPr>
            </a:lvl1pPr>
          </a:lstStyle>
          <a:p>
            <a:r>
              <a:rPr sz="6000" dirty="0"/>
              <a:t>Korean Serial Database</a:t>
            </a:r>
          </a:p>
        </p:txBody>
      </p:sp>
      <p:grpSp>
        <p:nvGrpSpPr>
          <p:cNvPr id="223" name="Group"/>
          <p:cNvGrpSpPr/>
          <p:nvPr/>
        </p:nvGrpSpPr>
        <p:grpSpPr>
          <a:xfrm>
            <a:off x="1490387" y="1807853"/>
            <a:ext cx="10096715" cy="7375592"/>
            <a:chOff x="0" y="0"/>
            <a:chExt cx="10096714" cy="7375591"/>
          </a:xfrm>
        </p:grpSpPr>
        <p:sp>
          <p:nvSpPr>
            <p:cNvPr id="221" name="http://www.loc.gov/rr/asian/koreanserials"/>
            <p:cNvSpPr txBox="1"/>
            <p:nvPr/>
          </p:nvSpPr>
          <p:spPr>
            <a:xfrm>
              <a:off x="2633335" y="6994591"/>
              <a:ext cx="4830044" cy="381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defTabSz="457200">
                <a:defRPr sz="2000" b="1">
                  <a:solidFill>
                    <a:srgbClr val="D6D6D6"/>
                  </a:solidFill>
                  <a:latin typeface="Garamond"/>
                  <a:ea typeface="Garamond"/>
                  <a:cs typeface="Garamond"/>
                  <a:sym typeface="Garamond"/>
                </a:defRPr>
              </a:lvl1pPr>
            </a:lstStyle>
            <a:p>
              <a:r>
                <a:t>http://www.loc.gov/rr/asian/koreanserials</a:t>
              </a:r>
            </a:p>
          </p:txBody>
        </p:sp>
        <p:pic>
          <p:nvPicPr>
            <p:cNvPr id="222" name="Image" descr="Image"/>
            <p:cNvPicPr>
              <a:picLocks noChangeAspect="1"/>
            </p:cNvPicPr>
            <p:nvPr/>
          </p:nvPicPr>
          <p:blipFill>
            <a:blip r:embed="rId3">
              <a:extLst/>
            </a:blip>
            <a:stretch>
              <a:fillRect/>
            </a:stretch>
          </p:blipFill>
          <p:spPr>
            <a:xfrm>
              <a:off x="0" y="0"/>
              <a:ext cx="10096715" cy="7003173"/>
            </a:xfrm>
            <a:prstGeom prst="rect">
              <a:avLst/>
            </a:prstGeom>
            <a:ln w="12700" cap="flat">
              <a:noFill/>
              <a:miter lim="400000"/>
            </a:ln>
            <a:effectLst/>
          </p:spPr>
        </p:pic>
      </p:grpSp>
      <p:sp>
        <p:nvSpPr>
          <p:cNvPr id="224" name="Korean Serial Database"/>
          <p:cNvSpPr/>
          <p:nvPr/>
        </p:nvSpPr>
        <p:spPr>
          <a:xfrm>
            <a:off x="9008338" y="5096529"/>
            <a:ext cx="3238333" cy="913323"/>
          </a:xfrm>
          <a:prstGeom prst="roundRect">
            <a:avLst>
              <a:gd name="adj" fmla="val 20858"/>
            </a:avLst>
          </a:prstGeom>
          <a:solidFill>
            <a:srgbClr val="F8BA00"/>
          </a:solidFill>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defRPr sz="2200">
                <a:solidFill>
                  <a:srgbClr val="000000"/>
                </a:solidFill>
                <a:latin typeface="Helvetica Neue Medium"/>
                <a:ea typeface="Helvetica Neue Medium"/>
                <a:cs typeface="Helvetica Neue Medium"/>
                <a:sym typeface="Helvetica Neue Medium"/>
              </a:defRPr>
            </a:lvl1pPr>
          </a:lstStyle>
          <a:p>
            <a:r>
              <a:rPr sz="2400" b="1" dirty="0">
                <a:cs typeface="Times New Roman" panose="02020603050405020304" pitchFamily="18" charset="0"/>
              </a:rPr>
              <a:t>Korean Serial Database</a:t>
            </a:r>
          </a:p>
        </p:txBody>
      </p:sp>
      <p:sp>
        <p:nvSpPr>
          <p:cNvPr id="225" name="Line"/>
          <p:cNvSpPr/>
          <p:nvPr/>
        </p:nvSpPr>
        <p:spPr>
          <a:xfrm flipH="1">
            <a:off x="10737032" y="6009313"/>
            <a:ext cx="772230" cy="1463787"/>
          </a:xfrm>
          <a:prstGeom prst="line">
            <a:avLst/>
          </a:prstGeom>
          <a:ln w="25400">
            <a:solidFill>
              <a:srgbClr val="000000"/>
            </a:solidFill>
            <a:miter lim="400000"/>
            <a:tailEnd type="triangle"/>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
        <p:nvSpPr>
          <p:cNvPr id="226" name="Oval"/>
          <p:cNvSpPr/>
          <p:nvPr/>
        </p:nvSpPr>
        <p:spPr>
          <a:xfrm>
            <a:off x="8711354" y="7487195"/>
            <a:ext cx="2200368" cy="427759"/>
          </a:xfrm>
          <a:prstGeom prst="ellipse">
            <a:avLst/>
          </a:prstGeom>
          <a:ln w="50800">
            <a:solidFill>
              <a:srgbClr val="EE220C"/>
            </a:solidFill>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strips(downLeft)">
                                      <p:cBhvr>
                                        <p:cTn id="7" dur="1000"/>
                                        <p:tgtEl>
                                          <p:spTgt spid="225"/>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226"/>
                                        </p:tgtEl>
                                        <p:attrNameLst>
                                          <p:attrName>style.visibility</p:attrName>
                                        </p:attrNameLst>
                                      </p:cBhvr>
                                      <p:to>
                                        <p:strVal val="visible"/>
                                      </p:to>
                                    </p:set>
                                    <p:animEffect transition="in" filter="barn(inVertical)">
                                      <p:cBhvr>
                                        <p:cTn id="11" dur="10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ueprint">
  <a:themeElements>
    <a:clrScheme name="Blueprint">
      <a:dk1>
        <a:srgbClr val="AB7655"/>
      </a:dk1>
      <a:lt1>
        <a:srgbClr val="558AAB"/>
      </a:lt1>
      <a:dk2>
        <a:srgbClr val="53585F"/>
      </a:dk2>
      <a:lt2>
        <a:srgbClr val="DCDEE0"/>
      </a:lt2>
      <a:accent1>
        <a:srgbClr val="577198"/>
      </a:accent1>
      <a:accent2>
        <a:srgbClr val="59824B"/>
      </a:accent2>
      <a:accent3>
        <a:srgbClr val="B98F20"/>
      </a:accent3>
      <a:accent4>
        <a:srgbClr val="BF6322"/>
      </a:accent4>
      <a:accent5>
        <a:srgbClr val="902422"/>
      </a:accent5>
      <a:accent6>
        <a:srgbClr val="574170"/>
      </a:accent6>
      <a:hlink>
        <a:srgbClr val="0000FF"/>
      </a:hlink>
      <a:folHlink>
        <a:srgbClr val="FF00FF"/>
      </a:folHlink>
    </a:clrScheme>
    <a:fontScheme name="Blueprint">
      <a:majorFont>
        <a:latin typeface="Helvetica Neue Bold Condensed"/>
        <a:ea typeface="Helvetica Neue Bold Condensed"/>
        <a:cs typeface="Helvetica Neue Bold Condensed"/>
      </a:majorFont>
      <a:minorFont>
        <a:latin typeface="Helvetica Neue Light"/>
        <a:ea typeface="Helvetica Neue Light"/>
        <a:cs typeface="Helvetica Neue Light"/>
      </a:minorFont>
    </a:fontScheme>
    <a:fmtScheme name="Bluepri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DEDEDE"/>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58AAB"/>
            </a:solidFill>
            <a:effectLst/>
            <a:uFillTx/>
            <a:latin typeface="+mj-lt"/>
            <a:ea typeface="+mj-ea"/>
            <a:cs typeface="+mj-cs"/>
            <a:sym typeface="Helvetica Neue Bold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ueprint">
  <a:themeElements>
    <a:clrScheme name="Blueprint">
      <a:dk1>
        <a:srgbClr val="000000"/>
      </a:dk1>
      <a:lt1>
        <a:srgbClr val="FFFFFF"/>
      </a:lt1>
      <a:dk2>
        <a:srgbClr val="53585F"/>
      </a:dk2>
      <a:lt2>
        <a:srgbClr val="DCDEE0"/>
      </a:lt2>
      <a:accent1>
        <a:srgbClr val="577198"/>
      </a:accent1>
      <a:accent2>
        <a:srgbClr val="59824B"/>
      </a:accent2>
      <a:accent3>
        <a:srgbClr val="B98F20"/>
      </a:accent3>
      <a:accent4>
        <a:srgbClr val="BF6322"/>
      </a:accent4>
      <a:accent5>
        <a:srgbClr val="902422"/>
      </a:accent5>
      <a:accent6>
        <a:srgbClr val="574170"/>
      </a:accent6>
      <a:hlink>
        <a:srgbClr val="0000FF"/>
      </a:hlink>
      <a:folHlink>
        <a:srgbClr val="FF00FF"/>
      </a:folHlink>
    </a:clrScheme>
    <a:fontScheme name="Blueprint">
      <a:majorFont>
        <a:latin typeface="Helvetica Neue Bold Condensed"/>
        <a:ea typeface="Helvetica Neue Bold Condensed"/>
        <a:cs typeface="Helvetica Neue Bold Condensed"/>
      </a:majorFont>
      <a:minorFont>
        <a:latin typeface="Helvetica Neue Light"/>
        <a:ea typeface="Helvetica Neue Light"/>
        <a:cs typeface="Helvetica Neue Light"/>
      </a:minorFont>
    </a:fontScheme>
    <a:fmtScheme name="Bluepri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DEDEDE"/>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58AAB"/>
            </a:solidFill>
            <a:effectLst/>
            <a:uFillTx/>
            <a:latin typeface="+mj-lt"/>
            <a:ea typeface="+mj-ea"/>
            <a:cs typeface="+mj-cs"/>
            <a:sym typeface="Helvetica Neue Bold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1625</TotalTime>
  <Words>2867</Words>
  <Application>Microsoft Office PowerPoint</Application>
  <PresentationFormat>Custom</PresentationFormat>
  <Paragraphs>281</Paragraphs>
  <Slides>44</Slides>
  <Notes>44</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44</vt:i4>
      </vt:variant>
    </vt:vector>
  </HeadingPairs>
  <TitlesOfParts>
    <vt:vector size="61" baseType="lpstr">
      <vt:lpstr>굴림</vt:lpstr>
      <vt:lpstr>Helvetica Neue</vt:lpstr>
      <vt:lpstr>Helvetica Neue Bold Condensed</vt:lpstr>
      <vt:lpstr>Helvetica Neue Light</vt:lpstr>
      <vt:lpstr>Helvetica Neue Medium</vt:lpstr>
      <vt:lpstr>ＭＳ Ｐゴシック</vt:lpstr>
      <vt:lpstr>Palatino</vt:lpstr>
      <vt:lpstr>SimSun</vt:lpstr>
      <vt:lpstr>Arial</vt:lpstr>
      <vt:lpstr>Calibri Light</vt:lpstr>
      <vt:lpstr>Century Schoolbook</vt:lpstr>
      <vt:lpstr>Garamond</vt:lpstr>
      <vt:lpstr>Helvetica</vt:lpstr>
      <vt:lpstr>Lucida Handwriting</vt:lpstr>
      <vt:lpstr>Times New Roman</vt:lpstr>
      <vt:lpstr>Wingdings</vt:lpstr>
      <vt:lpstr>Blueprint</vt:lpstr>
      <vt:lpstr>Resource Materials on North Korea  at the Library of Congress</vt:lpstr>
      <vt:lpstr>What is the Asian Division  at the Library of Congress? </vt:lpstr>
      <vt:lpstr>In the Beginning…</vt:lpstr>
      <vt:lpstr>At the Library of Congress…</vt:lpstr>
      <vt:lpstr>The North Korean Collection</vt:lpstr>
      <vt:lpstr>North Korean Collection</vt:lpstr>
      <vt:lpstr>PowerPoint Presentation</vt:lpstr>
      <vt:lpstr>PowerPoint Presentation</vt:lpstr>
      <vt:lpstr>Korean Serial Database</vt:lpstr>
      <vt:lpstr>Korean Serial Database</vt:lpstr>
      <vt:lpstr>Korean Serial Database</vt:lpstr>
      <vt:lpstr>Korean Serial Database</vt:lpstr>
      <vt:lpstr>Korean Serial Database</vt:lpstr>
      <vt:lpstr>Korean Serial Database: Advanced Search  - Technology Limited to South Korea</vt:lpstr>
      <vt:lpstr>PowerPoint Presentation</vt:lpstr>
      <vt:lpstr>PowerPoint Presentation</vt:lpstr>
      <vt:lpstr>Korean Serial Database</vt:lpstr>
      <vt:lpstr>Library of Congress Online Catalog</vt:lpstr>
      <vt:lpstr>Library of Congress Online Catalog</vt:lpstr>
      <vt:lpstr>Library of Congress Online Catalog</vt:lpstr>
      <vt:lpstr>Library of Congress Online Catalog</vt:lpstr>
      <vt:lpstr>PowerPoint Presentation</vt:lpstr>
      <vt:lpstr>Voyager - Space Matters</vt:lpstr>
      <vt:lpstr>Library Online Catalog -  Advanced Search</vt:lpstr>
      <vt:lpstr>Library Online Catalog - Politics and Government + North Korea</vt:lpstr>
      <vt:lpstr>Library Online Catalog - Politics and Government + North Korea</vt:lpstr>
      <vt:lpstr>Library Online Catalog  - Politics and Government + Pyongyang</vt:lpstr>
      <vt:lpstr>Library Online Catalog - Politics and Government + Pyongyang</vt:lpstr>
      <vt:lpstr>North Korean Serials Indexing Project (NKSIP)</vt:lpstr>
      <vt:lpstr>North Korean Serials  Indexing Project (NKSIP)</vt:lpstr>
      <vt:lpstr>North Korean Serials  Indexing Project (NKSIP)</vt:lpstr>
      <vt:lpstr>North Korean Serials Indexing Project</vt:lpstr>
      <vt:lpstr>NKSIP - Subject Search</vt:lpstr>
      <vt:lpstr>NKSIP - Subject Search</vt:lpstr>
      <vt:lpstr>NKSIP - Subject Search</vt:lpstr>
      <vt:lpstr>NKSIP - Browse Authors</vt:lpstr>
      <vt:lpstr>NKSIP - Browse Authors</vt:lpstr>
      <vt:lpstr>NKSIP - Advanced Search</vt:lpstr>
      <vt:lpstr>NKSIP - Browse Articles by Title</vt:lpstr>
      <vt:lpstr>NKSIP - Search by Publication Date</vt:lpstr>
      <vt:lpstr>North Korean Serials Indexing Project</vt:lpstr>
      <vt:lpstr>NKSIP - Search by: 도표, 그림, 시, 표어</vt:lpstr>
      <vt:lpstr>North Korean Serials Indexing Project (NKSIP)</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 Materials on North Korea  at the Library of Congress</dc:title>
  <dc:creator>Lee Sonya</dc:creator>
  <cp:lastModifiedBy>user</cp:lastModifiedBy>
  <cp:revision>95</cp:revision>
  <cp:lastPrinted>2018-03-21T19:24:40Z</cp:lastPrinted>
  <dcterms:modified xsi:type="dcterms:W3CDTF">2018-03-22T02:54:48Z</dcterms:modified>
</cp:coreProperties>
</file>