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72" r:id="rId6"/>
    <p:sldId id="263" r:id="rId7"/>
    <p:sldId id="268" r:id="rId8"/>
    <p:sldId id="270" r:id="rId9"/>
    <p:sldId id="261" r:id="rId10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1499"/>
    <a:srgbClr val="690779"/>
    <a:srgbClr val="08B819"/>
    <a:srgbClr val="AABB05"/>
    <a:srgbClr val="C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bby\Local%20Settings\Temporary%20Internet%20Files\Content.Outlook\9QULVF4Q\CEAL%202010%20data%20rev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bby\Local%20Settings\Temporary%20Internet%20Files\Content.Outlook\9QULVF4Q\CEAL%202010%20data%20rev%20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ebby\Local%20Settings\Temporary%20Internet%20Files\Content.Outlook\9QULVF4Q\CEAL%202010%20data%20rev%20(3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Comparison</a:t>
            </a:r>
            <a:r>
              <a:rPr lang="en-US" sz="1200" baseline="0"/>
              <a:t> of ARL holdings, 2004, 2010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'2004-2010 comparison'!$B$9</c:f>
              <c:strCache>
                <c:ptCount val="1"/>
                <c:pt idx="0">
                  <c:v>2004 Holdings</c:v>
                </c:pt>
              </c:strCache>
            </c:strRef>
          </c:tx>
          <c:dLbls>
            <c:showVal val="1"/>
          </c:dLbls>
          <c:cat>
            <c:strRef>
              <c:f>'2004-2010 comparison'!$A$10:$A$14</c:f>
              <c:strCache>
                <c:ptCount val="5"/>
                <c:pt idx="0">
                  <c:v>China</c:v>
                </c:pt>
                <c:pt idx="1">
                  <c:v>Japan</c:v>
                </c:pt>
                <c:pt idx="2">
                  <c:v>Taiwan</c:v>
                </c:pt>
                <c:pt idx="3">
                  <c:v>Korea (South)</c:v>
                </c:pt>
                <c:pt idx="4">
                  <c:v>Korea (North)</c:v>
                </c:pt>
              </c:strCache>
            </c:strRef>
          </c:cat>
          <c:val>
            <c:numRef>
              <c:f>'2004-2010 comparison'!$B$10:$B$14</c:f>
              <c:numCache>
                <c:formatCode>#,##0</c:formatCode>
                <c:ptCount val="5"/>
                <c:pt idx="0">
                  <c:v>1898845</c:v>
                </c:pt>
                <c:pt idx="1">
                  <c:v>1842933</c:v>
                </c:pt>
                <c:pt idx="2">
                  <c:v>802338</c:v>
                </c:pt>
                <c:pt idx="3">
                  <c:v>350445</c:v>
                </c:pt>
                <c:pt idx="4">
                  <c:v>17200</c:v>
                </c:pt>
              </c:numCache>
            </c:numRef>
          </c:val>
        </c:ser>
        <c:ser>
          <c:idx val="1"/>
          <c:order val="1"/>
          <c:tx>
            <c:strRef>
              <c:f>'2004-2010 comparison'!$C$9</c:f>
              <c:strCache>
                <c:ptCount val="1"/>
                <c:pt idx="0">
                  <c:v>2010 Holdings</c:v>
                </c:pt>
              </c:strCache>
            </c:strRef>
          </c:tx>
          <c:dLbls>
            <c:dLbl>
              <c:idx val="4"/>
              <c:layout>
                <c:manualLayout>
                  <c:x val="0"/>
                  <c:y val="-3.051106025934402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Val val="1"/>
            </c:dLbl>
            <c:showVal val="1"/>
          </c:dLbls>
          <c:cat>
            <c:strRef>
              <c:f>'2004-2010 comparison'!$A$10:$A$14</c:f>
              <c:strCache>
                <c:ptCount val="5"/>
                <c:pt idx="0">
                  <c:v>China</c:v>
                </c:pt>
                <c:pt idx="1">
                  <c:v>Japan</c:v>
                </c:pt>
                <c:pt idx="2">
                  <c:v>Taiwan</c:v>
                </c:pt>
                <c:pt idx="3">
                  <c:v>Korea (South)</c:v>
                </c:pt>
                <c:pt idx="4">
                  <c:v>Korea (North)</c:v>
                </c:pt>
              </c:strCache>
            </c:strRef>
          </c:cat>
          <c:val>
            <c:numRef>
              <c:f>'2004-2010 comparison'!$C$10:$C$14</c:f>
              <c:numCache>
                <c:formatCode>#,##0</c:formatCode>
                <c:ptCount val="5"/>
                <c:pt idx="0">
                  <c:v>2812045</c:v>
                </c:pt>
                <c:pt idx="1">
                  <c:v>2206895</c:v>
                </c:pt>
                <c:pt idx="2">
                  <c:v>1032427</c:v>
                </c:pt>
                <c:pt idx="3">
                  <c:v>464235</c:v>
                </c:pt>
                <c:pt idx="4">
                  <c:v>18021</c:v>
                </c:pt>
              </c:numCache>
            </c:numRef>
          </c:val>
        </c:ser>
        <c:axId val="53342592"/>
        <c:axId val="53344128"/>
      </c:barChart>
      <c:catAx>
        <c:axId val="53342592"/>
        <c:scaling>
          <c:orientation val="minMax"/>
        </c:scaling>
        <c:axPos val="b"/>
        <c:numFmt formatCode="General" sourceLinked="1"/>
        <c:majorTickMark val="none"/>
        <c:tickLblPos val="nextTo"/>
        <c:crossAx val="53344128"/>
        <c:crosses val="autoZero"/>
        <c:auto val="1"/>
        <c:lblAlgn val="ctr"/>
        <c:lblOffset val="100"/>
      </c:catAx>
      <c:valAx>
        <c:axId val="53344128"/>
        <c:scaling>
          <c:orientation val="minMax"/>
        </c:scaling>
        <c:axPos val="l"/>
        <c:majorGridlines/>
        <c:minorGridlines/>
        <c:numFmt formatCode="#,##0" sourceLinked="1"/>
        <c:majorTickMark val="none"/>
        <c:tickLblPos val="nextTo"/>
        <c:crossAx val="5334259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 dirty="0" smtClean="0"/>
              <a:t>Average </a:t>
            </a:r>
            <a:r>
              <a:rPr lang="en-US" sz="1200" dirty="0"/>
              <a:t>ARL </a:t>
            </a:r>
            <a:r>
              <a:rPr lang="en-US" sz="1200" dirty="0" smtClean="0"/>
              <a:t>Libraries’ </a:t>
            </a:r>
            <a:r>
              <a:rPr lang="en-US" sz="1200" dirty="0"/>
              <a:t>H</a:t>
            </a:r>
            <a:r>
              <a:rPr lang="en-US" sz="1200" dirty="0" smtClean="0"/>
              <a:t>oldings </a:t>
            </a:r>
            <a:r>
              <a:rPr lang="en-US" sz="1200" dirty="0"/>
              <a:t>in </a:t>
            </a:r>
            <a:r>
              <a:rPr lang="en-US" sz="1200" dirty="0" err="1"/>
              <a:t>WorldCat</a:t>
            </a:r>
            <a:r>
              <a:rPr lang="en-US" sz="1200" dirty="0"/>
              <a:t>, </a:t>
            </a:r>
            <a:r>
              <a:rPr lang="en-US" sz="1200" dirty="0" smtClean="0"/>
              <a:t>1980-1984 </a:t>
            </a:r>
            <a:r>
              <a:rPr lang="en-US" sz="1200" dirty="0"/>
              <a:t>to 2005-2009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'Figure 11'!$B$3</c:f>
              <c:strCache>
                <c:ptCount val="1"/>
                <c:pt idx="0">
                  <c:v>1980 - 1984</c:v>
                </c:pt>
              </c:strCache>
            </c:strRef>
          </c:tx>
          <c:cat>
            <c:strRef>
              <c:f>'Figure 11'!$A$4:$A$8</c:f>
              <c:strCache>
                <c:ptCount val="5"/>
                <c:pt idx="0">
                  <c:v>Korea (South)</c:v>
                </c:pt>
                <c:pt idx="1">
                  <c:v>Japan</c:v>
                </c:pt>
                <c:pt idx="2">
                  <c:v>Taiwan</c:v>
                </c:pt>
                <c:pt idx="3">
                  <c:v>Korea (North)</c:v>
                </c:pt>
                <c:pt idx="4">
                  <c:v>China</c:v>
                </c:pt>
              </c:strCache>
            </c:strRef>
          </c:cat>
          <c:val>
            <c:numRef>
              <c:f>'Figure 11'!$B$4:$B$8</c:f>
              <c:numCache>
                <c:formatCode>#,##0.0</c:formatCode>
                <c:ptCount val="5"/>
                <c:pt idx="0">
                  <c:v>3.512614116030234</c:v>
                </c:pt>
                <c:pt idx="1">
                  <c:v>4.3248821182444681</c:v>
                </c:pt>
                <c:pt idx="2">
                  <c:v>4.6281176515940006</c:v>
                </c:pt>
                <c:pt idx="3">
                  <c:v>5.0251572327044016</c:v>
                </c:pt>
                <c:pt idx="4">
                  <c:v>5.4986946792640481</c:v>
                </c:pt>
              </c:numCache>
            </c:numRef>
          </c:val>
        </c:ser>
        <c:ser>
          <c:idx val="1"/>
          <c:order val="1"/>
          <c:tx>
            <c:strRef>
              <c:f>'Figure 11'!$C$3</c:f>
              <c:strCache>
                <c:ptCount val="1"/>
                <c:pt idx="0">
                  <c:v>1985 - 1989</c:v>
                </c:pt>
              </c:strCache>
            </c:strRef>
          </c:tx>
          <c:cat>
            <c:strRef>
              <c:f>'Figure 11'!$A$4:$A$8</c:f>
              <c:strCache>
                <c:ptCount val="5"/>
                <c:pt idx="0">
                  <c:v>Korea (South)</c:v>
                </c:pt>
                <c:pt idx="1">
                  <c:v>Japan</c:v>
                </c:pt>
                <c:pt idx="2">
                  <c:v>Taiwan</c:v>
                </c:pt>
                <c:pt idx="3">
                  <c:v>Korea (North)</c:v>
                </c:pt>
                <c:pt idx="4">
                  <c:v>China</c:v>
                </c:pt>
              </c:strCache>
            </c:strRef>
          </c:cat>
          <c:val>
            <c:numRef>
              <c:f>'Figure 11'!$C$4:$C$8</c:f>
              <c:numCache>
                <c:formatCode>#,##0.0</c:formatCode>
                <c:ptCount val="5"/>
                <c:pt idx="0">
                  <c:v>3.1395424201179591</c:v>
                </c:pt>
                <c:pt idx="1">
                  <c:v>4.2749900725605565</c:v>
                </c:pt>
                <c:pt idx="2">
                  <c:v>4.6136199095022628</c:v>
                </c:pt>
                <c:pt idx="3">
                  <c:v>3.6565533980582523</c:v>
                </c:pt>
                <c:pt idx="4">
                  <c:v>4.8271979275526569</c:v>
                </c:pt>
              </c:numCache>
            </c:numRef>
          </c:val>
        </c:ser>
        <c:ser>
          <c:idx val="2"/>
          <c:order val="2"/>
          <c:tx>
            <c:strRef>
              <c:f>'Figure 11'!$D$3</c:f>
              <c:strCache>
                <c:ptCount val="1"/>
                <c:pt idx="0">
                  <c:v>1990 - 1994</c:v>
                </c:pt>
              </c:strCache>
            </c:strRef>
          </c:tx>
          <c:cat>
            <c:strRef>
              <c:f>'Figure 11'!$A$4:$A$8</c:f>
              <c:strCache>
                <c:ptCount val="5"/>
                <c:pt idx="0">
                  <c:v>Korea (South)</c:v>
                </c:pt>
                <c:pt idx="1">
                  <c:v>Japan</c:v>
                </c:pt>
                <c:pt idx="2">
                  <c:v>Taiwan</c:v>
                </c:pt>
                <c:pt idx="3">
                  <c:v>Korea (North)</c:v>
                </c:pt>
                <c:pt idx="4">
                  <c:v>China</c:v>
                </c:pt>
              </c:strCache>
            </c:strRef>
          </c:cat>
          <c:val>
            <c:numRef>
              <c:f>'Figure 11'!$D$4:$D$8</c:f>
              <c:numCache>
                <c:formatCode>#,##0.0</c:formatCode>
                <c:ptCount val="5"/>
                <c:pt idx="0">
                  <c:v>3.6288240083750156</c:v>
                </c:pt>
                <c:pt idx="1">
                  <c:v>4.1496432658006333</c:v>
                </c:pt>
                <c:pt idx="2">
                  <c:v>4.6323963423484447</c:v>
                </c:pt>
                <c:pt idx="3">
                  <c:v>3.8773333333333335</c:v>
                </c:pt>
                <c:pt idx="4">
                  <c:v>4.7320082248115156</c:v>
                </c:pt>
              </c:numCache>
            </c:numRef>
          </c:val>
        </c:ser>
        <c:ser>
          <c:idx val="3"/>
          <c:order val="3"/>
          <c:tx>
            <c:strRef>
              <c:f>'Figure 11'!$E$3</c:f>
              <c:strCache>
                <c:ptCount val="1"/>
                <c:pt idx="0">
                  <c:v>1995 - 1999</c:v>
                </c:pt>
              </c:strCache>
            </c:strRef>
          </c:tx>
          <c:cat>
            <c:strRef>
              <c:f>'Figure 11'!$A$4:$A$8</c:f>
              <c:strCache>
                <c:ptCount val="5"/>
                <c:pt idx="0">
                  <c:v>Korea (South)</c:v>
                </c:pt>
                <c:pt idx="1">
                  <c:v>Japan</c:v>
                </c:pt>
                <c:pt idx="2">
                  <c:v>Taiwan</c:v>
                </c:pt>
                <c:pt idx="3">
                  <c:v>Korea (North)</c:v>
                </c:pt>
                <c:pt idx="4">
                  <c:v>China</c:v>
                </c:pt>
              </c:strCache>
            </c:strRef>
          </c:cat>
          <c:val>
            <c:numRef>
              <c:f>'Figure 11'!$E$4:$E$8</c:f>
              <c:numCache>
                <c:formatCode>#,##0.0</c:formatCode>
                <c:ptCount val="5"/>
                <c:pt idx="0">
                  <c:v>4.230115830115829</c:v>
                </c:pt>
                <c:pt idx="1">
                  <c:v>4.0070348958696105</c:v>
                </c:pt>
                <c:pt idx="2">
                  <c:v>4.3642425833552103</c:v>
                </c:pt>
                <c:pt idx="3">
                  <c:v>2.8720379146919433</c:v>
                </c:pt>
                <c:pt idx="4">
                  <c:v>4.3148344722351206</c:v>
                </c:pt>
              </c:numCache>
            </c:numRef>
          </c:val>
        </c:ser>
        <c:ser>
          <c:idx val="4"/>
          <c:order val="4"/>
          <c:tx>
            <c:strRef>
              <c:f>'Figure 11'!$F$3</c:f>
              <c:strCache>
                <c:ptCount val="1"/>
                <c:pt idx="0">
                  <c:v>2000 - 2004</c:v>
                </c:pt>
              </c:strCache>
            </c:strRef>
          </c:tx>
          <c:cat>
            <c:strRef>
              <c:f>'Figure 11'!$A$4:$A$8</c:f>
              <c:strCache>
                <c:ptCount val="5"/>
                <c:pt idx="0">
                  <c:v>Korea (South)</c:v>
                </c:pt>
                <c:pt idx="1">
                  <c:v>Japan</c:v>
                </c:pt>
                <c:pt idx="2">
                  <c:v>Taiwan</c:v>
                </c:pt>
                <c:pt idx="3">
                  <c:v>Korea (North)</c:v>
                </c:pt>
                <c:pt idx="4">
                  <c:v>China</c:v>
                </c:pt>
              </c:strCache>
            </c:strRef>
          </c:cat>
          <c:val>
            <c:numRef>
              <c:f>'Figure 11'!$F$4:$F$8</c:f>
              <c:numCache>
                <c:formatCode>#,##0.0</c:formatCode>
                <c:ptCount val="5"/>
                <c:pt idx="0">
                  <c:v>4.6174953579533726</c:v>
                </c:pt>
                <c:pt idx="1">
                  <c:v>3.8255184353014839</c:v>
                </c:pt>
                <c:pt idx="2">
                  <c:v>4.5717933063218092</c:v>
                </c:pt>
                <c:pt idx="3">
                  <c:v>1.9836065573770492</c:v>
                </c:pt>
                <c:pt idx="4">
                  <c:v>4.5817830852936492</c:v>
                </c:pt>
              </c:numCache>
            </c:numRef>
          </c:val>
        </c:ser>
        <c:ser>
          <c:idx val="5"/>
          <c:order val="5"/>
          <c:tx>
            <c:strRef>
              <c:f>'Figure 11'!$G$3</c:f>
              <c:strCache>
                <c:ptCount val="1"/>
                <c:pt idx="0">
                  <c:v>2005-2009</c:v>
                </c:pt>
              </c:strCache>
            </c:strRef>
          </c:tx>
          <c:cat>
            <c:strRef>
              <c:f>'Figure 11'!$A$4:$A$8</c:f>
              <c:strCache>
                <c:ptCount val="5"/>
                <c:pt idx="0">
                  <c:v>Korea (South)</c:v>
                </c:pt>
                <c:pt idx="1">
                  <c:v>Japan</c:v>
                </c:pt>
                <c:pt idx="2">
                  <c:v>Taiwan</c:v>
                </c:pt>
                <c:pt idx="3">
                  <c:v>Korea (North)</c:v>
                </c:pt>
                <c:pt idx="4">
                  <c:v>China</c:v>
                </c:pt>
              </c:strCache>
            </c:strRef>
          </c:cat>
          <c:val>
            <c:numRef>
              <c:f>'Figure 11'!$G$4:$G$8</c:f>
              <c:numCache>
                <c:formatCode>#,##0.0</c:formatCode>
                <c:ptCount val="5"/>
                <c:pt idx="0">
                  <c:v>4.2080578280847254</c:v>
                </c:pt>
                <c:pt idx="1">
                  <c:v>3.7729108971264518</c:v>
                </c:pt>
                <c:pt idx="2">
                  <c:v>4.0637424018399875</c:v>
                </c:pt>
                <c:pt idx="3">
                  <c:v>1.9867986798679869</c:v>
                </c:pt>
                <c:pt idx="4">
                  <c:v>3.9636764480494215</c:v>
                </c:pt>
              </c:numCache>
            </c:numRef>
          </c:val>
        </c:ser>
        <c:axId val="53781248"/>
        <c:axId val="53782784"/>
      </c:barChart>
      <c:catAx>
        <c:axId val="53781248"/>
        <c:scaling>
          <c:orientation val="minMax"/>
        </c:scaling>
        <c:axPos val="b"/>
        <c:numFmt formatCode="General" sourceLinked="1"/>
        <c:majorTickMark val="none"/>
        <c:tickLblPos val="nextTo"/>
        <c:crossAx val="53782784"/>
        <c:crosses val="autoZero"/>
        <c:auto val="1"/>
        <c:lblAlgn val="ctr"/>
        <c:lblOffset val="100"/>
      </c:catAx>
      <c:valAx>
        <c:axId val="53782784"/>
        <c:scaling>
          <c:orientation val="minMax"/>
        </c:scaling>
        <c:axPos val="l"/>
        <c:majorGridlines/>
        <c:numFmt formatCode="#,##0.0" sourceLinked="1"/>
        <c:majorTickMark val="none"/>
        <c:tickLblPos val="nextTo"/>
        <c:crossAx val="5378124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Average Total Libraries' WorldCat holdings, by country (1980-2009)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'Figure 9'!$A$4</c:f>
              <c:strCache>
                <c:ptCount val="1"/>
                <c:pt idx="0">
                  <c:v>China</c:v>
                </c:pt>
              </c:strCache>
            </c:strRef>
          </c:tx>
          <c:cat>
            <c:strRef>
              <c:f>'Figure 9'!$B$3:$G$3</c:f>
              <c:strCache>
                <c:ptCount val="6"/>
                <c:pt idx="0">
                  <c:v>1980 - 1984</c:v>
                </c:pt>
                <c:pt idx="1">
                  <c:v>1985 - 1989</c:v>
                </c:pt>
                <c:pt idx="2">
                  <c:v>1990 - 1994</c:v>
                </c:pt>
                <c:pt idx="3">
                  <c:v>1995 - 1999</c:v>
                </c:pt>
                <c:pt idx="4">
                  <c:v>2000 - 2004</c:v>
                </c:pt>
                <c:pt idx="5">
                  <c:v>2005-2009</c:v>
                </c:pt>
              </c:strCache>
            </c:strRef>
          </c:cat>
          <c:val>
            <c:numRef>
              <c:f>'Figure 9'!$B$4:$G$4</c:f>
              <c:numCache>
                <c:formatCode>0.0</c:formatCode>
                <c:ptCount val="6"/>
                <c:pt idx="0">
                  <c:v>6.2862227879730872</c:v>
                </c:pt>
                <c:pt idx="1">
                  <c:v>5.1858547241944288</c:v>
                </c:pt>
                <c:pt idx="2">
                  <c:v>5.0929624727603313</c:v>
                </c:pt>
                <c:pt idx="3">
                  <c:v>4.7084969690689569</c:v>
                </c:pt>
                <c:pt idx="4">
                  <c:v>4.7859566081323406</c:v>
                </c:pt>
                <c:pt idx="5">
                  <c:v>4.2160527673848538</c:v>
                </c:pt>
              </c:numCache>
            </c:numRef>
          </c:val>
        </c:ser>
        <c:ser>
          <c:idx val="1"/>
          <c:order val="1"/>
          <c:tx>
            <c:strRef>
              <c:f>'Figure 9'!$A$5</c:f>
              <c:strCache>
                <c:ptCount val="1"/>
                <c:pt idx="0">
                  <c:v>Korea (North)</c:v>
                </c:pt>
              </c:strCache>
            </c:strRef>
          </c:tx>
          <c:cat>
            <c:strRef>
              <c:f>'Figure 9'!$B$3:$G$3</c:f>
              <c:strCache>
                <c:ptCount val="6"/>
                <c:pt idx="0">
                  <c:v>1980 - 1984</c:v>
                </c:pt>
                <c:pt idx="1">
                  <c:v>1985 - 1989</c:v>
                </c:pt>
                <c:pt idx="2">
                  <c:v>1990 - 1994</c:v>
                </c:pt>
                <c:pt idx="3">
                  <c:v>1995 - 1999</c:v>
                </c:pt>
                <c:pt idx="4">
                  <c:v>2000 - 2004</c:v>
                </c:pt>
                <c:pt idx="5">
                  <c:v>2005-2009</c:v>
                </c:pt>
              </c:strCache>
            </c:strRef>
          </c:cat>
          <c:val>
            <c:numRef>
              <c:f>'Figure 9'!$B$5:$G$5</c:f>
              <c:numCache>
                <c:formatCode>0.0</c:formatCode>
                <c:ptCount val="6"/>
                <c:pt idx="0">
                  <c:v>7.4417862838915507</c:v>
                </c:pt>
                <c:pt idx="1">
                  <c:v>4.7763636363636435</c:v>
                </c:pt>
                <c:pt idx="2">
                  <c:v>4.4873188405797064</c:v>
                </c:pt>
                <c:pt idx="3">
                  <c:v>2.8385650224215238</c:v>
                </c:pt>
                <c:pt idx="4">
                  <c:v>2.2010398613518212</c:v>
                </c:pt>
                <c:pt idx="5">
                  <c:v>2.5817409766454351</c:v>
                </c:pt>
              </c:numCache>
            </c:numRef>
          </c:val>
        </c:ser>
        <c:ser>
          <c:idx val="2"/>
          <c:order val="2"/>
          <c:tx>
            <c:strRef>
              <c:f>'Figure 9'!$A$6</c:f>
              <c:strCache>
                <c:ptCount val="1"/>
                <c:pt idx="0">
                  <c:v>Taiwan</c:v>
                </c:pt>
              </c:strCache>
            </c:strRef>
          </c:tx>
          <c:cat>
            <c:strRef>
              <c:f>'Figure 9'!$B$3:$G$3</c:f>
              <c:strCache>
                <c:ptCount val="6"/>
                <c:pt idx="0">
                  <c:v>1980 - 1984</c:v>
                </c:pt>
                <c:pt idx="1">
                  <c:v>1985 - 1989</c:v>
                </c:pt>
                <c:pt idx="2">
                  <c:v>1990 - 1994</c:v>
                </c:pt>
                <c:pt idx="3">
                  <c:v>1995 - 1999</c:v>
                </c:pt>
                <c:pt idx="4">
                  <c:v>2000 - 2004</c:v>
                </c:pt>
                <c:pt idx="5">
                  <c:v>2005-2009</c:v>
                </c:pt>
              </c:strCache>
            </c:strRef>
          </c:cat>
          <c:val>
            <c:numRef>
              <c:f>'Figure 9'!$B$6:$G$6</c:f>
              <c:numCache>
                <c:formatCode>0.0</c:formatCode>
                <c:ptCount val="6"/>
                <c:pt idx="0">
                  <c:v>4.1770718330424845</c:v>
                </c:pt>
                <c:pt idx="1">
                  <c:v>4.1321690497546584</c:v>
                </c:pt>
                <c:pt idx="2">
                  <c:v>4.769902912621359</c:v>
                </c:pt>
                <c:pt idx="3">
                  <c:v>4.0482501434308711</c:v>
                </c:pt>
                <c:pt idx="4">
                  <c:v>4.8441519635742747</c:v>
                </c:pt>
                <c:pt idx="5">
                  <c:v>4.3702191199222824</c:v>
                </c:pt>
              </c:numCache>
            </c:numRef>
          </c:val>
        </c:ser>
        <c:ser>
          <c:idx val="3"/>
          <c:order val="3"/>
          <c:tx>
            <c:strRef>
              <c:f>'Figure 9'!$A$7</c:f>
              <c:strCache>
                <c:ptCount val="1"/>
                <c:pt idx="0">
                  <c:v>Japan</c:v>
                </c:pt>
              </c:strCache>
            </c:strRef>
          </c:tx>
          <c:cat>
            <c:strRef>
              <c:f>'Figure 9'!$B$3:$G$3</c:f>
              <c:strCache>
                <c:ptCount val="6"/>
                <c:pt idx="0">
                  <c:v>1980 - 1984</c:v>
                </c:pt>
                <c:pt idx="1">
                  <c:v>1985 - 1989</c:v>
                </c:pt>
                <c:pt idx="2">
                  <c:v>1990 - 1994</c:v>
                </c:pt>
                <c:pt idx="3">
                  <c:v>1995 - 1999</c:v>
                </c:pt>
                <c:pt idx="4">
                  <c:v>2000 - 2004</c:v>
                </c:pt>
                <c:pt idx="5">
                  <c:v>2005-2009</c:v>
                </c:pt>
              </c:strCache>
            </c:strRef>
          </c:cat>
          <c:val>
            <c:numRef>
              <c:f>'Figure 9'!$B$7:$G$7</c:f>
              <c:numCache>
                <c:formatCode>0.0</c:formatCode>
                <c:ptCount val="6"/>
                <c:pt idx="0">
                  <c:v>3.7247795844224907</c:v>
                </c:pt>
                <c:pt idx="1">
                  <c:v>3.8848244416394042</c:v>
                </c:pt>
                <c:pt idx="2">
                  <c:v>3.6184423772180283</c:v>
                </c:pt>
                <c:pt idx="3">
                  <c:v>2.2435788481115706</c:v>
                </c:pt>
                <c:pt idx="4">
                  <c:v>1.9033046932418718</c:v>
                </c:pt>
                <c:pt idx="5">
                  <c:v>1.8209919881060539</c:v>
                </c:pt>
              </c:numCache>
            </c:numRef>
          </c:val>
        </c:ser>
        <c:ser>
          <c:idx val="4"/>
          <c:order val="4"/>
          <c:tx>
            <c:strRef>
              <c:f>'Figure 9'!$A$8</c:f>
              <c:strCache>
                <c:ptCount val="1"/>
                <c:pt idx="0">
                  <c:v>Korea (South)</c:v>
                </c:pt>
              </c:strCache>
            </c:strRef>
          </c:tx>
          <c:cat>
            <c:strRef>
              <c:f>'Figure 9'!$B$3:$G$3</c:f>
              <c:strCache>
                <c:ptCount val="6"/>
                <c:pt idx="0">
                  <c:v>1980 - 1984</c:v>
                </c:pt>
                <c:pt idx="1">
                  <c:v>1985 - 1989</c:v>
                </c:pt>
                <c:pt idx="2">
                  <c:v>1990 - 1994</c:v>
                </c:pt>
                <c:pt idx="3">
                  <c:v>1995 - 1999</c:v>
                </c:pt>
                <c:pt idx="4">
                  <c:v>2000 - 2004</c:v>
                </c:pt>
                <c:pt idx="5">
                  <c:v>2005-2009</c:v>
                </c:pt>
              </c:strCache>
            </c:strRef>
          </c:cat>
          <c:val>
            <c:numRef>
              <c:f>'Figure 9'!$B$8:$G$8</c:f>
              <c:numCache>
                <c:formatCode>0.0</c:formatCode>
                <c:ptCount val="6"/>
                <c:pt idx="0">
                  <c:v>3.765403925148334</c:v>
                </c:pt>
                <c:pt idx="1">
                  <c:v>3.2617153429364385</c:v>
                </c:pt>
                <c:pt idx="2">
                  <c:v>3.3148215547324944</c:v>
                </c:pt>
                <c:pt idx="3">
                  <c:v>3.8334729651350128</c:v>
                </c:pt>
                <c:pt idx="4">
                  <c:v>4.2519880506584755</c:v>
                </c:pt>
                <c:pt idx="5">
                  <c:v>4.0396024017811021</c:v>
                </c:pt>
              </c:numCache>
            </c:numRef>
          </c:val>
        </c:ser>
        <c:marker val="1"/>
        <c:axId val="53818880"/>
        <c:axId val="53820416"/>
      </c:lineChart>
      <c:catAx>
        <c:axId val="53818880"/>
        <c:scaling>
          <c:orientation val="minMax"/>
        </c:scaling>
        <c:axPos val="b"/>
        <c:numFmt formatCode="#,##0" sourceLinked="1"/>
        <c:majorTickMark val="none"/>
        <c:tickLblPos val="nextTo"/>
        <c:crossAx val="53820416"/>
        <c:crosses val="autoZero"/>
        <c:auto val="1"/>
        <c:lblAlgn val="ctr"/>
        <c:lblOffset val="100"/>
      </c:catAx>
      <c:valAx>
        <c:axId val="53820416"/>
        <c:scaling>
          <c:orientation val="minMax"/>
          <c:max val="7.5"/>
          <c:min val="1.5"/>
        </c:scaling>
        <c:axPos val="l"/>
        <c:majorGridlines/>
        <c:numFmt formatCode="0.0" sourceLinked="1"/>
        <c:majorTickMark val="none"/>
        <c:tickLblPos val="nextTo"/>
        <c:spPr>
          <a:ln w="9525">
            <a:noFill/>
          </a:ln>
        </c:spPr>
        <c:crossAx val="53818880"/>
        <c:crosses val="autoZero"/>
        <c:crossBetween val="between"/>
        <c:majorUnit val="0.5"/>
      </c:valAx>
    </c:plotArea>
    <c:legend>
      <c:legendPos val="b"/>
      <c:layout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CE0CF70E-9EF5-4526-9738-35BC463629FD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A6DA0848-753F-41BC-9316-2932CB25F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A0848-753F-41BC-9316-2932CB25F4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WorldCat</a:t>
            </a:r>
            <a:r>
              <a:rPr lang="en-US" dirty="0" smtClean="0"/>
              <a:t>,</a:t>
            </a:r>
            <a:r>
              <a:rPr lang="en-US" baseline="0" dirty="0" smtClean="0"/>
              <a:t> courtesy of </a:t>
            </a:r>
            <a:r>
              <a:rPr lang="en-US" baseline="0" smtClean="0"/>
              <a:t>James Simon, CRL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A0848-753F-41BC-9316-2932CB25F4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3536F6-7DC7-4B81-98D3-E22A91E239F2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7F881B8-9805-4F9C-B269-88D59FD98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077200" cy="1673352"/>
          </a:xfrm>
        </p:spPr>
        <p:txBody>
          <a:bodyPr/>
          <a:lstStyle/>
          <a:p>
            <a:r>
              <a:rPr lang="en-US" smtClean="0"/>
              <a:t>Are Our Worries Over?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8077200" cy="1499616"/>
          </a:xfrm>
        </p:spPr>
        <p:txBody>
          <a:bodyPr/>
          <a:lstStyle/>
          <a:p>
            <a:r>
              <a:rPr lang="en-US" dirty="0" smtClean="0"/>
              <a:t>Signs of Hope for International Collections and Services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257800"/>
            <a:ext cx="18473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4061" y="5257800"/>
            <a:ext cx="8699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Future of Foreign Language Collections </a:t>
            </a:r>
          </a:p>
          <a:p>
            <a:r>
              <a:rPr lang="en-US" dirty="0" smtClean="0"/>
              <a:t>  in Transformational Times: What is at Stake?”	</a:t>
            </a:r>
          </a:p>
          <a:p>
            <a:r>
              <a:rPr lang="en-US" dirty="0" smtClean="0"/>
              <a:t> CEAL Plenary</a:t>
            </a:r>
          </a:p>
          <a:p>
            <a:r>
              <a:rPr lang="en-US" dirty="0" smtClean="0"/>
              <a:t> March 24, 2010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886200"/>
            <a:ext cx="45007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Deborah </a:t>
            </a:r>
            <a:r>
              <a:rPr lang="en-US" sz="1400" dirty="0" err="1" smtClean="0"/>
              <a:t>Jakubs</a:t>
            </a:r>
            <a:endParaRPr lang="en-US" sz="1400" dirty="0" smtClean="0"/>
          </a:p>
          <a:p>
            <a:r>
              <a:rPr lang="en-US" sz="1400" dirty="0" smtClean="0"/>
              <a:t>Rita </a:t>
            </a:r>
            <a:r>
              <a:rPr lang="en-US" sz="1400" dirty="0" err="1" smtClean="0"/>
              <a:t>DiGiallonardo</a:t>
            </a:r>
            <a:r>
              <a:rPr lang="en-US" sz="1400" dirty="0" smtClean="0"/>
              <a:t> Holloway University Librarian</a:t>
            </a:r>
          </a:p>
          <a:p>
            <a:r>
              <a:rPr lang="en-US" sz="1400" dirty="0" smtClean="0"/>
              <a:t>&amp; Vice Provost for Library Affairs</a:t>
            </a:r>
          </a:p>
          <a:p>
            <a:r>
              <a:rPr lang="en-US" sz="1400" dirty="0" smtClean="0"/>
              <a:t>Duke University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2510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Old Worries 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Crisis in foreign acquisitions</a:t>
            </a:r>
          </a:p>
          <a:p>
            <a:endParaRPr lang="en-US" sz="2400" dirty="0" smtClean="0"/>
          </a:p>
          <a:p>
            <a:r>
              <a:rPr lang="en-US" sz="2400" dirty="0" smtClean="0"/>
              <a:t>Few researchers relative to other areas</a:t>
            </a:r>
          </a:p>
          <a:p>
            <a:endParaRPr lang="en-US" sz="2400" dirty="0" smtClean="0"/>
          </a:p>
          <a:p>
            <a:r>
              <a:rPr lang="en-US" sz="2400" dirty="0" smtClean="0"/>
              <a:t>Use statistics</a:t>
            </a:r>
          </a:p>
          <a:p>
            <a:endParaRPr lang="en-US" sz="2400" dirty="0" smtClean="0"/>
          </a:p>
          <a:p>
            <a:r>
              <a:rPr lang="en-US" sz="2400" dirty="0" smtClean="0"/>
              <a:t>Uncertain future supply of area studies library specialists</a:t>
            </a:r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Rising costs and budgetary competition</a:t>
            </a:r>
          </a:p>
          <a:p>
            <a:endParaRPr lang="en-US" sz="2400" dirty="0" smtClean="0"/>
          </a:p>
          <a:p>
            <a:r>
              <a:rPr lang="en-US" sz="2400" dirty="0" smtClean="0"/>
              <a:t>Digital “threat”</a:t>
            </a:r>
          </a:p>
          <a:p>
            <a:endParaRPr lang="en-US" sz="2400" dirty="0" smtClean="0"/>
          </a:p>
          <a:p>
            <a:r>
              <a:rPr lang="en-US" sz="2400" dirty="0" smtClean="0"/>
              <a:t>Traditional area studies questioned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New Worries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Platform compatibility</a:t>
            </a:r>
          </a:p>
          <a:p>
            <a:endParaRPr lang="en-US" sz="2400" dirty="0" smtClean="0"/>
          </a:p>
          <a:p>
            <a:r>
              <a:rPr lang="en-US" sz="2400" dirty="0" smtClean="0"/>
              <a:t>Faculty interest in new fields and new media</a:t>
            </a:r>
          </a:p>
          <a:p>
            <a:endParaRPr lang="en-US" sz="2400" dirty="0" smtClean="0"/>
          </a:p>
          <a:p>
            <a:r>
              <a:rPr lang="en-US" sz="2400" dirty="0" smtClean="0"/>
              <a:t>New interdisciplinary collaborations</a:t>
            </a:r>
          </a:p>
          <a:p>
            <a:endParaRPr lang="en-US" sz="2400" dirty="0" smtClean="0"/>
          </a:p>
          <a:p>
            <a:r>
              <a:rPr lang="en-US" sz="2400" dirty="0" smtClean="0"/>
              <a:t>Diversity of models for digital dissemination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Rising costs of access to electronic information</a:t>
            </a:r>
          </a:p>
          <a:p>
            <a:endParaRPr lang="en-US" sz="2400" dirty="0" smtClean="0"/>
          </a:p>
          <a:p>
            <a:r>
              <a:rPr lang="en-US" sz="2400" dirty="0" smtClean="0"/>
              <a:t>Impact on print acquisitions of trend toward digital</a:t>
            </a:r>
          </a:p>
          <a:p>
            <a:endParaRPr lang="en-US" sz="2400" dirty="0" smtClean="0"/>
          </a:p>
          <a:p>
            <a:r>
              <a:rPr lang="en-US" sz="2400" dirty="0" smtClean="0"/>
              <a:t>Uneven availability of full-text databases and discriminatory costs of their creation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Positive Trends, New Dynamics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/>
            <a:r>
              <a:rPr lang="en-US" sz="2800" dirty="0" smtClean="0"/>
              <a:t>We are not that different.</a:t>
            </a:r>
          </a:p>
          <a:p>
            <a:pPr marL="633222" indent="-514350"/>
            <a:endParaRPr lang="en-US" sz="2800" dirty="0" smtClean="0"/>
          </a:p>
          <a:p>
            <a:pPr marL="633222" indent="-514350"/>
            <a:r>
              <a:rPr lang="en-US" sz="2800" dirty="0" smtClean="0"/>
              <a:t>Impact of globalization and internationalization</a:t>
            </a:r>
            <a:r>
              <a:rPr lang="en-US" sz="2800" dirty="0" smtClean="0"/>
              <a:t>.</a:t>
            </a:r>
          </a:p>
          <a:p>
            <a:pPr marL="633222" indent="-514350"/>
            <a:endParaRPr lang="en-US" sz="2800" dirty="0" smtClean="0"/>
          </a:p>
          <a:p>
            <a:pPr marL="633222" indent="-514350"/>
            <a:r>
              <a:rPr lang="en-US" sz="2800" dirty="0" smtClean="0"/>
              <a:t>The original “</a:t>
            </a:r>
            <a:r>
              <a:rPr lang="en-US" sz="2800" dirty="0" err="1" smtClean="0"/>
              <a:t>interdisciplinarians</a:t>
            </a:r>
            <a:r>
              <a:rPr lang="en-US" sz="2800" dirty="0" smtClean="0"/>
              <a:t>.”</a:t>
            </a:r>
          </a:p>
          <a:p>
            <a:pPr marL="633222" indent="-514350"/>
            <a:endParaRPr lang="en-US" sz="2800" dirty="0" smtClean="0"/>
          </a:p>
          <a:p>
            <a:pPr marL="633222" indent="-514350"/>
            <a:r>
              <a:rPr lang="en-US" sz="2800" dirty="0" smtClean="0"/>
              <a:t>University librarians are paying attention.</a:t>
            </a:r>
          </a:p>
          <a:p>
            <a:pPr marL="633222" indent="-514350"/>
            <a:endParaRPr lang="en-US" sz="2800" dirty="0" smtClean="0"/>
          </a:p>
          <a:p>
            <a:pPr marL="633222" indent="-514350"/>
            <a:endParaRPr lang="en-US" sz="2800" dirty="0" smtClean="0"/>
          </a:p>
          <a:p>
            <a:pPr marL="633222" indent="-514350">
              <a:buFont typeface="+mj-lt"/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3222" indent="-514350"/>
            <a:r>
              <a:rPr lang="en-US" sz="3000" dirty="0" smtClean="0"/>
              <a:t>Collaborative digital initiatives hold promise.</a:t>
            </a:r>
          </a:p>
          <a:p>
            <a:pPr marL="633222" indent="-514350"/>
            <a:endParaRPr lang="en-US" sz="3000" dirty="0" smtClean="0"/>
          </a:p>
          <a:p>
            <a:pPr marL="633222" indent="-514350"/>
            <a:r>
              <a:rPr lang="en-US" sz="3000" dirty="0" smtClean="0"/>
              <a:t>Collections are growing.</a:t>
            </a:r>
          </a:p>
          <a:p>
            <a:pPr marL="633222" indent="-514350"/>
            <a:endParaRPr lang="en-US" sz="2800" dirty="0" smtClean="0"/>
          </a:p>
          <a:p>
            <a:pPr marL="633222" indent="-514350"/>
            <a:r>
              <a:rPr lang="en-US" sz="3000" dirty="0" smtClean="0"/>
              <a:t>Area studies collections are special collections.</a:t>
            </a:r>
          </a:p>
          <a:p>
            <a:pPr marL="633222" indent="-514350">
              <a:buNone/>
            </a:pPr>
            <a:endParaRPr lang="en-US" sz="3000" dirty="0" smtClean="0"/>
          </a:p>
          <a:p>
            <a:pPr marL="633222" indent="-514350"/>
            <a:r>
              <a:rPr lang="en-US" sz="3000" dirty="0" smtClean="0"/>
              <a:t>Distributed, cooperative collection development is working.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Positive Trends, New Dynamics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Growth in East Asian Collections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Average holdings for East Asia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Average Holdings for East Asia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Parting Questions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What evidence do we have that foreign language collections are threatened?  What’s missing?</a:t>
            </a:r>
          </a:p>
          <a:p>
            <a:endParaRPr lang="en-US" sz="2400" dirty="0" smtClean="0"/>
          </a:p>
          <a:p>
            <a:r>
              <a:rPr lang="en-US" sz="2400" dirty="0" smtClean="0"/>
              <a:t>Why has there been so little formal collaboration among East Asian collections and librarians?</a:t>
            </a:r>
          </a:p>
          <a:p>
            <a:endParaRPr lang="en-US" sz="2400" dirty="0" smtClean="0"/>
          </a:p>
          <a:p>
            <a:r>
              <a:rPr lang="en-US" sz="2400" dirty="0" smtClean="0"/>
              <a:t>Have demand and circulation changed?</a:t>
            </a:r>
          </a:p>
          <a:p>
            <a:endParaRPr lang="en-US" sz="2400" dirty="0" smtClean="0"/>
          </a:p>
          <a:p>
            <a:r>
              <a:rPr lang="en-US" sz="2400" dirty="0" smtClean="0"/>
              <a:t>Is outsourcing the future?</a:t>
            </a:r>
          </a:p>
          <a:p>
            <a:endParaRPr lang="en-US" sz="2400" dirty="0" smtClean="0"/>
          </a:p>
          <a:p>
            <a:r>
              <a:rPr lang="en-US" sz="2400" dirty="0" smtClean="0"/>
              <a:t>Where will the next generation of East Asian/area studies librarians come from and what skills must they bring?</a:t>
            </a:r>
          </a:p>
          <a:p>
            <a:endParaRPr lang="en-US" sz="2400" dirty="0" smtClean="0"/>
          </a:p>
          <a:p>
            <a:r>
              <a:rPr lang="en-US" sz="2400" dirty="0" smtClean="0"/>
              <a:t>What should a university librarian know about foreign language collections in transformational times?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1115</TotalTime>
  <Words>319</Words>
  <Application>Microsoft Office PowerPoint</Application>
  <PresentationFormat>On-screen Show (4:3)</PresentationFormat>
  <Paragraphs>81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Are Our Worries Over?</vt:lpstr>
      <vt:lpstr>Old Worries </vt:lpstr>
      <vt:lpstr>New Worries</vt:lpstr>
      <vt:lpstr>Positive Trends, New Dynamics </vt:lpstr>
      <vt:lpstr>Positive Trends, New Dynamics</vt:lpstr>
      <vt:lpstr>Growth in East Asian Collections</vt:lpstr>
      <vt:lpstr>Average holdings for East Asia</vt:lpstr>
      <vt:lpstr>Average Holdings for East Asia</vt:lpstr>
      <vt:lpstr>Parting Questions</vt:lpstr>
    </vt:vector>
  </TitlesOfParts>
  <Company>Duke University Libraries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Our Worries Over?</dc:title>
  <dc:creator>debby</dc:creator>
  <cp:lastModifiedBy>debby</cp:lastModifiedBy>
  <cp:revision>50</cp:revision>
  <dcterms:created xsi:type="dcterms:W3CDTF">2010-03-08T17:48:11Z</dcterms:created>
  <dcterms:modified xsi:type="dcterms:W3CDTF">2010-03-17T16:21:42Z</dcterms:modified>
</cp:coreProperties>
</file>