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5"/>
  </p:handoutMasterIdLst>
  <p:sldIdLst>
    <p:sldId id="256" r:id="rId2"/>
    <p:sldId id="263" r:id="rId3"/>
    <p:sldId id="269" r:id="rId4"/>
    <p:sldId id="257" r:id="rId5"/>
    <p:sldId id="258" r:id="rId6"/>
    <p:sldId id="259" r:id="rId7"/>
    <p:sldId id="260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212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0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0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AD39C-E27A-409A-A161-87E09675F54E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0051"/>
            <a:ext cx="2971800" cy="4606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50051"/>
            <a:ext cx="2971800" cy="4606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8696-E2E8-4A2B-A4FC-0E0C4AC2E4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0014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405F-FF7D-46F7-850C-BF979B23E4BC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3BB0-9F5F-4010-B0C9-78F359D79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405F-FF7D-46F7-850C-BF979B23E4BC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3BB0-9F5F-4010-B0C9-78F359D79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405F-FF7D-46F7-850C-BF979B23E4BC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3BB0-9F5F-4010-B0C9-78F359D79C3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405F-FF7D-46F7-850C-BF979B23E4BC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3BB0-9F5F-4010-B0C9-78F359D79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405F-FF7D-46F7-850C-BF979B23E4BC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3BB0-9F5F-4010-B0C9-78F359D79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405F-FF7D-46F7-850C-BF979B23E4BC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3BB0-9F5F-4010-B0C9-78F359D79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405F-FF7D-46F7-850C-BF979B23E4BC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3BB0-9F5F-4010-B0C9-78F359D79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405F-FF7D-46F7-850C-BF979B23E4BC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3BB0-9F5F-4010-B0C9-78F359D79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405F-FF7D-46F7-850C-BF979B23E4BC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3BB0-9F5F-4010-B0C9-78F359D79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405F-FF7D-46F7-850C-BF979B23E4BC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3BB0-9F5F-4010-B0C9-78F359D79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405F-FF7D-46F7-850C-BF979B23E4BC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3BB0-9F5F-4010-B0C9-78F359D79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BDA405F-FF7D-46F7-850C-BF979B23E4BC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4BA3BB0-9F5F-4010-B0C9-78F359D79C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057400"/>
          </a:xfrm>
        </p:spPr>
        <p:txBody>
          <a:bodyPr/>
          <a:lstStyle/>
          <a:p>
            <a:r>
              <a:rPr lang="en-US" b="1" dirty="0" smtClean="0"/>
              <a:t>Council on East Asian Libraries</a:t>
            </a:r>
            <a:br>
              <a:rPr lang="en-US" b="1" dirty="0" smtClean="0"/>
            </a:br>
            <a:r>
              <a:rPr lang="en-US" b="1" dirty="0" smtClean="0"/>
              <a:t>Annual Meeting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1"/>
            <a:ext cx="6400800" cy="21336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Plenary Meeting</a:t>
            </a:r>
          </a:p>
          <a:p>
            <a:endParaRPr lang="en-US" dirty="0" smtClean="0"/>
          </a:p>
          <a:p>
            <a:r>
              <a:rPr lang="en-US" b="1" dirty="0" smtClean="0"/>
              <a:t>March 28</a:t>
            </a:r>
          </a:p>
          <a:p>
            <a:r>
              <a:rPr lang="en-US" b="1" dirty="0" smtClean="0"/>
              <a:t>Hawaiian Hilton Village</a:t>
            </a:r>
          </a:p>
          <a:p>
            <a:r>
              <a:rPr lang="en-US" b="1" dirty="0" smtClean="0"/>
              <a:t>South Pacific Ballroom I &amp; II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212200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200" b="1" dirty="0" smtClean="0"/>
              <a:t>Election Committee Members</a:t>
            </a:r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r>
              <a:rPr lang="en-US" sz="3200" dirty="0" smtClean="0"/>
              <a:t>Cathy Chiu, Chair</a:t>
            </a:r>
          </a:p>
          <a:p>
            <a:pPr algn="ctr">
              <a:buNone/>
            </a:pPr>
            <a:r>
              <a:rPr lang="en-US" sz="3200" dirty="0" smtClean="0"/>
              <a:t>Ellen Hammond</a:t>
            </a:r>
          </a:p>
          <a:p>
            <a:pPr algn="ctr">
              <a:buNone/>
            </a:pPr>
            <a:r>
              <a:rPr lang="en-US" sz="3200" dirty="0" err="1" smtClean="0"/>
              <a:t>Mikyung</a:t>
            </a:r>
            <a:r>
              <a:rPr lang="en-US" sz="3200" dirty="0" smtClean="0"/>
              <a:t> Kang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344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By </a:t>
            </a:r>
          </a:p>
          <a:p>
            <a:pPr marL="0" indent="0" algn="ctr">
              <a:buNone/>
            </a:pPr>
            <a:r>
              <a:rPr lang="en-US" sz="3200" b="1" dirty="0" smtClean="0"/>
              <a:t>Mr. Makoto Okamoto 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Special Report</a:t>
            </a:r>
            <a:br>
              <a:rPr lang="en-US" dirty="0" smtClean="0"/>
            </a:br>
            <a:r>
              <a:rPr lang="en-US" dirty="0" smtClean="0"/>
              <a:t>on Japanese Libraries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361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971799"/>
            <a:ext cx="7408333" cy="3154363"/>
          </a:xfrm>
        </p:spPr>
        <p:txBody>
          <a:bodyPr/>
          <a:lstStyle/>
          <a:p>
            <a:r>
              <a:rPr lang="en-US" sz="3200" b="1" dirty="0" smtClean="0"/>
              <a:t>Search for New Chief, Asian Division, Library of Congress </a:t>
            </a:r>
            <a:r>
              <a:rPr lang="en-US" sz="2800" dirty="0" smtClean="0"/>
              <a:t>— Franklin </a:t>
            </a:r>
            <a:r>
              <a:rPr lang="en-US" sz="2800" dirty="0" err="1" smtClean="0"/>
              <a:t>Odo</a:t>
            </a:r>
            <a:endParaRPr lang="en-US" sz="2800" dirty="0" smtClean="0"/>
          </a:p>
          <a:p>
            <a:endParaRPr lang="en-US" dirty="0" smtClean="0"/>
          </a:p>
          <a:p>
            <a:r>
              <a:rPr lang="en-US" sz="3200" b="1" dirty="0" smtClean="0"/>
              <a:t>CEAL Fellowship Dinner </a:t>
            </a:r>
            <a:r>
              <a:rPr lang="en-US" sz="2800" dirty="0" smtClean="0"/>
              <a:t>— </a:t>
            </a:r>
            <a:r>
              <a:rPr lang="en-US" sz="2800" dirty="0" err="1" smtClean="0"/>
              <a:t>Kuang-tien</a:t>
            </a:r>
            <a:r>
              <a:rPr lang="en-US" sz="2800" dirty="0" smtClean="0"/>
              <a:t> Yao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990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Electronic </a:t>
            </a:r>
            <a:r>
              <a:rPr lang="en-US" b="1" dirty="0"/>
              <a:t>Bridges for East Asian Research: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 the Scholar’s Perspective </a:t>
            </a:r>
            <a:r>
              <a:rPr lang="en-US" dirty="0" smtClean="0"/>
              <a:t>-- Evelyn </a:t>
            </a:r>
            <a:r>
              <a:rPr lang="en-US" dirty="0" err="1" smtClean="0"/>
              <a:t>Rawski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/>
              <a:t>Cooperation in Constricting Times - Models and </a:t>
            </a:r>
            <a:r>
              <a:rPr lang="en-US" b="1" dirty="0" smtClean="0"/>
              <a:t>Prospects </a:t>
            </a:r>
            <a:r>
              <a:rPr lang="en-US" dirty="0" smtClean="0"/>
              <a:t>-- James Simon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/>
              <a:t>Seeing Through Brown Eyes, Not Blue: the Changing Perspectives of Libraries Local and </a:t>
            </a:r>
            <a:r>
              <a:rPr lang="en-US" b="1" dirty="0" smtClean="0"/>
              <a:t>Global </a:t>
            </a:r>
            <a:r>
              <a:rPr lang="en-US" dirty="0" smtClean="0"/>
              <a:t>-- Paula </a:t>
            </a:r>
            <a:r>
              <a:rPr lang="en-US" dirty="0"/>
              <a:t>Mochida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Plenary II:  Program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216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68580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11200" b="1" dirty="0" smtClean="0"/>
              <a:t>Agenda</a:t>
            </a:r>
            <a:endParaRPr lang="en-US" sz="11200" b="1" dirty="0"/>
          </a:p>
          <a:p>
            <a:r>
              <a:rPr lang="en-US" sz="11200" b="1" dirty="0" smtClean="0"/>
              <a:t>Welcome</a:t>
            </a:r>
            <a:r>
              <a:rPr lang="en-US" sz="8600" dirty="0" smtClean="0"/>
              <a:t> </a:t>
            </a:r>
          </a:p>
          <a:p>
            <a:endParaRPr lang="en-US" sz="4000" dirty="0" smtClean="0"/>
          </a:p>
          <a:p>
            <a:r>
              <a:rPr lang="en-US" sz="11200" b="1" dirty="0" smtClean="0"/>
              <a:t>Recognitions</a:t>
            </a:r>
          </a:p>
          <a:p>
            <a:pPr lvl="1">
              <a:buFont typeface="Wingdings" pitchFamily="2" charset="2"/>
              <a:buChar char="ü"/>
            </a:pPr>
            <a:r>
              <a:rPr lang="en-US" sz="5900" dirty="0" smtClean="0"/>
              <a:t>New </a:t>
            </a:r>
            <a:r>
              <a:rPr lang="en-US" sz="5900" dirty="0"/>
              <a:t>members and First-time attendees </a:t>
            </a:r>
          </a:p>
          <a:p>
            <a:pPr lvl="1">
              <a:buFont typeface="Wingdings" pitchFamily="2" charset="2"/>
              <a:buChar char="ü"/>
            </a:pPr>
            <a:r>
              <a:rPr lang="en-US" sz="5900" dirty="0" smtClean="0"/>
              <a:t>Outgoing </a:t>
            </a:r>
            <a:r>
              <a:rPr lang="en-US" sz="5900" dirty="0"/>
              <a:t>Executive Board </a:t>
            </a:r>
            <a:r>
              <a:rPr lang="en-US" sz="5900" dirty="0" smtClean="0"/>
              <a:t>Members</a:t>
            </a:r>
            <a:endParaRPr lang="en-US" sz="5900" dirty="0"/>
          </a:p>
          <a:p>
            <a:pPr lvl="1">
              <a:buFont typeface="Wingdings" pitchFamily="2" charset="2"/>
              <a:buChar char="ü"/>
            </a:pPr>
            <a:r>
              <a:rPr lang="en-US" sz="5900" dirty="0" smtClean="0"/>
              <a:t>Retired or Deceased </a:t>
            </a:r>
            <a:r>
              <a:rPr lang="en-US" sz="5900" dirty="0"/>
              <a:t>since last </a:t>
            </a:r>
            <a:r>
              <a:rPr lang="en-US" sz="5900" dirty="0" smtClean="0"/>
              <a:t>meeting</a:t>
            </a:r>
          </a:p>
          <a:p>
            <a:endParaRPr lang="en-US" sz="4000" dirty="0"/>
          </a:p>
          <a:p>
            <a:r>
              <a:rPr lang="en-US" sz="11200" b="1" dirty="0" smtClean="0"/>
              <a:t>Special </a:t>
            </a:r>
            <a:r>
              <a:rPr lang="en-US" sz="11200" b="1" dirty="0"/>
              <a:t>Report on the Impact of the </a:t>
            </a:r>
            <a:r>
              <a:rPr lang="en-US" sz="11200" b="1" dirty="0" smtClean="0"/>
              <a:t>Japanese Disaster on </a:t>
            </a:r>
            <a:r>
              <a:rPr lang="en-US" sz="11200" b="1" dirty="0"/>
              <a:t>Libraries</a:t>
            </a:r>
            <a:r>
              <a:rPr lang="en-US" sz="5900" dirty="0"/>
              <a:t>—</a:t>
            </a:r>
            <a:r>
              <a:rPr lang="en-US" sz="6800" dirty="0"/>
              <a:t>Makoto Okamoto </a:t>
            </a:r>
            <a:endParaRPr lang="en-US" sz="6800" dirty="0" smtClean="0"/>
          </a:p>
          <a:p>
            <a:endParaRPr lang="en-US" sz="4000" dirty="0"/>
          </a:p>
          <a:p>
            <a:r>
              <a:rPr lang="en-US" sz="11200" b="1" dirty="0" smtClean="0"/>
              <a:t>Election Results</a:t>
            </a:r>
            <a:r>
              <a:rPr lang="en-US" sz="8600" b="1" dirty="0" smtClean="0"/>
              <a:t>—</a:t>
            </a:r>
            <a:r>
              <a:rPr lang="en-US" sz="6800" dirty="0" smtClean="0"/>
              <a:t>Cathy Chiu</a:t>
            </a:r>
          </a:p>
          <a:p>
            <a:endParaRPr lang="en-US" sz="4000" dirty="0" smtClean="0"/>
          </a:p>
          <a:p>
            <a:r>
              <a:rPr lang="en-US" sz="11200" b="1" dirty="0" smtClean="0"/>
              <a:t>Announcements </a:t>
            </a:r>
            <a:endParaRPr lang="en-US" sz="11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Plenary I: Business Meeting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668403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smtClean="0"/>
              <a:t>Colleagues from Japan</a:t>
            </a:r>
            <a:r>
              <a:rPr lang="en-US" dirty="0" smtClean="0"/>
              <a:t>,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Thank you for coming </a:t>
            </a:r>
          </a:p>
          <a:p>
            <a:pPr algn="ctr">
              <a:buNone/>
            </a:pPr>
            <a:r>
              <a:rPr lang="en-US" dirty="0" smtClean="0"/>
              <a:t>at this difficult time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Ganbatte</a:t>
            </a:r>
            <a:r>
              <a:rPr lang="en-US" dirty="0" smtClean="0"/>
              <a:t> </a:t>
            </a:r>
            <a:r>
              <a:rPr lang="en-US" dirty="0" err="1" smtClean="0"/>
              <a:t>k</a:t>
            </a:r>
            <a:r>
              <a:rPr lang="en-US" dirty="0" err="1" smtClean="0"/>
              <a:t>udasai</a:t>
            </a:r>
            <a:r>
              <a:rPr lang="en-US" dirty="0" smtClean="0"/>
              <a:t> </a:t>
            </a:r>
            <a:r>
              <a:rPr lang="ja-JP" altLang="en-US" smtClean="0"/>
              <a:t>ガンバ</a:t>
            </a:r>
            <a:r>
              <a:rPr lang="ja-JP" altLang="en-US" smtClean="0"/>
              <a:t>ッ</a:t>
            </a:r>
            <a:r>
              <a:rPr lang="ja-JP" altLang="en-US" smtClean="0"/>
              <a:t>テ下さい</a:t>
            </a:r>
            <a:r>
              <a:rPr lang="en-US" dirty="0" smtClean="0"/>
              <a:t>!</a:t>
            </a:r>
          </a:p>
          <a:p>
            <a:pPr algn="ctr">
              <a:buNone/>
            </a:pPr>
            <a:r>
              <a:rPr lang="en-US" dirty="0" err="1" smtClean="0"/>
              <a:t>Bie</a:t>
            </a:r>
            <a:r>
              <a:rPr lang="en-US" dirty="0" smtClean="0"/>
              <a:t> </a:t>
            </a:r>
            <a:r>
              <a:rPr lang="en-US" dirty="0" smtClean="0"/>
              <a:t>fang </a:t>
            </a:r>
            <a:r>
              <a:rPr lang="en-US" dirty="0" err="1" smtClean="0"/>
              <a:t>qi</a:t>
            </a:r>
            <a:r>
              <a:rPr lang="en-US" dirty="0" smtClean="0"/>
              <a:t> </a:t>
            </a:r>
            <a:r>
              <a:rPr lang="ko-KR" altLang="en-US" dirty="0" smtClean="0"/>
              <a:t>别放弃</a:t>
            </a:r>
            <a:r>
              <a:rPr lang="en-US" dirty="0" smtClean="0"/>
              <a:t>!</a:t>
            </a:r>
          </a:p>
          <a:p>
            <a:pPr algn="ctr">
              <a:buNone/>
            </a:pPr>
            <a:r>
              <a:rPr lang="en-US" dirty="0" err="1" smtClean="0"/>
              <a:t>Himnaeseyo</a:t>
            </a:r>
            <a:r>
              <a:rPr lang="en-US" dirty="0" smtClean="0"/>
              <a:t> </a:t>
            </a:r>
            <a:r>
              <a:rPr lang="ko-KR" altLang="en-US" dirty="0" smtClean="0"/>
              <a:t>힘내세요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Recognitions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6172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200" b="1" dirty="0" smtClean="0"/>
              <a:t>Welcome!</a:t>
            </a:r>
          </a:p>
          <a:p>
            <a:pPr marL="0" indent="0" algn="ctr">
              <a:buNone/>
            </a:pPr>
            <a:r>
              <a:rPr lang="en-US" sz="3200" dirty="0" smtClean="0"/>
              <a:t>Please stand up if you are a: </a:t>
            </a:r>
          </a:p>
          <a:p>
            <a:pPr marL="0" indent="0" algn="ctr">
              <a:buNone/>
            </a:pPr>
            <a:endParaRPr lang="en-US" sz="3200" dirty="0" smtClean="0"/>
          </a:p>
          <a:p>
            <a:pPr algn="ctr">
              <a:buFont typeface="Wingdings"/>
              <a:buChar char="J"/>
            </a:pPr>
            <a:r>
              <a:rPr lang="en-US" sz="3200" dirty="0" smtClean="0"/>
              <a:t> New CEAL Member</a:t>
            </a:r>
          </a:p>
          <a:p>
            <a:pPr marL="0" indent="0" algn="ctr">
              <a:buNone/>
            </a:pPr>
            <a:r>
              <a:rPr lang="en-US" sz="3200" dirty="0" smtClean="0">
                <a:sym typeface="Wingdings" pitchFamily="2" charset="2"/>
              </a:rPr>
              <a:t> </a:t>
            </a:r>
            <a:r>
              <a:rPr lang="en-US" sz="3200" dirty="0" smtClean="0"/>
              <a:t>First-Time Attendee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New Members &amp;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First-time Attendees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297283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467600" cy="4525963"/>
          </a:xfrm>
        </p:spPr>
        <p:txBody>
          <a:bodyPr>
            <a:normAutofit fontScale="92500" lnSpcReduction="10000"/>
          </a:bodyPr>
          <a:lstStyle/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b="1" dirty="0" smtClean="0"/>
              <a:t>Cathy Chiu </a:t>
            </a:r>
            <a:r>
              <a:rPr lang="en-US" sz="2800" dirty="0" smtClean="0"/>
              <a:t>(Member-at-Large) </a:t>
            </a:r>
            <a:endParaRPr lang="en-US" sz="2800" dirty="0"/>
          </a:p>
          <a:p>
            <a:r>
              <a:rPr lang="en-US" sz="2800" b="1" dirty="0" smtClean="0"/>
              <a:t>Sarah Elman </a:t>
            </a:r>
            <a:r>
              <a:rPr lang="en-US" sz="2800" dirty="0" smtClean="0"/>
              <a:t>(Chair, Technical Processing) </a:t>
            </a:r>
            <a:endParaRPr lang="en-US" sz="2800" dirty="0"/>
          </a:p>
          <a:p>
            <a:r>
              <a:rPr lang="en-US" sz="2800" b="1" dirty="0" smtClean="0"/>
              <a:t>Hana </a:t>
            </a:r>
            <a:r>
              <a:rPr lang="en-US" sz="2800" b="1" dirty="0"/>
              <a:t>Kim </a:t>
            </a:r>
            <a:r>
              <a:rPr lang="en-US" sz="2800" dirty="0" smtClean="0"/>
              <a:t>(Chair, Korean </a:t>
            </a:r>
            <a:r>
              <a:rPr lang="en-US" sz="2800" dirty="0"/>
              <a:t>Materials) </a:t>
            </a:r>
          </a:p>
          <a:p>
            <a:r>
              <a:rPr lang="en-US" sz="2800" b="1" dirty="0" smtClean="0"/>
              <a:t>Yasuko </a:t>
            </a:r>
            <a:r>
              <a:rPr lang="en-US" sz="2800" b="1" dirty="0"/>
              <a:t>Makino </a:t>
            </a:r>
            <a:r>
              <a:rPr lang="en-US" sz="2800" dirty="0" smtClean="0"/>
              <a:t>(Member-at-Large</a:t>
            </a:r>
            <a:r>
              <a:rPr lang="en-US" sz="2800" dirty="0"/>
              <a:t>) </a:t>
            </a:r>
          </a:p>
          <a:p>
            <a:r>
              <a:rPr lang="en-US" sz="2800" b="1" dirty="0" err="1" smtClean="0"/>
              <a:t>Haruko</a:t>
            </a:r>
            <a:r>
              <a:rPr lang="en-US" sz="2800" b="1" dirty="0" smtClean="0"/>
              <a:t> Nakamura </a:t>
            </a:r>
            <a:r>
              <a:rPr lang="en-US" sz="2800" dirty="0" smtClean="0"/>
              <a:t>(Chair, Japanese Materials) </a:t>
            </a:r>
            <a:endParaRPr lang="en-US" sz="2800" dirty="0"/>
          </a:p>
          <a:p>
            <a:r>
              <a:rPr lang="en-US" sz="2800" b="1" dirty="0" err="1" smtClean="0"/>
              <a:t>Eiko</a:t>
            </a:r>
            <a:r>
              <a:rPr lang="en-US" sz="2800" b="1" dirty="0" smtClean="0"/>
              <a:t> </a:t>
            </a:r>
            <a:r>
              <a:rPr lang="en-US" sz="2800" b="1" dirty="0" err="1"/>
              <a:t>Sakaguchi</a:t>
            </a:r>
            <a:r>
              <a:rPr lang="en-US" sz="2800" b="1" dirty="0"/>
              <a:t> </a:t>
            </a:r>
            <a:r>
              <a:rPr lang="en-US" sz="2800" dirty="0" smtClean="0"/>
              <a:t>(Chair, Public </a:t>
            </a:r>
            <a:r>
              <a:rPr lang="en-US" sz="2800" dirty="0"/>
              <a:t>Service) </a:t>
            </a:r>
          </a:p>
          <a:p>
            <a:r>
              <a:rPr lang="en-US" sz="2800" b="1" dirty="0" smtClean="0"/>
              <a:t>Kris </a:t>
            </a:r>
            <a:r>
              <a:rPr lang="en-US" sz="2800" b="1" dirty="0" err="1"/>
              <a:t>Troost</a:t>
            </a:r>
            <a:r>
              <a:rPr lang="en-US" sz="2800" b="1" dirty="0"/>
              <a:t> </a:t>
            </a:r>
            <a:r>
              <a:rPr lang="en-US" sz="2800" dirty="0"/>
              <a:t>(Past President) </a:t>
            </a:r>
          </a:p>
          <a:p>
            <a:r>
              <a:rPr lang="en-US" sz="2800" b="1" dirty="0" err="1" smtClean="0"/>
              <a:t>Kuang-tien</a:t>
            </a:r>
            <a:r>
              <a:rPr lang="en-US" sz="2800" b="1" dirty="0" smtClean="0"/>
              <a:t> </a:t>
            </a:r>
            <a:r>
              <a:rPr lang="en-US" sz="2800" b="1" dirty="0"/>
              <a:t>Yao </a:t>
            </a:r>
            <a:r>
              <a:rPr lang="en-US" sz="2800" dirty="0" smtClean="0"/>
              <a:t>(Chair, Chinese </a:t>
            </a:r>
            <a:r>
              <a:rPr lang="en-US" sz="2800" dirty="0"/>
              <a:t>Materials)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Outgoing Executive Board Members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450909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3916363"/>
          </a:xfrm>
        </p:spPr>
        <p:txBody>
          <a:bodyPr>
            <a:normAutofit lnSpcReduction="10000"/>
          </a:bodyPr>
          <a:lstStyle/>
          <a:p>
            <a:r>
              <a:rPr lang="en-US" sz="3200" b="1" dirty="0" err="1" smtClean="0"/>
              <a:t>Charmian</a:t>
            </a:r>
            <a:r>
              <a:rPr lang="en-US" sz="3200" b="1" dirty="0" smtClean="0"/>
              <a:t> Cheng</a:t>
            </a:r>
            <a:r>
              <a:rPr lang="en-US" sz="3200" dirty="0" smtClean="0"/>
              <a:t>, Chinese Cataloguer, Princeton Univ. (June 2010)</a:t>
            </a:r>
          </a:p>
          <a:p>
            <a:endParaRPr lang="en-US" sz="1000" dirty="0" smtClean="0"/>
          </a:p>
          <a:p>
            <a:r>
              <a:rPr lang="en-US" sz="3000" b="1" dirty="0" err="1" smtClean="0"/>
              <a:t>Hisayuki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Ishimatsu</a:t>
            </a:r>
            <a:r>
              <a:rPr lang="en-US" altLang="ko-KR" sz="3000" dirty="0" smtClean="0"/>
              <a:t>, </a:t>
            </a:r>
            <a:r>
              <a:rPr lang="en-US" sz="3000" dirty="0" smtClean="0"/>
              <a:t>Librarian </a:t>
            </a:r>
            <a:r>
              <a:rPr lang="en-US" sz="3000" dirty="0"/>
              <a:t>for the Japanese </a:t>
            </a:r>
            <a:r>
              <a:rPr lang="en-US" sz="3000" dirty="0" smtClean="0"/>
              <a:t>Collection, UC Berkeley (Dec. 2010)</a:t>
            </a:r>
          </a:p>
          <a:p>
            <a:endParaRPr lang="en-US" sz="1100" dirty="0" smtClean="0"/>
          </a:p>
          <a:p>
            <a:r>
              <a:rPr lang="en-US" sz="3200" b="1" dirty="0" smtClean="0"/>
              <a:t>Naomi </a:t>
            </a:r>
            <a:r>
              <a:rPr lang="en-US" sz="3200" b="1" dirty="0" err="1" smtClean="0"/>
              <a:t>Kotake</a:t>
            </a:r>
            <a:r>
              <a:rPr lang="en-US" sz="3200" dirty="0" smtClean="0"/>
              <a:t>, Japanese Studies Librarian, Stanford Univ.  (Feb. 2011)</a:t>
            </a:r>
          </a:p>
          <a:p>
            <a:endParaRPr lang="en-US" sz="3000" dirty="0" smtClean="0"/>
          </a:p>
          <a:p>
            <a:endParaRPr lang="en-US" sz="10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Retirees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xmlns="" val="3197158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3916363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12000" b="1" dirty="0" smtClean="0"/>
              <a:t>Judy Lu</a:t>
            </a:r>
            <a:r>
              <a:rPr lang="en-US" sz="12000" dirty="0" smtClean="0"/>
              <a:t>,</a:t>
            </a:r>
            <a:r>
              <a:rPr lang="en-US" sz="12000" b="1" dirty="0" smtClean="0"/>
              <a:t> </a:t>
            </a:r>
            <a:r>
              <a:rPr lang="en-US" sz="12000" dirty="0" smtClean="0"/>
              <a:t>Head, Collections Services, Asian Division, Library of Congress (Dec. 2010)</a:t>
            </a:r>
          </a:p>
          <a:p>
            <a:endParaRPr lang="en-US" sz="4000" b="1" dirty="0" smtClean="0"/>
          </a:p>
          <a:p>
            <a:r>
              <a:rPr lang="en-US" sz="12000" b="1" dirty="0" smtClean="0"/>
              <a:t>Kenji </a:t>
            </a:r>
            <a:r>
              <a:rPr lang="en-US" sz="12000" b="1" dirty="0" err="1" smtClean="0"/>
              <a:t>Niki</a:t>
            </a:r>
            <a:r>
              <a:rPr lang="en-US" sz="12000" dirty="0" smtClean="0"/>
              <a:t>, Curator, Japanese Collection, Univ. of Michigan (Apr. 2011)</a:t>
            </a:r>
          </a:p>
          <a:p>
            <a:endParaRPr lang="en-US" sz="4000" b="1" dirty="0" smtClean="0"/>
          </a:p>
          <a:p>
            <a:r>
              <a:rPr lang="en-US" sz="12000" b="1" dirty="0" err="1" smtClean="0"/>
              <a:t>Sook-ja</a:t>
            </a:r>
            <a:r>
              <a:rPr lang="en-US" sz="12000" b="1" dirty="0" smtClean="0"/>
              <a:t> Park, </a:t>
            </a:r>
            <a:r>
              <a:rPr lang="en-US" sz="12000" dirty="0" smtClean="0"/>
              <a:t>Library Assistant for the Korean Collection, UC Berkeley (June 2011) </a:t>
            </a:r>
          </a:p>
          <a:p>
            <a:endParaRPr lang="en-US" sz="4000" dirty="0" smtClean="0"/>
          </a:p>
          <a:p>
            <a:r>
              <a:rPr lang="en-US" sz="12000" b="1" dirty="0" err="1" smtClean="0"/>
              <a:t>Younghee</a:t>
            </a:r>
            <a:r>
              <a:rPr lang="en-US" sz="12000" b="1" dirty="0" smtClean="0"/>
              <a:t> </a:t>
            </a:r>
            <a:r>
              <a:rPr lang="en-US" sz="12000" b="1" dirty="0" err="1"/>
              <a:t>Sohn</a:t>
            </a:r>
            <a:r>
              <a:rPr lang="en-US" sz="12000" dirty="0"/>
              <a:t>, </a:t>
            </a:r>
            <a:r>
              <a:rPr lang="en-US" sz="12000" dirty="0" smtClean="0"/>
              <a:t>Korean </a:t>
            </a:r>
            <a:r>
              <a:rPr lang="en-US" sz="12000" dirty="0"/>
              <a:t>Studies </a:t>
            </a:r>
            <a:r>
              <a:rPr lang="en-US" sz="12000" dirty="0" smtClean="0"/>
              <a:t>Librarian, Univ</a:t>
            </a:r>
            <a:r>
              <a:rPr lang="en-US" sz="12000" dirty="0"/>
              <a:t>.</a:t>
            </a:r>
            <a:r>
              <a:rPr lang="en-US" sz="12000" dirty="0" smtClean="0"/>
              <a:t> </a:t>
            </a:r>
            <a:r>
              <a:rPr lang="en-US" sz="12000" dirty="0"/>
              <a:t>of </a:t>
            </a:r>
            <a:r>
              <a:rPr lang="en-US" sz="12000" dirty="0" smtClean="0"/>
              <a:t>Chicago (Sept. 2010)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Retirees</a:t>
            </a:r>
            <a:br>
              <a:rPr lang="en-US" b="1" dirty="0" smtClean="0"/>
            </a:br>
            <a:r>
              <a:rPr lang="en-US" sz="2700" b="1" dirty="0" smtClean="0"/>
              <a:t>(continued)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xmlns="" val="2713666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514600"/>
            <a:ext cx="7408333" cy="3611563"/>
          </a:xfrm>
        </p:spPr>
        <p:txBody>
          <a:bodyPr>
            <a:normAutofit fontScale="25000" lnSpcReduction="20000"/>
          </a:bodyPr>
          <a:lstStyle/>
          <a:p>
            <a:endParaRPr lang="en-US" sz="1400" dirty="0" smtClean="0"/>
          </a:p>
          <a:p>
            <a:r>
              <a:rPr lang="en-US" sz="11600" b="1" dirty="0" smtClean="0"/>
              <a:t>Chun Shum</a:t>
            </a:r>
            <a:r>
              <a:rPr lang="en-US" sz="11600" dirty="0" smtClean="0"/>
              <a:t> (aka </a:t>
            </a:r>
            <a:r>
              <a:rPr lang="en-US" sz="11600" dirty="0" err="1" smtClean="0"/>
              <a:t>Shen</a:t>
            </a:r>
            <a:r>
              <a:rPr lang="en-US" sz="11600" dirty="0" smtClean="0"/>
              <a:t> Jing), Curator of Rare Books, Harvard-</a:t>
            </a:r>
            <a:r>
              <a:rPr lang="en-US" sz="11600" dirty="0" err="1" smtClean="0"/>
              <a:t>Yenching</a:t>
            </a:r>
            <a:r>
              <a:rPr lang="en-US" sz="11600" dirty="0" smtClean="0"/>
              <a:t> Library (Feb. 2011)</a:t>
            </a:r>
          </a:p>
          <a:p>
            <a:endParaRPr lang="en-US" sz="4000" b="1" dirty="0" smtClean="0"/>
          </a:p>
          <a:p>
            <a:r>
              <a:rPr lang="en-US" sz="11600" b="1" dirty="0" smtClean="0"/>
              <a:t>Peter Young</a:t>
            </a:r>
            <a:r>
              <a:rPr lang="en-US" sz="11600" dirty="0" smtClean="0"/>
              <a:t>, Chief, Asian Division, Library of Congress (Dec. 2010)</a:t>
            </a:r>
          </a:p>
          <a:p>
            <a:endParaRPr lang="en-US" sz="4000" dirty="0" smtClean="0"/>
          </a:p>
          <a:p>
            <a:r>
              <a:rPr lang="en-US" sz="11600" b="1" dirty="0" smtClean="0"/>
              <a:t>Abraham Yu</a:t>
            </a:r>
            <a:r>
              <a:rPr lang="en-US" sz="11600" dirty="0" smtClean="0"/>
              <a:t>, former CEAL President (2003-2006), former President of the OCLC CJK Users Group (1997-1999), &amp; head of East Asian Cataloging team, UC Irvine (Nov. 2010)</a:t>
            </a:r>
          </a:p>
          <a:p>
            <a:endParaRPr lang="en-US" sz="9600" dirty="0" smtClean="0"/>
          </a:p>
          <a:p>
            <a:endParaRPr lang="en-US" sz="9600" dirty="0" smtClean="0"/>
          </a:p>
          <a:p>
            <a:endParaRPr lang="en-US" sz="9600" dirty="0" smtClean="0"/>
          </a:p>
          <a:p>
            <a:endParaRPr lang="en-US" sz="1400" b="1" dirty="0" smtClean="0"/>
          </a:p>
          <a:p>
            <a:pPr marL="0" indent="0">
              <a:buNone/>
            </a:pPr>
            <a:endParaRPr lang="en-US" sz="14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Retirees</a:t>
            </a:r>
            <a:br>
              <a:rPr lang="en-US" b="1" dirty="0" smtClean="0"/>
            </a:br>
            <a:r>
              <a:rPr lang="en-US" sz="2700" b="1" dirty="0" smtClean="0"/>
              <a:t> (continued)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xmlns="" val="481728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86000"/>
            <a:ext cx="7408333" cy="3840163"/>
          </a:xfrm>
        </p:spPr>
        <p:txBody>
          <a:bodyPr>
            <a:normAutofit fontScale="25000" lnSpcReduction="20000"/>
          </a:bodyPr>
          <a:lstStyle/>
          <a:p>
            <a:endParaRPr lang="en-US" sz="11200" b="1" dirty="0" smtClean="0"/>
          </a:p>
          <a:p>
            <a:r>
              <a:rPr lang="en-US" sz="12800" b="1" dirty="0" smtClean="0"/>
              <a:t>Raoul </a:t>
            </a:r>
            <a:r>
              <a:rPr lang="en-US" sz="12800" b="1" dirty="0" err="1"/>
              <a:t>Kulberg</a:t>
            </a:r>
            <a:r>
              <a:rPr lang="en-US" sz="12800" dirty="0"/>
              <a:t> (1930-2011</a:t>
            </a:r>
            <a:r>
              <a:rPr lang="en-US" sz="12800" dirty="0" smtClean="0"/>
              <a:t>), former Reference Librarian &amp; CEAL Member, Univ. of District of Columbia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12800" b="1" dirty="0" smtClean="0"/>
              <a:t>Warren </a:t>
            </a:r>
            <a:r>
              <a:rPr lang="en-US" sz="12800" b="1" dirty="0" err="1" smtClean="0"/>
              <a:t>Tsuneishi</a:t>
            </a:r>
            <a:r>
              <a:rPr lang="en-US" sz="12800" dirty="0" smtClean="0"/>
              <a:t> (1921-2011), former Chief, Asian Division, Library of Congress  </a:t>
            </a:r>
          </a:p>
          <a:p>
            <a:pPr marL="0" indent="0" algn="ctr">
              <a:buNone/>
            </a:pPr>
            <a:r>
              <a:rPr lang="en-US" sz="8000" dirty="0" smtClean="0"/>
              <a:t>    -- For a special tribute to Dr. </a:t>
            </a:r>
            <a:r>
              <a:rPr lang="en-US" sz="8000" dirty="0" err="1" smtClean="0"/>
              <a:t>Tsuneishi</a:t>
            </a:r>
            <a:r>
              <a:rPr lang="en-US" sz="8000" dirty="0" smtClean="0"/>
              <a:t>, see JEAL 152 (Feb. 2011)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Deceased Colleagues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856770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587</TotalTime>
  <Words>493</Words>
  <Application>Microsoft Office PowerPoint</Application>
  <PresentationFormat>On-screen Show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Waveform</vt:lpstr>
      <vt:lpstr>Council on East Asian Libraries Annual Meeting</vt:lpstr>
      <vt:lpstr>Plenary I: Business Meeting</vt:lpstr>
      <vt:lpstr>Recognitions</vt:lpstr>
      <vt:lpstr>New Members &amp;  First-time Attendees</vt:lpstr>
      <vt:lpstr>Outgoing Executive Board Members</vt:lpstr>
      <vt:lpstr>Retirees</vt:lpstr>
      <vt:lpstr>Retirees (continued)</vt:lpstr>
      <vt:lpstr>Retirees  (continued)</vt:lpstr>
      <vt:lpstr>Deceased Colleagues</vt:lpstr>
      <vt:lpstr>Election Results</vt:lpstr>
      <vt:lpstr>Special Report on Japanese Libraries </vt:lpstr>
      <vt:lpstr>Announcements</vt:lpstr>
      <vt:lpstr> Plenary II:  Program </vt:lpstr>
    </vt:vector>
  </TitlesOfParts>
  <Company>USC Libraries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Recognitions</dc:title>
  <dc:creator>USC College of Letters, Arts &amp; Sciences</dc:creator>
  <cp:lastModifiedBy>joykim</cp:lastModifiedBy>
  <cp:revision>33</cp:revision>
  <cp:lastPrinted>2011-03-15T22:58:37Z</cp:lastPrinted>
  <dcterms:created xsi:type="dcterms:W3CDTF">2011-03-15T18:20:19Z</dcterms:created>
  <dcterms:modified xsi:type="dcterms:W3CDTF">2011-03-23T21:33:28Z</dcterms:modified>
</cp:coreProperties>
</file>