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6" r:id="rId3"/>
    <p:sldId id="258" r:id="rId4"/>
    <p:sldId id="257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79" d="100"/>
          <a:sy n="79" d="100"/>
        </p:scale>
        <p:origin x="-246" y="-72"/>
      </p:cViewPr>
      <p:guideLst>
        <p:guide orient="horz" pos="3016"/>
        <p:guide pos="2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540EA-948A-4474-BFA8-837692C9AD9F}" type="datetimeFigureOut">
              <a:rPr lang="en-US" smtClean="0"/>
              <a:t>3/1/2012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BFFC5-45DA-46B0-B49E-3759598C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04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D1CE98-9FE7-42D3-8AB3-4A2DBB90FCB7}" type="datetimeFigureOut">
              <a:rPr lang="en-US" smtClean="0"/>
              <a:pPr/>
              <a:t>3/1/2012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7103E2-53FA-4A3B-B167-2DC0DAEF4C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4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103E2-53FA-4A3B-B167-2DC0DAEF4C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pPr/>
              <a:t>3/1/2012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029" y="350100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James K.M. Cheng</a:t>
            </a:r>
          </a:p>
          <a:p>
            <a:r>
              <a:rPr lang="en-US" sz="2000" dirty="0" smtClean="0"/>
              <a:t>Librarian</a:t>
            </a:r>
          </a:p>
          <a:p>
            <a:r>
              <a:rPr lang="en-US" sz="2000" dirty="0" smtClean="0"/>
              <a:t>Harvard-</a:t>
            </a:r>
            <a:r>
              <a:rPr lang="en-US" sz="2000" dirty="0" err="1" smtClean="0"/>
              <a:t>Yenching</a:t>
            </a:r>
            <a:r>
              <a:rPr lang="en-US" sz="2000" dirty="0" smtClean="0"/>
              <a:t> Library</a:t>
            </a:r>
          </a:p>
          <a:p>
            <a:r>
              <a:rPr lang="en-US" sz="2000" dirty="0" smtClean="0"/>
              <a:t>Harvard University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953029" y="1340768"/>
            <a:ext cx="5707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Harvard Library Transition</a:t>
            </a:r>
          </a:p>
        </p:txBody>
      </p:sp>
      <p:pic>
        <p:nvPicPr>
          <p:cNvPr id="4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6745" y="6124153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736" y="6400800"/>
            <a:ext cx="1078991" cy="329183"/>
          </a:xfrm>
          <a:prstGeom prst="rect">
            <a:avLst/>
          </a:prstGeom>
        </p:spPr>
      </p:pic>
      <p:pic>
        <p:nvPicPr>
          <p:cNvPr id="6" name="Imag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4900" y="2451100"/>
            <a:ext cx="1828800" cy="609600"/>
          </a:xfrm>
          <a:prstGeom prst="rect">
            <a:avLst/>
          </a:prstGeom>
        </p:spPr>
      </p:pic>
      <p:pic>
        <p:nvPicPr>
          <p:cNvPr id="8" name="Image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4900" y="1638300"/>
            <a:ext cx="1828800" cy="609600"/>
          </a:xfrm>
          <a:prstGeom prst="rect">
            <a:avLst/>
          </a:prstGeom>
        </p:spPr>
      </p:pic>
      <p:pic>
        <p:nvPicPr>
          <p:cNvPr id="9" name="Imag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4900" y="850900"/>
            <a:ext cx="1828800" cy="609600"/>
          </a:xfrm>
          <a:prstGeom prst="rect">
            <a:avLst/>
          </a:prstGeom>
        </p:spPr>
      </p:pic>
      <p:pic>
        <p:nvPicPr>
          <p:cNvPr id="11" name="Image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29200" y="3797300"/>
            <a:ext cx="876300" cy="1066800"/>
          </a:xfrm>
          <a:prstGeom prst="rect">
            <a:avLst/>
          </a:prstGeom>
        </p:spPr>
      </p:pic>
      <p:pic>
        <p:nvPicPr>
          <p:cNvPr id="12" name="Image 1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56300" y="3797300"/>
            <a:ext cx="914400" cy="1066800"/>
          </a:xfrm>
          <a:prstGeom prst="rect">
            <a:avLst/>
          </a:prstGeom>
        </p:spPr>
      </p:pic>
      <p:pic>
        <p:nvPicPr>
          <p:cNvPr id="13" name="Image 13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34200" y="3797300"/>
            <a:ext cx="876300" cy="1066800"/>
          </a:xfrm>
          <a:prstGeom prst="rect">
            <a:avLst/>
          </a:prstGeom>
        </p:spPr>
      </p:pic>
      <p:pic>
        <p:nvPicPr>
          <p:cNvPr id="14" name="Image 1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861300" y="3797300"/>
            <a:ext cx="876300" cy="1066800"/>
          </a:xfrm>
          <a:prstGeom prst="rect">
            <a:avLst/>
          </a:prstGeom>
        </p:spPr>
      </p:pic>
      <p:pic>
        <p:nvPicPr>
          <p:cNvPr id="15" name="Image 15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89400" y="3797300"/>
            <a:ext cx="876300" cy="1066800"/>
          </a:xfrm>
          <a:prstGeom prst="rect">
            <a:avLst/>
          </a:prstGeom>
        </p:spPr>
      </p:pic>
      <p:pic>
        <p:nvPicPr>
          <p:cNvPr id="16" name="Image 16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162300" y="3797300"/>
            <a:ext cx="863600" cy="1066800"/>
          </a:xfrm>
          <a:prstGeom prst="rect">
            <a:avLst/>
          </a:prstGeom>
        </p:spPr>
      </p:pic>
      <p:pic>
        <p:nvPicPr>
          <p:cNvPr id="17" name="Image 17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222500" y="3797300"/>
            <a:ext cx="876300" cy="1066800"/>
          </a:xfrm>
          <a:prstGeom prst="rect">
            <a:avLst/>
          </a:prstGeom>
        </p:spPr>
      </p:pic>
      <p:pic>
        <p:nvPicPr>
          <p:cNvPr id="18" name="Image 18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282700" y="3797300"/>
            <a:ext cx="876300" cy="1066800"/>
          </a:xfrm>
          <a:prstGeom prst="rect">
            <a:avLst/>
          </a:prstGeom>
        </p:spPr>
      </p:pic>
      <p:pic>
        <p:nvPicPr>
          <p:cNvPr id="19" name="Image 1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55600" y="3797300"/>
            <a:ext cx="876300" cy="1066800"/>
          </a:xfrm>
          <a:prstGeom prst="rect">
            <a:avLst/>
          </a:prstGeom>
        </p:spPr>
      </p:pic>
      <p:sp>
        <p:nvSpPr>
          <p:cNvPr id="55" name="Freeform 3"/>
          <p:cNvSpPr/>
          <p:nvPr/>
        </p:nvSpPr>
        <p:spPr>
          <a:xfrm>
            <a:off x="3648455" y="2456434"/>
            <a:ext cx="0" cy="609600"/>
          </a:xfrm>
          <a:custGeom>
            <a:avLst/>
            <a:gdLst/>
            <a:ahLst/>
            <a:cxnLst/>
            <a:rect l="0" t="0" r="0" b="0"/>
            <a:pathLst>
              <a:path h="609600">
                <a:moveTo>
                  <a:pt x="0" y="609600"/>
                </a:moveTo>
                <a:lnTo>
                  <a:pt x="1828799" y="609600"/>
                </a:lnTo>
                <a:lnTo>
                  <a:pt x="1828799" y="0"/>
                </a:lnTo>
                <a:lnTo>
                  <a:pt x="0" y="0"/>
                </a:lnTo>
                <a:lnTo>
                  <a:pt x="0" y="60960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Freeform 3"/>
          <p:cNvSpPr/>
          <p:nvPr/>
        </p:nvSpPr>
        <p:spPr>
          <a:xfrm>
            <a:off x="4562855" y="3066034"/>
            <a:ext cx="3745864" cy="738759"/>
          </a:xfrm>
          <a:custGeom>
            <a:avLst/>
            <a:gdLst/>
            <a:ahLst/>
            <a:cxnLst/>
            <a:rect l="0" t="0" r="0" b="0"/>
            <a:pathLst>
              <a:path w="3745864" h="738759">
                <a:moveTo>
                  <a:pt x="0" y="0"/>
                </a:moveTo>
                <a:lnTo>
                  <a:pt x="0" y="369315"/>
                </a:lnTo>
                <a:lnTo>
                  <a:pt x="3745864" y="369315"/>
                </a:lnTo>
                <a:lnTo>
                  <a:pt x="3745864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Freeform 3"/>
          <p:cNvSpPr/>
          <p:nvPr/>
        </p:nvSpPr>
        <p:spPr>
          <a:xfrm>
            <a:off x="4562855" y="3066034"/>
            <a:ext cx="2810764" cy="738759"/>
          </a:xfrm>
          <a:custGeom>
            <a:avLst/>
            <a:gdLst/>
            <a:ahLst/>
            <a:cxnLst/>
            <a:rect l="0" t="0" r="0" b="0"/>
            <a:pathLst>
              <a:path w="2810764" h="738759">
                <a:moveTo>
                  <a:pt x="0" y="0"/>
                </a:moveTo>
                <a:lnTo>
                  <a:pt x="0" y="369315"/>
                </a:lnTo>
                <a:lnTo>
                  <a:pt x="2810764" y="369315"/>
                </a:lnTo>
                <a:lnTo>
                  <a:pt x="2810764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Freeform 3"/>
          <p:cNvSpPr/>
          <p:nvPr/>
        </p:nvSpPr>
        <p:spPr>
          <a:xfrm>
            <a:off x="4562855" y="3066034"/>
            <a:ext cx="1859406" cy="738759"/>
          </a:xfrm>
          <a:custGeom>
            <a:avLst/>
            <a:gdLst/>
            <a:ahLst/>
            <a:cxnLst/>
            <a:rect l="0" t="0" r="0" b="0"/>
            <a:pathLst>
              <a:path w="1859406" h="738759">
                <a:moveTo>
                  <a:pt x="0" y="0"/>
                </a:moveTo>
                <a:lnTo>
                  <a:pt x="0" y="369315"/>
                </a:lnTo>
                <a:lnTo>
                  <a:pt x="1859406" y="369315"/>
                </a:lnTo>
                <a:lnTo>
                  <a:pt x="1859406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Freeform 3"/>
          <p:cNvSpPr/>
          <p:nvPr/>
        </p:nvSpPr>
        <p:spPr>
          <a:xfrm>
            <a:off x="4562855" y="3066034"/>
            <a:ext cx="908050" cy="738759"/>
          </a:xfrm>
          <a:custGeom>
            <a:avLst/>
            <a:gdLst/>
            <a:ahLst/>
            <a:cxnLst/>
            <a:rect l="0" t="0" r="0" b="0"/>
            <a:pathLst>
              <a:path w="908050" h="738759">
                <a:moveTo>
                  <a:pt x="0" y="0"/>
                </a:moveTo>
                <a:lnTo>
                  <a:pt x="0" y="369315"/>
                </a:lnTo>
                <a:lnTo>
                  <a:pt x="908050" y="369315"/>
                </a:lnTo>
                <a:lnTo>
                  <a:pt x="90805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Freeform 3"/>
          <p:cNvSpPr/>
          <p:nvPr/>
        </p:nvSpPr>
        <p:spPr>
          <a:xfrm>
            <a:off x="4535677" y="3066034"/>
            <a:ext cx="0" cy="738759"/>
          </a:xfrm>
          <a:custGeom>
            <a:avLst/>
            <a:gdLst/>
            <a:ahLst/>
            <a:cxnLst/>
            <a:rect l="0" t="0" r="0" b="0"/>
            <a:pathLst>
              <a:path h="738759">
                <a:moveTo>
                  <a:pt x="27178" y="0"/>
                </a:moveTo>
                <a:lnTo>
                  <a:pt x="27178" y="369315"/>
                </a:lnTo>
                <a:lnTo>
                  <a:pt x="0" y="369315"/>
                </a:lnTo>
                <a:lnTo>
                  <a:pt x="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Freeform 3"/>
          <p:cNvSpPr/>
          <p:nvPr/>
        </p:nvSpPr>
        <p:spPr>
          <a:xfrm>
            <a:off x="3600577" y="3066034"/>
            <a:ext cx="0" cy="738759"/>
          </a:xfrm>
          <a:custGeom>
            <a:avLst/>
            <a:gdLst/>
            <a:ahLst/>
            <a:cxnLst/>
            <a:rect l="0" t="0" r="0" b="0"/>
            <a:pathLst>
              <a:path h="738759">
                <a:moveTo>
                  <a:pt x="962278" y="0"/>
                </a:moveTo>
                <a:lnTo>
                  <a:pt x="962278" y="369315"/>
                </a:lnTo>
                <a:lnTo>
                  <a:pt x="0" y="369315"/>
                </a:lnTo>
                <a:lnTo>
                  <a:pt x="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Freeform 3"/>
          <p:cNvSpPr/>
          <p:nvPr/>
        </p:nvSpPr>
        <p:spPr>
          <a:xfrm>
            <a:off x="2665475" y="3066034"/>
            <a:ext cx="0" cy="738759"/>
          </a:xfrm>
          <a:custGeom>
            <a:avLst/>
            <a:gdLst/>
            <a:ahLst/>
            <a:cxnLst/>
            <a:rect l="0" t="0" r="0" b="0"/>
            <a:pathLst>
              <a:path h="738759">
                <a:moveTo>
                  <a:pt x="1897380" y="0"/>
                </a:moveTo>
                <a:lnTo>
                  <a:pt x="1897380" y="369315"/>
                </a:lnTo>
                <a:lnTo>
                  <a:pt x="0" y="369315"/>
                </a:lnTo>
                <a:lnTo>
                  <a:pt x="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Freeform 3"/>
          <p:cNvSpPr/>
          <p:nvPr/>
        </p:nvSpPr>
        <p:spPr>
          <a:xfrm>
            <a:off x="1730247" y="3066034"/>
            <a:ext cx="0" cy="738759"/>
          </a:xfrm>
          <a:custGeom>
            <a:avLst/>
            <a:gdLst/>
            <a:ahLst/>
            <a:cxnLst/>
            <a:rect l="0" t="0" r="0" b="0"/>
            <a:pathLst>
              <a:path h="738759">
                <a:moveTo>
                  <a:pt x="2832608" y="0"/>
                </a:moveTo>
                <a:lnTo>
                  <a:pt x="2832608" y="369315"/>
                </a:lnTo>
                <a:lnTo>
                  <a:pt x="0" y="369315"/>
                </a:lnTo>
                <a:lnTo>
                  <a:pt x="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Freeform 3"/>
          <p:cNvSpPr/>
          <p:nvPr/>
        </p:nvSpPr>
        <p:spPr>
          <a:xfrm>
            <a:off x="3648455" y="1644269"/>
            <a:ext cx="0" cy="609600"/>
          </a:xfrm>
          <a:custGeom>
            <a:avLst/>
            <a:gdLst/>
            <a:ahLst/>
            <a:cxnLst/>
            <a:rect l="0" t="0" r="0" b="0"/>
            <a:pathLst>
              <a:path h="609600">
                <a:moveTo>
                  <a:pt x="0" y="609600"/>
                </a:moveTo>
                <a:lnTo>
                  <a:pt x="1828799" y="609600"/>
                </a:lnTo>
                <a:lnTo>
                  <a:pt x="1828799" y="0"/>
                </a:lnTo>
                <a:lnTo>
                  <a:pt x="0" y="0"/>
                </a:lnTo>
                <a:lnTo>
                  <a:pt x="0" y="60960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Freeform 3"/>
          <p:cNvSpPr/>
          <p:nvPr/>
        </p:nvSpPr>
        <p:spPr>
          <a:xfrm>
            <a:off x="4562094" y="2254631"/>
            <a:ext cx="0" cy="202565"/>
          </a:xfrm>
          <a:custGeom>
            <a:avLst/>
            <a:gdLst/>
            <a:ahLst/>
            <a:cxnLst/>
            <a:rect l="0" t="0" r="0" b="0"/>
            <a:pathLst>
              <a:path h="202565">
                <a:moveTo>
                  <a:pt x="1650" y="0"/>
                </a:moveTo>
                <a:lnTo>
                  <a:pt x="1650" y="101345"/>
                </a:lnTo>
                <a:lnTo>
                  <a:pt x="0" y="101345"/>
                </a:lnTo>
                <a:lnTo>
                  <a:pt x="0" y="202565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Freeform 3"/>
          <p:cNvSpPr/>
          <p:nvPr/>
        </p:nvSpPr>
        <p:spPr>
          <a:xfrm>
            <a:off x="3648455" y="856234"/>
            <a:ext cx="0" cy="609599"/>
          </a:xfrm>
          <a:custGeom>
            <a:avLst/>
            <a:gdLst/>
            <a:ahLst/>
            <a:cxnLst/>
            <a:rect l="0" t="0" r="0" b="0"/>
            <a:pathLst>
              <a:path h="609599">
                <a:moveTo>
                  <a:pt x="0" y="609599"/>
                </a:moveTo>
                <a:lnTo>
                  <a:pt x="1828799" y="609599"/>
                </a:lnTo>
                <a:lnTo>
                  <a:pt x="1828799" y="0"/>
                </a:lnTo>
                <a:lnTo>
                  <a:pt x="0" y="0"/>
                </a:lnTo>
                <a:lnTo>
                  <a:pt x="0" y="60959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Freeform 3"/>
          <p:cNvSpPr/>
          <p:nvPr/>
        </p:nvSpPr>
        <p:spPr>
          <a:xfrm>
            <a:off x="4562094" y="1466596"/>
            <a:ext cx="0" cy="178434"/>
          </a:xfrm>
          <a:custGeom>
            <a:avLst/>
            <a:gdLst/>
            <a:ahLst/>
            <a:cxnLst/>
            <a:rect l="0" t="0" r="0" b="0"/>
            <a:pathLst>
              <a:path h="178434">
                <a:moveTo>
                  <a:pt x="1650" y="0"/>
                </a:moveTo>
                <a:lnTo>
                  <a:pt x="1650" y="89280"/>
                </a:lnTo>
                <a:lnTo>
                  <a:pt x="0" y="89280"/>
                </a:lnTo>
                <a:lnTo>
                  <a:pt x="0" y="178434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Freeform 3"/>
          <p:cNvSpPr/>
          <p:nvPr/>
        </p:nvSpPr>
        <p:spPr>
          <a:xfrm>
            <a:off x="5033390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Freeform 3"/>
          <p:cNvSpPr/>
          <p:nvPr/>
        </p:nvSpPr>
        <p:spPr>
          <a:xfrm>
            <a:off x="5968619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907364" y="1066190"/>
                </a:lnTo>
                <a:lnTo>
                  <a:pt x="907364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Freeform 3"/>
          <p:cNvSpPr/>
          <p:nvPr/>
        </p:nvSpPr>
        <p:spPr>
          <a:xfrm>
            <a:off x="6936105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Freeform 3"/>
          <p:cNvSpPr/>
          <p:nvPr/>
        </p:nvSpPr>
        <p:spPr>
          <a:xfrm>
            <a:off x="7871206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Freeform 3"/>
          <p:cNvSpPr/>
          <p:nvPr/>
        </p:nvSpPr>
        <p:spPr>
          <a:xfrm>
            <a:off x="4098289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Freeform 3"/>
          <p:cNvSpPr/>
          <p:nvPr/>
        </p:nvSpPr>
        <p:spPr>
          <a:xfrm>
            <a:off x="3163062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Freeform 3"/>
          <p:cNvSpPr/>
          <p:nvPr/>
        </p:nvSpPr>
        <p:spPr>
          <a:xfrm>
            <a:off x="2227960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Freeform 3"/>
          <p:cNvSpPr/>
          <p:nvPr/>
        </p:nvSpPr>
        <p:spPr>
          <a:xfrm>
            <a:off x="1292860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Freeform 3"/>
          <p:cNvSpPr/>
          <p:nvPr/>
        </p:nvSpPr>
        <p:spPr>
          <a:xfrm>
            <a:off x="357657" y="3804767"/>
            <a:ext cx="0" cy="1066190"/>
          </a:xfrm>
          <a:custGeom>
            <a:avLst/>
            <a:gdLst/>
            <a:ahLst/>
            <a:cxnLst/>
            <a:rect l="0" t="0" r="0" b="0"/>
            <a:pathLst>
              <a:path h="1066190">
                <a:moveTo>
                  <a:pt x="0" y="1066190"/>
                </a:moveTo>
                <a:lnTo>
                  <a:pt x="874966" y="1066190"/>
                </a:lnTo>
                <a:lnTo>
                  <a:pt x="874966" y="0"/>
                </a:lnTo>
                <a:lnTo>
                  <a:pt x="0" y="0"/>
                </a:lnTo>
                <a:lnTo>
                  <a:pt x="0" y="1066190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Freeform 3"/>
          <p:cNvSpPr/>
          <p:nvPr/>
        </p:nvSpPr>
        <p:spPr>
          <a:xfrm>
            <a:off x="795146" y="3066034"/>
            <a:ext cx="0" cy="738759"/>
          </a:xfrm>
          <a:custGeom>
            <a:avLst/>
            <a:gdLst/>
            <a:ahLst/>
            <a:cxnLst/>
            <a:rect l="0" t="0" r="0" b="0"/>
            <a:pathLst>
              <a:path h="738759">
                <a:moveTo>
                  <a:pt x="3767709" y="0"/>
                </a:moveTo>
                <a:lnTo>
                  <a:pt x="3767709" y="369315"/>
                </a:lnTo>
                <a:lnTo>
                  <a:pt x="0" y="369315"/>
                </a:lnTo>
                <a:lnTo>
                  <a:pt x="0" y="738759"/>
                </a:lnTo>
              </a:path>
            </a:pathLst>
          </a:custGeom>
          <a:ln w="9921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TextBox 1"/>
          <p:cNvSpPr txBox="1"/>
          <p:nvPr/>
        </p:nvSpPr>
        <p:spPr>
          <a:xfrm>
            <a:off x="489203" y="266039"/>
            <a:ext cx="5898515" cy="2819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2400" dirty="0" smtClean="0">
                <a:solidFill>
                  <a:srgbClr val="A41C2F"/>
                </a:solidFill>
                <a:latin typeface="Arial"/>
              </a:rPr>
              <a:t>Harvard Library Held-in-Common Functions</a:t>
            </a:r>
          </a:p>
        </p:txBody>
      </p:sp>
      <p:sp>
        <p:nvSpPr>
          <p:cNvPr id="97" name="TextBox 2"/>
          <p:cNvSpPr txBox="1"/>
          <p:nvPr/>
        </p:nvSpPr>
        <p:spPr>
          <a:xfrm>
            <a:off x="4279138" y="995553"/>
            <a:ext cx="567376" cy="1783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400" b="1" dirty="0" smtClean="0">
                <a:solidFill>
                  <a:srgbClr val="FFFFFF"/>
                </a:solidFill>
                <a:latin typeface="Calibri"/>
              </a:rPr>
              <a:t>Provost</a:t>
            </a:r>
          </a:p>
        </p:txBody>
      </p:sp>
      <p:sp>
        <p:nvSpPr>
          <p:cNvPr id="99" name="TextBox 4"/>
          <p:cNvSpPr txBox="1"/>
          <p:nvPr/>
        </p:nvSpPr>
        <p:spPr>
          <a:xfrm>
            <a:off x="3820414" y="1205484"/>
            <a:ext cx="1485138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i="1" dirty="0" smtClean="0">
                <a:solidFill>
                  <a:srgbClr val="FFFFFF"/>
                </a:solidFill>
                <a:latin typeface="Calibri"/>
              </a:rPr>
              <a:t>(Chair of Library Board)</a:t>
            </a:r>
          </a:p>
        </p:txBody>
      </p:sp>
      <p:sp>
        <p:nvSpPr>
          <p:cNvPr id="102" name="TextBox 7"/>
          <p:cNvSpPr txBox="1"/>
          <p:nvPr/>
        </p:nvSpPr>
        <p:spPr>
          <a:xfrm>
            <a:off x="3789933" y="1875155"/>
            <a:ext cx="1543434" cy="17830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400" b="1" dirty="0" smtClean="0">
                <a:solidFill>
                  <a:srgbClr val="FFFFFF"/>
                </a:solidFill>
                <a:latin typeface="Calibri"/>
              </a:rPr>
              <a:t>Sr. Associate Provost</a:t>
            </a:r>
          </a:p>
        </p:txBody>
      </p:sp>
      <p:sp>
        <p:nvSpPr>
          <p:cNvPr id="104" name="TextBox 9"/>
          <p:cNvSpPr txBox="1"/>
          <p:nvPr/>
        </p:nvSpPr>
        <p:spPr>
          <a:xfrm>
            <a:off x="3989578" y="2580767"/>
            <a:ext cx="1147233" cy="17830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400" b="1" dirty="0" smtClean="0">
                <a:solidFill>
                  <a:srgbClr val="FFFFFF"/>
                </a:solidFill>
                <a:latin typeface="Calibri"/>
              </a:rPr>
              <a:t>Harvard Library</a:t>
            </a:r>
          </a:p>
        </p:txBody>
      </p:sp>
      <p:sp>
        <p:nvSpPr>
          <p:cNvPr id="107" name="TextBox 12"/>
          <p:cNvSpPr txBox="1"/>
          <p:nvPr/>
        </p:nvSpPr>
        <p:spPr>
          <a:xfrm>
            <a:off x="3885946" y="2794127"/>
            <a:ext cx="1351752" cy="17830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400" b="1" dirty="0" smtClean="0">
                <a:solidFill>
                  <a:srgbClr val="FFFFFF"/>
                </a:solidFill>
                <a:latin typeface="Calibri"/>
              </a:rPr>
              <a:t>Executive Director</a:t>
            </a:r>
          </a:p>
        </p:txBody>
      </p:sp>
      <p:sp>
        <p:nvSpPr>
          <p:cNvPr id="109" name="TextBox 14"/>
          <p:cNvSpPr txBox="1"/>
          <p:nvPr/>
        </p:nvSpPr>
        <p:spPr>
          <a:xfrm>
            <a:off x="6175883" y="3910583"/>
            <a:ext cx="49408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Head of</a:t>
            </a:r>
          </a:p>
        </p:txBody>
      </p:sp>
      <p:sp>
        <p:nvSpPr>
          <p:cNvPr id="110" name="TextBox 15"/>
          <p:cNvSpPr txBox="1"/>
          <p:nvPr/>
        </p:nvSpPr>
        <p:spPr>
          <a:xfrm>
            <a:off x="5223382" y="4002024"/>
            <a:ext cx="49408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Head of</a:t>
            </a:r>
          </a:p>
        </p:txBody>
      </p:sp>
      <p:sp>
        <p:nvSpPr>
          <p:cNvPr id="111" name="TextBox 16"/>
          <p:cNvSpPr txBox="1"/>
          <p:nvPr/>
        </p:nvSpPr>
        <p:spPr>
          <a:xfrm>
            <a:off x="557784" y="4093464"/>
            <a:ext cx="473202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Affinity</a:t>
            </a:r>
          </a:p>
        </p:txBody>
      </p:sp>
      <p:sp>
        <p:nvSpPr>
          <p:cNvPr id="112" name="TextBox 17"/>
          <p:cNvSpPr txBox="1"/>
          <p:nvPr/>
        </p:nvSpPr>
        <p:spPr>
          <a:xfrm>
            <a:off x="1492885" y="4093464"/>
            <a:ext cx="473201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Affinity</a:t>
            </a:r>
          </a:p>
        </p:txBody>
      </p:sp>
      <p:sp>
        <p:nvSpPr>
          <p:cNvPr id="113" name="TextBox 18"/>
          <p:cNvSpPr txBox="1"/>
          <p:nvPr/>
        </p:nvSpPr>
        <p:spPr>
          <a:xfrm>
            <a:off x="2428366" y="4093464"/>
            <a:ext cx="473201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Affinity</a:t>
            </a:r>
          </a:p>
        </p:txBody>
      </p:sp>
      <p:sp>
        <p:nvSpPr>
          <p:cNvPr id="114" name="TextBox 19"/>
          <p:cNvSpPr txBox="1"/>
          <p:nvPr/>
        </p:nvSpPr>
        <p:spPr>
          <a:xfrm>
            <a:off x="3363468" y="4093464"/>
            <a:ext cx="473201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Affinity</a:t>
            </a:r>
          </a:p>
        </p:txBody>
      </p:sp>
      <p:sp>
        <p:nvSpPr>
          <p:cNvPr id="115" name="TextBox 20"/>
          <p:cNvSpPr txBox="1"/>
          <p:nvPr/>
        </p:nvSpPr>
        <p:spPr>
          <a:xfrm>
            <a:off x="4298950" y="4093464"/>
            <a:ext cx="473201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Affinity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020435" y="4093464"/>
            <a:ext cx="80497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Preservation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126478" y="4093464"/>
            <a:ext cx="49408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Head of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8147050" y="4093464"/>
            <a:ext cx="325221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Chief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5089270" y="4184904"/>
            <a:ext cx="76200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Information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541020" y="4276369"/>
            <a:ext cx="508506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Group 1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476121" y="4276369"/>
            <a:ext cx="508506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Group 2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411602" y="4276369"/>
            <a:ext cx="508506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Group 3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346704" y="4276369"/>
            <a:ext cx="508506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Group 4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4282186" y="4276369"/>
            <a:ext cx="508506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Group 5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146926" y="4276369"/>
            <a:ext cx="550958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&amp; Digital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164578" y="4276369"/>
            <a:ext cx="419327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Access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028178" y="4276369"/>
            <a:ext cx="561495" cy="15270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Financial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102986" y="4368037"/>
            <a:ext cx="736549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&amp; Technical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630936" y="4459478"/>
            <a:ext cx="32872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Head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566037" y="4459478"/>
            <a:ext cx="32872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Head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501519" y="4459478"/>
            <a:ext cx="32872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Head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436620" y="4459478"/>
            <a:ext cx="32872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Head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388866" y="4459478"/>
            <a:ext cx="328726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000000"/>
                </a:solidFill>
                <a:latin typeface="Calibri"/>
              </a:rPr>
              <a:t>Head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171310" y="4459478"/>
            <a:ext cx="503072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Imaging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117334" y="4459478"/>
            <a:ext cx="51313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Services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092185" y="4459478"/>
            <a:ext cx="43312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Officer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214238" y="4550917"/>
            <a:ext cx="51313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Services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6166738" y="4642357"/>
            <a:ext cx="513130" cy="1524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1200" b="1" dirty="0" smtClean="0">
                <a:solidFill>
                  <a:srgbClr val="FFFFFF"/>
                </a:solidFill>
                <a:latin typeface="Calibri"/>
              </a:rPr>
              <a:t>Services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29463" y="6057147"/>
            <a:ext cx="7965240" cy="18466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900" b="1" dirty="0" smtClean="0">
                <a:solidFill>
                  <a:srgbClr val="000000"/>
                </a:solidFill>
                <a:latin typeface="Arial"/>
              </a:rPr>
              <a:t>* Several functions remain to be designed in the new organization, e.g., Office for Scholarly Communication, Library Lab, Library IT, Development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087114" y="6700952"/>
            <a:ext cx="1727703" cy="9473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800" b="1" dirty="0" smtClean="0">
                <a:solidFill>
                  <a:srgbClr val="000000"/>
                </a:solidFill>
                <a:latin typeface="Arial"/>
              </a:rPr>
              <a:t>Harvard Library Transition Program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8464550" y="6705743"/>
            <a:ext cx="474189" cy="9444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r>
              <a:rPr lang="en-US" altLang="zh-CN" sz="800" b="1" dirty="0" smtClean="0">
                <a:solidFill>
                  <a:srgbClr val="000000"/>
                </a:solidFill>
                <a:latin typeface="Arial"/>
              </a:rPr>
              <a:t>Sept 2011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" name="TextBox 2"/>
          <p:cNvSpPr txBox="1"/>
          <p:nvPr/>
        </p:nvSpPr>
        <p:spPr>
          <a:xfrm>
            <a:off x="444500" y="2921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A41C2F"/>
                </a:solidFill>
                <a:latin typeface="Arial"/>
                <a:cs typeface="Arial"/>
              </a:rPr>
              <a:t>Harvard Library Held-in-Common Functions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064000" y="1752600"/>
            <a:ext cx="50800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2" b="1" smtClean="0">
                <a:solidFill>
                  <a:srgbClr val="FFFFFF"/>
                </a:solidFill>
                <a:latin typeface="Arial Bold"/>
                <a:cs typeface="Arial Bold"/>
              </a:rPr>
              <a:t>Executive Director</a:t>
            </a:r>
          </a:p>
          <a:p>
            <a:pPr>
              <a:lnSpc>
                <a:spcPts val="1035"/>
              </a:lnSpc>
            </a:pPr>
            <a:endParaRPr lang="en-CA" sz="9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727200" y="2095500"/>
            <a:ext cx="74168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266700" algn="l"/>
              </a:tabLst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5 Affinity Group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Heads</a:t>
            </a:r>
          </a:p>
          <a:p>
            <a:pPr>
              <a:lnSpc>
                <a:spcPts val="90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076700" y="3022600"/>
            <a:ext cx="5067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Preservation,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87400" y="3200400"/>
            <a:ext cx="1540486" cy="32220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  <a:tabLst>
                <a:tab pos="1054100" algn="l"/>
                <a:tab pos="38100" algn="l"/>
                <a:tab pos="1016000" algn="l"/>
              </a:tabLst>
            </a:pPr>
            <a:r>
              <a:rPr lang="en-CA" sz="910" b="1" dirty="0" smtClean="0">
                <a:solidFill>
                  <a:srgbClr val="FFFFFF"/>
                </a:solidFill>
                <a:latin typeface="Arial Bold"/>
                <a:cs typeface="Arial Bold"/>
              </a:rPr>
              <a:t>University	Access</a:t>
            </a:r>
            <a:r>
              <a:rPr lang="en-CA" sz="9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dirty="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dirty="0" smtClean="0">
                <a:solidFill>
                  <a:srgbClr val="FFFFFF"/>
                </a:solidFill>
                <a:latin typeface="Arial Bold"/>
                <a:cs typeface="Arial Bold"/>
              </a:rPr>
              <a:t>Archives</a:t>
            </a:r>
            <a:r>
              <a:rPr lang="en-CA" sz="910" b="1" dirty="0" smtClean="0">
                <a:solidFill>
                  <a:srgbClr val="FFFFFF"/>
                </a:solidFill>
                <a:latin typeface="Arial Bold"/>
                <a:cs typeface="Arial Bold"/>
              </a:rPr>
              <a:t>	Services</a:t>
            </a:r>
          </a:p>
          <a:p>
            <a:pPr>
              <a:lnSpc>
                <a:spcPts val="860"/>
              </a:lnSpc>
            </a:pPr>
            <a:endParaRPr lang="en-CA" sz="900" dirty="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984500" y="3162300"/>
            <a:ext cx="19050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0795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Technical	Conservation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3009900" y="3302000"/>
            <a:ext cx="18796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  <a:tabLst>
                <a:tab pos="11938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Services	&amp; Digital</a:t>
            </a:r>
          </a:p>
          <a:p>
            <a:pPr>
              <a:lnSpc>
                <a:spcPts val="82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216400" y="3441700"/>
            <a:ext cx="673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Imaging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2298700" y="3848100"/>
            <a:ext cx="25908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Shared Services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3632200" y="4406900"/>
            <a:ext cx="1257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Communications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727700" y="3225800"/>
            <a:ext cx="139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IT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5003800" y="4330700"/>
            <a:ext cx="863600" cy="31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99059">
              <a:lnSpc>
                <a:spcPts val="11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Human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Resources</a:t>
            </a:r>
          </a:p>
          <a:p>
            <a:pPr>
              <a:lnSpc>
                <a:spcPts val="109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6807200" y="3200400"/>
            <a:ext cx="2222500" cy="241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129918">
              <a:lnSpc>
                <a:spcPts val="7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Projects &amp;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Finance</a:t>
            </a:r>
          </a:p>
          <a:p>
            <a:pPr>
              <a:lnSpc>
                <a:spcPts val="72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950200" y="3314700"/>
            <a:ext cx="1079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Programs</a:t>
            </a:r>
          </a:p>
          <a:p>
            <a:pPr>
              <a:lnSpc>
                <a:spcPts val="72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7061200" y="3848100"/>
            <a:ext cx="1968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Support Functions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956300" y="4305300"/>
            <a:ext cx="3073400" cy="406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  <a:tabLst>
                <a:tab pos="508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Managing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	Director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Library IT</a:t>
            </a:r>
          </a:p>
          <a:p>
            <a:pPr>
              <a:lnSpc>
                <a:spcPts val="86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835400" y="5194300"/>
            <a:ext cx="5308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Bold Italic"/>
                <a:cs typeface="Arial Bold Italic"/>
              </a:rPr>
              <a:t>Harvard Central Administrative Services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21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6" name="TextBox 2"/>
          <p:cNvSpPr txBox="1"/>
          <p:nvPr/>
        </p:nvSpPr>
        <p:spPr>
          <a:xfrm>
            <a:off x="558800" y="190500"/>
            <a:ext cx="8585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A41C2F"/>
                </a:solidFill>
                <a:latin typeface="Arial"/>
                <a:cs typeface="Arial"/>
              </a:rPr>
              <a:t>Proposed Allocation of Libraries to Affinity Groups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90600" y="736600"/>
            <a:ext cx="14732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FFFFFF"/>
                </a:solidFill>
                <a:latin typeface="Calibri Bold"/>
                <a:cs typeface="Calibri Bold"/>
              </a:rPr>
              <a:t>Group 1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93700" y="1066800"/>
            <a:ext cx="20701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Members concerned with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93700" y="1219200"/>
            <a:ext cx="2070100" cy="889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application of theory in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practice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; place similar levels of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emphasis on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pedagogy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to serve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the needs of faculty &amp; students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at their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professional schools</a:t>
            </a:r>
          </a:p>
          <a:p>
            <a:pPr>
              <a:lnSpc>
                <a:spcPts val="132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31800" y="2133600"/>
            <a:ext cx="2032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77800" algn="l"/>
              </a:tabLst>
            </a:pPr>
            <a:r>
              <a:rPr lang="en-CA" sz="65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8" b="1" smtClean="0">
                <a:solidFill>
                  <a:srgbClr val="000000"/>
                </a:solidFill>
                <a:latin typeface="Calibri Bold"/>
                <a:cs typeface="Calibri Bold"/>
              </a:rPr>
              <a:t>	Harvard Law School Library</a:t>
            </a:r>
          </a:p>
          <a:p>
            <a:pPr>
              <a:lnSpc>
                <a:spcPts val="920"/>
              </a:lnSpc>
            </a:pPr>
            <a:endParaRPr lang="en-CA" sz="99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31800" y="2311400"/>
            <a:ext cx="2032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778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HBS Knowledge and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09600" y="2438400"/>
            <a:ext cx="1854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Services</a:t>
            </a:r>
          </a:p>
          <a:p>
            <a:pPr>
              <a:lnSpc>
                <a:spcPts val="115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31800" y="2641600"/>
            <a:ext cx="2032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778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Gutman Education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431800" y="2819400"/>
            <a:ext cx="20320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778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HKS Library and Knowledge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09600" y="2946400"/>
            <a:ext cx="1854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Services</a:t>
            </a:r>
          </a:p>
          <a:p>
            <a:pPr>
              <a:lnSpc>
                <a:spcPts val="115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3175000" y="736600"/>
            <a:ext cx="14859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FFFFFF"/>
                </a:solidFill>
                <a:latin typeface="Calibri Bold"/>
                <a:cs typeface="Calibri Bold"/>
              </a:rPr>
              <a:t>Group 2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2565400" y="1066800"/>
            <a:ext cx="20955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Members focus on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physical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and life sciences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and, because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they often share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research</a:t>
            </a:r>
          </a:p>
          <a:p>
            <a:pPr>
              <a:lnSpc>
                <a:spcPts val="132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2565400" y="1574800"/>
            <a:ext cx="20955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priorities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, will benefit from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collaboration</a:t>
            </a:r>
          </a:p>
          <a:p>
            <a:pPr>
              <a:lnSpc>
                <a:spcPts val="132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2603500" y="21463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5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8" b="1" smtClean="0">
                <a:solidFill>
                  <a:srgbClr val="000000"/>
                </a:solidFill>
                <a:latin typeface="Calibri Bold"/>
                <a:cs typeface="Calibri Bold"/>
              </a:rPr>
              <a:t>	Medical School Library</a:t>
            </a:r>
          </a:p>
          <a:p>
            <a:pPr>
              <a:lnSpc>
                <a:spcPts val="920"/>
              </a:lnSpc>
            </a:pPr>
            <a:endParaRPr lang="en-CA" sz="998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2603500" y="23241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Henry Coe Meadow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2603500" y="25019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Cabot Science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2603500" y="26797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Birkhoff Mathematical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2603500" y="28575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Chemistry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2603500" y="30353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Physics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2603500" y="32131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Tozzer (TBD)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2603500" y="33909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5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8" b="1" smtClean="0">
                <a:solidFill>
                  <a:srgbClr val="000000"/>
                </a:solidFill>
                <a:latin typeface="Calibri Bold"/>
                <a:cs typeface="Calibri Bold"/>
              </a:rPr>
              <a:t>	Wolbach Astrophysics Library</a:t>
            </a:r>
          </a:p>
          <a:p>
            <a:pPr>
              <a:lnSpc>
                <a:spcPts val="920"/>
              </a:lnSpc>
            </a:pPr>
            <a:endParaRPr lang="en-CA" sz="998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2603500" y="35687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McKay Engineering &amp; Blue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2755900" y="3695700"/>
            <a:ext cx="1905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Hill Observatory</a:t>
            </a:r>
          </a:p>
          <a:p>
            <a:pPr>
              <a:lnSpc>
                <a:spcPts val="115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603500" y="38989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Harvard Forest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603500" y="40767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Oakes Ames Botany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2603500" y="42545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Farlow Botany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2603500" y="44323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Oakes Ames Orchid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603500" y="46101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5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8" b="1" smtClean="0">
                <a:solidFill>
                  <a:srgbClr val="000000"/>
                </a:solidFill>
                <a:latin typeface="Calibri Bold"/>
                <a:cs typeface="Calibri Bold"/>
              </a:rPr>
              <a:t>	Ernst Mayer / MCZ</a:t>
            </a:r>
          </a:p>
          <a:p>
            <a:pPr>
              <a:lnSpc>
                <a:spcPts val="920"/>
              </a:lnSpc>
            </a:pPr>
            <a:endParaRPr lang="en-CA" sz="998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2603500" y="47879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Arboretum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2603500" y="4965700"/>
            <a:ext cx="20574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Gray Herbarium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5359400" y="736600"/>
            <a:ext cx="14732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FFFFFF"/>
                </a:solidFill>
                <a:latin typeface="Calibri Bold"/>
                <a:cs typeface="Calibri Bold"/>
              </a:rPr>
              <a:t>Group 3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4762500" y="1066800"/>
            <a:ext cx="20701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Members focus on similar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content areas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(i.e., humanities,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social sciences) and will benefit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from collaboration on</a:t>
            </a:r>
          </a:p>
          <a:p>
            <a:pPr>
              <a:lnSpc>
                <a:spcPts val="131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4762500" y="1739900"/>
            <a:ext cx="20701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collection development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potential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 management groups</a:t>
            </a:r>
          </a:p>
          <a:p>
            <a:pPr>
              <a:lnSpc>
                <a:spcPts val="131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4787900" y="21463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Widener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4787900" y="23241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Lamont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7" name="TextBox 37"/>
          <p:cNvSpPr txBox="1"/>
          <p:nvPr/>
        </p:nvSpPr>
        <p:spPr>
          <a:xfrm>
            <a:off x="4787900" y="25019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Celtic Dept.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4787900" y="26797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Smyth Classics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4787900" y="28575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Child English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4787900" y="30353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Linguistics Dept.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1" name="TextBox 41"/>
          <p:cNvSpPr txBox="1"/>
          <p:nvPr/>
        </p:nvSpPr>
        <p:spPr>
          <a:xfrm>
            <a:off x="4787900" y="32131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Medieval Studies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4787900" y="33909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Sanskrit Dept.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4787900" y="35687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NELC Assyriology</a:t>
            </a:r>
          </a:p>
          <a:p>
            <a:pPr>
              <a:lnSpc>
                <a:spcPts val="920"/>
              </a:lnSpc>
            </a:pPr>
            <a:endParaRPr lang="en-CA" sz="996" dirty="0">
              <a:solidFill>
                <a:srgbClr val="000000"/>
              </a:solidFill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4787900" y="37465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NELC </a:t>
            </a:r>
            <a:r>
              <a:rPr lang="en-CA" sz="1006" b="1" dirty="0" err="1" smtClean="0">
                <a:solidFill>
                  <a:srgbClr val="000000"/>
                </a:solidFill>
                <a:latin typeface="Calibri Bold"/>
                <a:cs typeface="Calibri Bold"/>
              </a:rPr>
              <a:t>Judaica</a:t>
            </a:r>
            <a:endParaRPr lang="en-CA" sz="1006" b="1" dirty="0" smtClean="0">
              <a:solidFill>
                <a:srgbClr val="000000"/>
              </a:solidFill>
              <a:latin typeface="Calibri Bold"/>
              <a:cs typeface="Calibri Bold"/>
            </a:endParaRPr>
          </a:p>
          <a:p>
            <a:pPr>
              <a:lnSpc>
                <a:spcPts val="920"/>
              </a:lnSpc>
            </a:pPr>
            <a:endParaRPr lang="en-CA" sz="996" dirty="0">
              <a:solidFill>
                <a:srgbClr val="000000"/>
              </a:solidFill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4787900" y="39243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Gibb Islamic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4787900" y="41021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History of Science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4787900" y="42799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History Dept.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48" name="TextBox 48"/>
          <p:cNvSpPr txBox="1"/>
          <p:nvPr/>
        </p:nvSpPr>
        <p:spPr>
          <a:xfrm>
            <a:off x="4787900" y="44577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</a:t>
            </a:r>
            <a:r>
              <a:rPr lang="en-CA" sz="1006" b="1" dirty="0" err="1" smtClean="0">
                <a:solidFill>
                  <a:srgbClr val="000000"/>
                </a:solidFill>
                <a:latin typeface="Calibri Bold"/>
                <a:cs typeface="Calibri Bold"/>
              </a:rPr>
              <a:t>Ukranian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 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Research</a:t>
            </a:r>
          </a:p>
          <a:p>
            <a:pPr>
              <a:lnSpc>
                <a:spcPts val="920"/>
              </a:lnSpc>
            </a:pPr>
            <a:endParaRPr lang="en-CA" sz="996" dirty="0">
              <a:solidFill>
                <a:srgbClr val="000000"/>
              </a:solidFill>
            </a:endParaRPr>
          </a:p>
        </p:txBody>
      </p:sp>
      <p:sp>
        <p:nvSpPr>
          <p:cNvPr id="49" name="TextBox 49"/>
          <p:cNvSpPr txBox="1"/>
          <p:nvPr/>
        </p:nvSpPr>
        <p:spPr>
          <a:xfrm>
            <a:off x="4787900" y="46355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Robbins Philosophy</a:t>
            </a:r>
          </a:p>
          <a:p>
            <a:pPr>
              <a:lnSpc>
                <a:spcPts val="920"/>
              </a:lnSpc>
            </a:pPr>
            <a:endParaRPr lang="en-CA" sz="996" dirty="0">
              <a:solidFill>
                <a:srgbClr val="000000"/>
              </a:solidFill>
            </a:endParaRPr>
          </a:p>
        </p:txBody>
      </p:sp>
      <p:sp>
        <p:nvSpPr>
          <p:cNvPr id="50" name="TextBox 50"/>
          <p:cNvSpPr txBox="1"/>
          <p:nvPr/>
        </p:nvSpPr>
        <p:spPr>
          <a:xfrm>
            <a:off x="4787900" y="4813300"/>
            <a:ext cx="1142942" cy="2308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dirty="0" smtClean="0">
                <a:solidFill>
                  <a:srgbClr val="C00000"/>
                </a:solidFill>
                <a:latin typeface="Calibri Bold"/>
                <a:cs typeface="Calibri Bold"/>
              </a:rPr>
              <a:t>	</a:t>
            </a:r>
            <a:r>
              <a:rPr lang="en-CA" sz="1006" dirty="0" smtClean="0">
                <a:solidFill>
                  <a:srgbClr val="C00000"/>
                </a:solidFill>
                <a:latin typeface="Calibri Bold"/>
                <a:cs typeface="Calibri Bold"/>
              </a:rPr>
              <a:t>Harvard-</a:t>
            </a:r>
            <a:r>
              <a:rPr lang="en-CA" sz="1006" dirty="0" err="1" smtClean="0">
                <a:solidFill>
                  <a:srgbClr val="C00000"/>
                </a:solidFill>
                <a:latin typeface="Calibri Bold"/>
                <a:cs typeface="Calibri Bold"/>
              </a:rPr>
              <a:t>Yenching</a:t>
            </a:r>
            <a:r>
              <a:rPr lang="en-CA" sz="1006" dirty="0" smtClean="0">
                <a:solidFill>
                  <a:srgbClr val="C00000"/>
                </a:solidFill>
                <a:latin typeface="Calibri Bold"/>
                <a:cs typeface="Calibri Bold"/>
              </a:rPr>
              <a:t> </a:t>
            </a:r>
            <a:endParaRPr lang="en-CA" sz="1006" dirty="0" smtClean="0">
              <a:solidFill>
                <a:srgbClr val="C00000"/>
              </a:solidFill>
              <a:latin typeface="Calibri Bold"/>
              <a:cs typeface="Calibri Bold"/>
            </a:endParaRPr>
          </a:p>
          <a:p>
            <a:pPr>
              <a:lnSpc>
                <a:spcPts val="920"/>
              </a:lnSpc>
            </a:pPr>
            <a:endParaRPr lang="en-CA" sz="996" dirty="0">
              <a:solidFill>
                <a:srgbClr val="000000"/>
              </a:solidFill>
            </a:endParaRPr>
          </a:p>
        </p:txBody>
      </p:sp>
      <p:sp>
        <p:nvSpPr>
          <p:cNvPr id="51" name="TextBox 51"/>
          <p:cNvSpPr txBox="1"/>
          <p:nvPr/>
        </p:nvSpPr>
        <p:spPr>
          <a:xfrm>
            <a:off x="4787900" y="49911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Andover Harvard Theo.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52" name="TextBox 52"/>
          <p:cNvSpPr txBox="1"/>
          <p:nvPr/>
        </p:nvSpPr>
        <p:spPr>
          <a:xfrm>
            <a:off x="4787900" y="51689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Hellenic Studies (DC)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53" name="TextBox 53"/>
          <p:cNvSpPr txBox="1"/>
          <p:nvPr/>
        </p:nvSpPr>
        <p:spPr>
          <a:xfrm>
            <a:off x="4787900" y="5346700"/>
            <a:ext cx="2044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524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	Dumbarton Oaks (DC) (TBD)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54" name="TextBox 54"/>
          <p:cNvSpPr txBox="1"/>
          <p:nvPr/>
        </p:nvSpPr>
        <p:spPr>
          <a:xfrm>
            <a:off x="7543800" y="736600"/>
            <a:ext cx="14986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FFFFFF"/>
                </a:solidFill>
                <a:latin typeface="Calibri Bold"/>
                <a:cs typeface="Calibri Bold"/>
              </a:rPr>
              <a:t>Group 4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55" name="TextBox 55"/>
          <p:cNvSpPr txBox="1"/>
          <p:nvPr/>
        </p:nvSpPr>
        <p:spPr>
          <a:xfrm>
            <a:off x="6959600" y="1066800"/>
            <a:ext cx="20828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Creation of a group focused on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arts and culture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ensures these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libraries have a voice. Materials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and patron needs make</a:t>
            </a:r>
          </a:p>
          <a:p>
            <a:pPr>
              <a:lnSpc>
                <a:spcPts val="131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6" name="TextBox 56"/>
          <p:cNvSpPr txBox="1"/>
          <p:nvPr/>
        </p:nvSpPr>
        <p:spPr>
          <a:xfrm>
            <a:off x="6959600" y="1727200"/>
            <a:ext cx="2082800" cy="55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libraries unique, highly-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oriented to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pedagogy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 &amp;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access</a:t>
            </a:r>
            <a:r>
              <a:rPr lang="en-CA" sz="98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80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Loeb Design Library</a:t>
            </a:r>
          </a:p>
          <a:p>
            <a:pPr>
              <a:lnSpc>
                <a:spcPts val="1360"/>
              </a:lnSpc>
            </a:pPr>
            <a:endParaRPr lang="en-CA" sz="980">
              <a:solidFill>
                <a:srgbClr val="000000"/>
              </a:solidFill>
            </a:endParaRPr>
          </a:p>
        </p:txBody>
      </p:sp>
      <p:sp>
        <p:nvSpPr>
          <p:cNvPr id="57" name="TextBox 57"/>
          <p:cNvSpPr txBox="1"/>
          <p:nvPr/>
        </p:nvSpPr>
        <p:spPr>
          <a:xfrm>
            <a:off x="6972300" y="2260600"/>
            <a:ext cx="20701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Fine Arts Library</a:t>
            </a:r>
            <a:r>
              <a:rPr lang="en-CA" sz="979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79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Loeb Music Library</a:t>
            </a:r>
            <a:r>
              <a:rPr lang="en-CA" sz="97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76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Maps Collection</a:t>
            </a:r>
          </a:p>
          <a:p>
            <a:pPr>
              <a:lnSpc>
                <a:spcPts val="1395"/>
              </a:lnSpc>
            </a:pPr>
            <a:endParaRPr lang="en-CA" sz="976">
              <a:solidFill>
                <a:srgbClr val="000000"/>
              </a:solidFill>
            </a:endParaRPr>
          </a:p>
        </p:txBody>
      </p:sp>
      <p:sp>
        <p:nvSpPr>
          <p:cNvPr id="58" name="TextBox 58"/>
          <p:cNvSpPr txBox="1"/>
          <p:nvPr/>
        </p:nvSpPr>
        <p:spPr>
          <a:xfrm>
            <a:off x="6972300" y="2794000"/>
            <a:ext cx="2070100" cy="368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Milman Parry Oral Lit. (TBD)</a:t>
            </a:r>
            <a:r>
              <a:rPr lang="en-CA" sz="979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79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Theatre Collection</a:t>
            </a:r>
          </a:p>
          <a:p>
            <a:pPr>
              <a:lnSpc>
                <a:spcPts val="1390"/>
              </a:lnSpc>
            </a:pPr>
            <a:endParaRPr lang="en-CA" sz="979">
              <a:solidFill>
                <a:srgbClr val="000000"/>
              </a:solidFill>
            </a:endParaRPr>
          </a:p>
        </p:txBody>
      </p:sp>
      <p:sp>
        <p:nvSpPr>
          <p:cNvPr id="59" name="TextBox 59"/>
          <p:cNvSpPr txBox="1"/>
          <p:nvPr/>
        </p:nvSpPr>
        <p:spPr>
          <a:xfrm>
            <a:off x="6972300" y="3175000"/>
            <a:ext cx="2070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65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8" b="1" smtClean="0">
                <a:solidFill>
                  <a:srgbClr val="000000"/>
                </a:solidFill>
                <a:latin typeface="Calibri Bold"/>
                <a:cs typeface="Calibri Bold"/>
              </a:rPr>
              <a:t>  Film Archive</a:t>
            </a:r>
          </a:p>
          <a:p>
            <a:pPr>
              <a:lnSpc>
                <a:spcPts val="1150"/>
              </a:lnSpc>
            </a:pPr>
            <a:endParaRPr lang="en-CA" sz="975">
              <a:solidFill>
                <a:srgbClr val="000000"/>
              </a:solidFill>
            </a:endParaRPr>
          </a:p>
        </p:txBody>
      </p:sp>
      <p:sp>
        <p:nvSpPr>
          <p:cNvPr id="60" name="TextBox 60"/>
          <p:cNvSpPr txBox="1"/>
          <p:nvPr/>
        </p:nvSpPr>
        <p:spPr>
          <a:xfrm>
            <a:off x="7543800" y="3429000"/>
            <a:ext cx="1498600" cy="292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CA" sz="1413" b="1" smtClean="0">
                <a:solidFill>
                  <a:srgbClr val="FFFFFF"/>
                </a:solidFill>
                <a:latin typeface="Calibri Bold"/>
                <a:cs typeface="Calibri Bold"/>
              </a:rPr>
              <a:t>Group 5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1" name="TextBox 61"/>
          <p:cNvSpPr txBox="1"/>
          <p:nvPr/>
        </p:nvSpPr>
        <p:spPr>
          <a:xfrm>
            <a:off x="6934200" y="3746500"/>
            <a:ext cx="2108200" cy="889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Members face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challenges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specific to special collections;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opportunity to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streamline user</a:t>
            </a:r>
            <a:r>
              <a:rPr lang="en-CA" sz="1103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experience 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and </a:t>
            </a:r>
            <a:r>
              <a:rPr lang="en-CA" sz="1113" b="1" smtClean="0">
                <a:solidFill>
                  <a:srgbClr val="000000"/>
                </a:solidFill>
                <a:latin typeface="Calibri Bold"/>
                <a:cs typeface="Calibri Bold"/>
              </a:rPr>
              <a:t>making</a:t>
            </a:r>
            <a:r>
              <a:rPr lang="en-CA" sz="110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106" smtClean="0">
                <a:solidFill>
                  <a:srgbClr val="000000"/>
                </a:solidFill>
                <a:latin typeface="Times New Roman"/>
              </a:rPr>
            </a:br>
            <a:r>
              <a:rPr lang="en-CA" sz="1116" b="1" smtClean="0">
                <a:solidFill>
                  <a:srgbClr val="000000"/>
                </a:solidFill>
                <a:latin typeface="Calibri Bold"/>
                <a:cs typeface="Calibri Bold"/>
              </a:rPr>
              <a:t>materials accessible</a:t>
            </a:r>
          </a:p>
          <a:p>
            <a:pPr>
              <a:lnSpc>
                <a:spcPts val="1320"/>
              </a:lnSpc>
            </a:pPr>
            <a:endParaRPr lang="en-CA" sz="1106">
              <a:solidFill>
                <a:srgbClr val="000000"/>
              </a:solidFill>
            </a:endParaRPr>
          </a:p>
        </p:txBody>
      </p:sp>
      <p:sp>
        <p:nvSpPr>
          <p:cNvPr id="62" name="TextBox 62"/>
          <p:cNvSpPr txBox="1"/>
          <p:nvPr/>
        </p:nvSpPr>
        <p:spPr>
          <a:xfrm>
            <a:off x="6972300" y="4559300"/>
            <a:ext cx="20701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University Archive</a:t>
            </a:r>
            <a:r>
              <a:rPr lang="en-CA" sz="977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77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Houghton Library</a:t>
            </a:r>
            <a:r>
              <a:rPr lang="en-CA" sz="98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80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Schlesinger Library</a:t>
            </a:r>
          </a:p>
          <a:p>
            <a:pPr>
              <a:lnSpc>
                <a:spcPts val="1325"/>
              </a:lnSpc>
            </a:pPr>
            <a:endParaRPr lang="en-CA" sz="980">
              <a:solidFill>
                <a:srgbClr val="000000"/>
              </a:solidFill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6972300" y="5092700"/>
            <a:ext cx="20701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History of Medicine (TBD)</a:t>
            </a:r>
            <a:r>
              <a:rPr lang="en-CA" sz="985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85" smtClean="0">
                <a:solidFill>
                  <a:srgbClr val="000000"/>
                </a:solidFill>
                <a:latin typeface="Times New Roman"/>
              </a:rPr>
            </a:b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  Berenson Library (Italy) (TBD)</a:t>
            </a:r>
          </a:p>
          <a:p>
            <a:pPr>
              <a:lnSpc>
                <a:spcPts val="1400"/>
              </a:lnSpc>
            </a:pPr>
            <a:endParaRPr lang="en-CA" sz="985">
              <a:solidFill>
                <a:srgbClr val="000000"/>
              </a:solidFill>
            </a:endParaRPr>
          </a:p>
        </p:txBody>
      </p:sp>
      <p:sp>
        <p:nvSpPr>
          <p:cNvPr id="64" name="TextBox 64"/>
          <p:cNvSpPr txBox="1"/>
          <p:nvPr/>
        </p:nvSpPr>
        <p:spPr>
          <a:xfrm>
            <a:off x="1625600" y="5435600"/>
            <a:ext cx="3060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800"/>
              </a:lnSpc>
            </a:pPr>
            <a:r>
              <a:rPr lang="en-CA" sz="996" smtClean="0">
                <a:solidFill>
                  <a:srgbClr val="000000"/>
                </a:solidFill>
                <a:latin typeface="Calibri Bold Italic"/>
                <a:cs typeface="Calibri Bold Italic"/>
              </a:rPr>
              <a:t>Libraries not included:</a:t>
            </a:r>
          </a:p>
          <a:p>
            <a:pPr>
              <a:lnSpc>
                <a:spcPts val="845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65" name="TextBox 65"/>
          <p:cNvSpPr txBox="1"/>
          <p:nvPr/>
        </p:nvSpPr>
        <p:spPr>
          <a:xfrm>
            <a:off x="546100" y="5600700"/>
            <a:ext cx="3077766" cy="2308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39700" algn="l"/>
                <a:tab pos="18415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996" dirty="0" smtClean="0">
                <a:solidFill>
                  <a:srgbClr val="000000"/>
                </a:solidFill>
                <a:latin typeface="Calibri"/>
                <a:cs typeface="Calibri"/>
              </a:rPr>
              <a:t>	House libraries (13)</a:t>
            </a: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	 </a:t>
            </a:r>
            <a:r>
              <a:rPr lang="en-CA" sz="996" dirty="0" smtClean="0">
                <a:solidFill>
                  <a:srgbClr val="000000"/>
                </a:solidFill>
                <a:latin typeface="Calibri"/>
                <a:cs typeface="Calibri"/>
              </a:rPr>
              <a:t> Development Office</a:t>
            </a:r>
          </a:p>
          <a:p>
            <a:pPr>
              <a:lnSpc>
                <a:spcPts val="920"/>
              </a:lnSpc>
            </a:pPr>
            <a:endParaRPr lang="en-CA" sz="979" dirty="0">
              <a:solidFill>
                <a:srgbClr val="000000"/>
              </a:solidFill>
            </a:endParaRPr>
          </a:p>
        </p:txBody>
      </p:sp>
      <p:sp>
        <p:nvSpPr>
          <p:cNvPr id="66" name="TextBox 66"/>
          <p:cNvSpPr txBox="1"/>
          <p:nvPr/>
        </p:nvSpPr>
        <p:spPr>
          <a:xfrm>
            <a:off x="546100" y="5753100"/>
            <a:ext cx="3553858" cy="2564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39700" algn="l"/>
                <a:tab pos="18415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996" dirty="0" smtClean="0">
                <a:solidFill>
                  <a:srgbClr val="000000"/>
                </a:solidFill>
                <a:latin typeface="Calibri"/>
                <a:cs typeface="Calibri"/>
              </a:rPr>
              <a:t>	Career Reference Library</a:t>
            </a: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	 </a:t>
            </a:r>
            <a:r>
              <a:rPr lang="en-CA" sz="996" dirty="0" smtClean="0">
                <a:solidFill>
                  <a:srgbClr val="000000"/>
                </a:solidFill>
                <a:latin typeface="Calibri"/>
                <a:cs typeface="Calibri"/>
              </a:rPr>
              <a:t> Property Information Library</a:t>
            </a:r>
          </a:p>
          <a:p>
            <a:pPr>
              <a:lnSpc>
                <a:spcPts val="975"/>
              </a:lnSpc>
            </a:pPr>
            <a:endParaRPr lang="en-CA" sz="984" dirty="0">
              <a:solidFill>
                <a:srgbClr val="000000"/>
              </a:solidFill>
            </a:endParaRPr>
          </a:p>
        </p:txBody>
      </p:sp>
      <p:sp>
        <p:nvSpPr>
          <p:cNvPr id="67" name="TextBox 67"/>
          <p:cNvSpPr txBox="1"/>
          <p:nvPr/>
        </p:nvSpPr>
        <p:spPr>
          <a:xfrm>
            <a:off x="546100" y="5905500"/>
            <a:ext cx="41402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39700" algn="l"/>
              </a:tabLst>
            </a:pPr>
            <a:r>
              <a:rPr lang="en-CA" sz="648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996" smtClean="0">
                <a:solidFill>
                  <a:srgbClr val="000000"/>
                </a:solidFill>
                <a:latin typeface="Calibri"/>
                <a:cs typeface="Calibri"/>
              </a:rPr>
              <a:t>	Nieman Foundation Library</a:t>
            </a:r>
          </a:p>
          <a:p>
            <a:pPr>
              <a:lnSpc>
                <a:spcPts val="92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68" name="TextBox 68"/>
          <p:cNvSpPr txBox="1"/>
          <p:nvPr/>
        </p:nvSpPr>
        <p:spPr>
          <a:xfrm>
            <a:off x="4787900" y="5524500"/>
            <a:ext cx="4137351" cy="2564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52400" algn="l"/>
                <a:tab pos="2184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Fung</a:t>
            </a: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	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  HBS Special Collections / Archives</a:t>
            </a:r>
          </a:p>
          <a:p>
            <a:pPr>
              <a:lnSpc>
                <a:spcPts val="975"/>
              </a:lnSpc>
            </a:pPr>
            <a:endParaRPr lang="en-CA" sz="986" dirty="0">
              <a:solidFill>
                <a:srgbClr val="000000"/>
              </a:solidFill>
            </a:endParaRPr>
          </a:p>
        </p:txBody>
      </p:sp>
      <p:sp>
        <p:nvSpPr>
          <p:cNvPr id="69" name="TextBox 69"/>
          <p:cNvSpPr txBox="1"/>
          <p:nvPr/>
        </p:nvSpPr>
        <p:spPr>
          <a:xfrm>
            <a:off x="4787900" y="5702300"/>
            <a:ext cx="4119718" cy="2564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52400" algn="l"/>
                <a:tab pos="2184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AAAS Raines</a:t>
            </a:r>
            <a:r>
              <a:rPr lang="en-CA" sz="650" dirty="0" smtClean="0">
                <a:solidFill>
                  <a:srgbClr val="000000"/>
                </a:solidFill>
                <a:latin typeface="Wingdings"/>
                <a:cs typeface="Wingdings"/>
              </a:rPr>
              <a:t>	</a:t>
            </a:r>
            <a:r>
              <a:rPr lang="en-CA" sz="1008" b="1" dirty="0" smtClean="0">
                <a:solidFill>
                  <a:srgbClr val="000000"/>
                </a:solidFill>
                <a:latin typeface="Calibri Bold"/>
                <a:cs typeface="Calibri Bold"/>
              </a:rPr>
              <a:t>  HLS Special Collections / Archives</a:t>
            </a:r>
          </a:p>
          <a:p>
            <a:pPr>
              <a:lnSpc>
                <a:spcPts val="975"/>
              </a:lnSpc>
            </a:pPr>
            <a:endParaRPr lang="en-CA" sz="988" dirty="0">
              <a:solidFill>
                <a:srgbClr val="000000"/>
              </a:solidFill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4787900" y="5880100"/>
            <a:ext cx="4052391" cy="25648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52400" algn="l"/>
                <a:tab pos="2184400" algn="l"/>
              </a:tabLst>
            </a:pP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	Grossman Library</a:t>
            </a:r>
            <a:r>
              <a:rPr lang="en-CA" sz="648" dirty="0" smtClean="0">
                <a:solidFill>
                  <a:srgbClr val="000000"/>
                </a:solidFill>
                <a:latin typeface="Wingdings"/>
                <a:cs typeface="Wingdings"/>
              </a:rPr>
              <a:t>	</a:t>
            </a:r>
            <a:r>
              <a:rPr lang="en-CA" sz="1006" b="1" dirty="0" smtClean="0">
                <a:solidFill>
                  <a:srgbClr val="000000"/>
                </a:solidFill>
                <a:latin typeface="Calibri Bold"/>
                <a:cs typeface="Calibri Bold"/>
              </a:rPr>
              <a:t>  Other Special Collection Units in</a:t>
            </a:r>
          </a:p>
          <a:p>
            <a:pPr>
              <a:lnSpc>
                <a:spcPts val="975"/>
              </a:lnSpc>
            </a:pPr>
            <a:endParaRPr lang="en-CA" sz="986" dirty="0">
              <a:solidFill>
                <a:srgbClr val="000000"/>
              </a:solidFill>
            </a:endParaRPr>
          </a:p>
        </p:txBody>
      </p:sp>
      <p:sp>
        <p:nvSpPr>
          <p:cNvPr id="71" name="TextBox 71"/>
          <p:cNvSpPr txBox="1"/>
          <p:nvPr/>
        </p:nvSpPr>
        <p:spPr>
          <a:xfrm>
            <a:off x="7124700" y="5994400"/>
            <a:ext cx="1917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1006" b="1" smtClean="0">
                <a:solidFill>
                  <a:srgbClr val="000000"/>
                </a:solidFill>
                <a:latin typeface="Calibri Bold"/>
                <a:cs typeface="Calibri Bold"/>
              </a:rPr>
              <a:t>libraries</a:t>
            </a:r>
          </a:p>
          <a:p>
            <a:pPr>
              <a:lnSpc>
                <a:spcPts val="950"/>
              </a:lnSpc>
            </a:pPr>
            <a:endParaRPr lang="en-CA" sz="996">
              <a:solidFill>
                <a:srgbClr val="000000"/>
              </a:solidFill>
            </a:endParaRPr>
          </a:p>
        </p:txBody>
      </p:sp>
      <p:sp>
        <p:nvSpPr>
          <p:cNvPr id="74" name="TextBox 74"/>
          <p:cNvSpPr txBox="1"/>
          <p:nvPr/>
        </p:nvSpPr>
        <p:spPr>
          <a:xfrm>
            <a:off x="4076700" y="6667500"/>
            <a:ext cx="18796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6" b="1" smtClean="0">
                <a:solidFill>
                  <a:srgbClr val="000000"/>
                </a:solidFill>
                <a:latin typeface="Arial Bold"/>
                <a:cs typeface="Arial Bold"/>
              </a:rPr>
              <a:t>Harvard Library Transition Program</a:t>
            </a:r>
          </a:p>
          <a:p>
            <a:pPr>
              <a:lnSpc>
                <a:spcPts val="920"/>
              </a:lnSpc>
            </a:pPr>
            <a:endParaRPr/>
          </a:p>
        </p:txBody>
      </p:sp>
      <p:sp>
        <p:nvSpPr>
          <p:cNvPr id="75" name="TextBox 75"/>
          <p:cNvSpPr txBox="1"/>
          <p:nvPr/>
        </p:nvSpPr>
        <p:spPr>
          <a:xfrm>
            <a:off x="8458200" y="6667500"/>
            <a:ext cx="6223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Sept 2011</a:t>
            </a:r>
          </a:p>
          <a:p>
            <a:pPr>
              <a:lnSpc>
                <a:spcPts val="920"/>
              </a:lnSpc>
            </a:pPr>
            <a:endParaRPr/>
          </a:p>
        </p:txBody>
      </p:sp>
      <p:pic>
        <p:nvPicPr>
          <p:cNvPr id="77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TextBox 2"/>
          <p:cNvSpPr txBox="1"/>
          <p:nvPr/>
        </p:nvSpPr>
        <p:spPr>
          <a:xfrm>
            <a:off x="444500" y="1905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A41C2F"/>
                </a:solidFill>
                <a:latin typeface="Arial"/>
                <a:cs typeface="Arial"/>
              </a:rPr>
              <a:t>Harvard Library Shared Services: Access Services -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4500" y="5588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A41C2F"/>
                </a:solidFill>
                <a:latin typeface="Arial"/>
                <a:cs typeface="Arial"/>
              </a:rPr>
              <a:t>Functional Overview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886200" y="1435100"/>
            <a:ext cx="52578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Head of Access Services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127500" y="1689100"/>
            <a:ext cx="50165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Matthew Sheehy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76300" y="2349500"/>
            <a:ext cx="7620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Circulation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7" name="TextBox 7"/>
          <p:cNvSpPr txBox="1"/>
          <p:nvPr/>
        </p:nvSpPr>
        <p:spPr>
          <a:xfrm>
            <a:off x="2603500" y="2349500"/>
            <a:ext cx="11303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Resource Sharing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4330700" y="2349500"/>
            <a:ext cx="24511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Collection Management / Library Logistics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9" name="TextBox 9"/>
          <p:cNvSpPr txBox="1"/>
          <p:nvPr/>
        </p:nvSpPr>
        <p:spPr>
          <a:xfrm>
            <a:off x="7200900" y="2362200"/>
            <a:ext cx="15240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Access Services Support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10" name="TextBox 10"/>
          <p:cNvSpPr txBox="1"/>
          <p:nvPr/>
        </p:nvSpPr>
        <p:spPr>
          <a:xfrm>
            <a:off x="571500" y="2578100"/>
            <a:ext cx="8509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Main public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1" name="TextBox 11"/>
          <p:cNvSpPr txBox="1"/>
          <p:nvPr/>
        </p:nvSpPr>
        <p:spPr>
          <a:xfrm>
            <a:off x="2362200" y="2578100"/>
            <a:ext cx="11303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Responsible for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2" name="TextBox 12"/>
          <p:cNvSpPr txBox="1"/>
          <p:nvPr/>
        </p:nvSpPr>
        <p:spPr>
          <a:xfrm>
            <a:off x="4318000" y="2578100"/>
            <a:ext cx="23368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 preparing material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3" name="TextBox 13"/>
          <p:cNvSpPr txBox="1"/>
          <p:nvPr/>
        </p:nvSpPr>
        <p:spPr>
          <a:xfrm>
            <a:off x="7124700" y="2578100"/>
            <a:ext cx="11430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4" name="TextBox 14"/>
          <p:cNvSpPr txBox="1"/>
          <p:nvPr/>
        </p:nvSpPr>
        <p:spPr>
          <a:xfrm>
            <a:off x="571500" y="2717800"/>
            <a:ext cx="9525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1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service point</a:t>
            </a:r>
          </a:p>
          <a:p>
            <a:pPr>
              <a:lnSpc>
                <a:spcPts val="1110"/>
              </a:lnSpc>
            </a:pPr>
            <a:endParaRPr/>
          </a:p>
        </p:txBody>
      </p:sp>
      <p:sp>
        <p:nvSpPr>
          <p:cNvPr id="15" name="TextBox 15"/>
          <p:cNvSpPr txBox="1"/>
          <p:nvPr/>
        </p:nvSpPr>
        <p:spPr>
          <a:xfrm>
            <a:off x="2362200" y="2717800"/>
            <a:ext cx="15621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borrowing and lending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6" name="TextBox 16"/>
          <p:cNvSpPr txBox="1"/>
          <p:nvPr/>
        </p:nvSpPr>
        <p:spPr>
          <a:xfrm>
            <a:off x="4318000" y="2730500"/>
            <a:ext cx="24511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for transfer, and major library moves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7" name="TextBox 17"/>
          <p:cNvSpPr txBox="1"/>
          <p:nvPr/>
        </p:nvSpPr>
        <p:spPr>
          <a:xfrm>
            <a:off x="7124700" y="2730500"/>
            <a:ext cx="16256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managing privileges for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18" name="TextBox 18"/>
          <p:cNvSpPr txBox="1"/>
          <p:nvPr/>
        </p:nvSpPr>
        <p:spPr>
          <a:xfrm>
            <a:off x="571500" y="2870200"/>
            <a:ext cx="12065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4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where material is</a:t>
            </a:r>
          </a:p>
          <a:p>
            <a:pPr>
              <a:lnSpc>
                <a:spcPts val="1145"/>
              </a:lnSpc>
            </a:pPr>
            <a:endParaRPr/>
          </a:p>
        </p:txBody>
      </p:sp>
      <p:sp>
        <p:nvSpPr>
          <p:cNvPr id="19" name="TextBox 19"/>
          <p:cNvSpPr txBox="1"/>
          <p:nvPr/>
        </p:nvSpPr>
        <p:spPr>
          <a:xfrm>
            <a:off x="2362200" y="2870200"/>
            <a:ext cx="12065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material between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0" name="TextBox 20"/>
          <p:cNvSpPr txBox="1"/>
          <p:nvPr/>
        </p:nvSpPr>
        <p:spPr>
          <a:xfrm>
            <a:off x="4318000" y="2870200"/>
            <a:ext cx="711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projects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1" name="TextBox 21"/>
          <p:cNvSpPr txBox="1"/>
          <p:nvPr/>
        </p:nvSpPr>
        <p:spPr>
          <a:xfrm>
            <a:off x="7124700" y="2870200"/>
            <a:ext cx="15367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non-Harvard scholars,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2" name="TextBox 22"/>
          <p:cNvSpPr txBox="1"/>
          <p:nvPr/>
        </p:nvSpPr>
        <p:spPr>
          <a:xfrm>
            <a:off x="571500" y="3009900"/>
            <a:ext cx="11811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2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checked-out and</a:t>
            </a:r>
          </a:p>
          <a:p>
            <a:pPr>
              <a:lnSpc>
                <a:spcPts val="1125"/>
              </a:lnSpc>
            </a:pPr>
            <a:endParaRPr/>
          </a:p>
        </p:txBody>
      </p:sp>
      <p:sp>
        <p:nvSpPr>
          <p:cNvPr id="23" name="TextBox 23"/>
          <p:cNvSpPr txBox="1"/>
          <p:nvPr/>
        </p:nvSpPr>
        <p:spPr>
          <a:xfrm>
            <a:off x="2362200" y="3009900"/>
            <a:ext cx="14605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Harvard libraries and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4" name="TextBox 24"/>
          <p:cNvSpPr txBox="1"/>
          <p:nvPr/>
        </p:nvSpPr>
        <p:spPr>
          <a:xfrm>
            <a:off x="7124700" y="3009900"/>
            <a:ext cx="12700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fines, and student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5" name="TextBox 25"/>
          <p:cNvSpPr txBox="1"/>
          <p:nvPr/>
        </p:nvSpPr>
        <p:spPr>
          <a:xfrm>
            <a:off x="571500" y="3149600"/>
            <a:ext cx="723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3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returned</a:t>
            </a:r>
          </a:p>
          <a:p>
            <a:pPr>
              <a:lnSpc>
                <a:spcPts val="1135"/>
              </a:lnSpc>
            </a:pPr>
            <a:endParaRPr/>
          </a:p>
        </p:txBody>
      </p:sp>
      <p:sp>
        <p:nvSpPr>
          <p:cNvPr id="26" name="TextBox 26"/>
          <p:cNvSpPr txBox="1"/>
          <p:nvPr/>
        </p:nvSpPr>
        <p:spPr>
          <a:xfrm>
            <a:off x="2362200" y="3149600"/>
            <a:ext cx="596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others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7" name="TextBox 27"/>
          <p:cNvSpPr txBox="1"/>
          <p:nvPr/>
        </p:nvSpPr>
        <p:spPr>
          <a:xfrm>
            <a:off x="7124700" y="3162300"/>
            <a:ext cx="1346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hiring and training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8" name="TextBox 28"/>
          <p:cNvSpPr txBox="1"/>
          <p:nvPr/>
        </p:nvSpPr>
        <p:spPr>
          <a:xfrm>
            <a:off x="2362200" y="3492500"/>
            <a:ext cx="14859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Includes Inter-Library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29" name="TextBox 29"/>
          <p:cNvSpPr txBox="1"/>
          <p:nvPr/>
        </p:nvSpPr>
        <p:spPr>
          <a:xfrm>
            <a:off x="2362200" y="3632200"/>
            <a:ext cx="1397000" cy="13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1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loan, Borrow Direct,</a:t>
            </a:r>
          </a:p>
          <a:p>
            <a:pPr>
              <a:lnSpc>
                <a:spcPts val="1110"/>
              </a:lnSpc>
            </a:pPr>
            <a:endParaRPr/>
          </a:p>
        </p:txBody>
      </p:sp>
      <p:sp>
        <p:nvSpPr>
          <p:cNvPr id="30" name="TextBox 30"/>
          <p:cNvSpPr txBox="1"/>
          <p:nvPr/>
        </p:nvSpPr>
        <p:spPr>
          <a:xfrm>
            <a:off x="5080000" y="3683000"/>
            <a:ext cx="9525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HD Operations</a:t>
            </a:r>
          </a:p>
          <a:p>
            <a:pPr>
              <a:lnSpc>
                <a:spcPts val="1035"/>
              </a:lnSpc>
            </a:pPr>
            <a:endParaRPr/>
          </a:p>
        </p:txBody>
      </p:sp>
      <p:sp>
        <p:nvSpPr>
          <p:cNvPr id="31" name="TextBox 31"/>
          <p:cNvSpPr txBox="1"/>
          <p:nvPr/>
        </p:nvSpPr>
        <p:spPr>
          <a:xfrm>
            <a:off x="2362200" y="3784600"/>
            <a:ext cx="1524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4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and Scan and Deliver</a:t>
            </a:r>
          </a:p>
          <a:p>
            <a:pPr>
              <a:lnSpc>
                <a:spcPts val="1145"/>
              </a:lnSpc>
            </a:pPr>
            <a:endParaRPr/>
          </a:p>
        </p:txBody>
      </p:sp>
      <p:sp>
        <p:nvSpPr>
          <p:cNvPr id="32" name="TextBox 32"/>
          <p:cNvSpPr txBox="1"/>
          <p:nvPr/>
        </p:nvSpPr>
        <p:spPr>
          <a:xfrm>
            <a:off x="4699000" y="3911600"/>
            <a:ext cx="1358900" cy="127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9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 the</a:t>
            </a:r>
          </a:p>
          <a:p>
            <a:pPr>
              <a:lnSpc>
                <a:spcPts val="995"/>
              </a:lnSpc>
            </a:pPr>
            <a:endParaRPr/>
          </a:p>
        </p:txBody>
      </p:sp>
      <p:sp>
        <p:nvSpPr>
          <p:cNvPr id="33" name="TextBox 33"/>
          <p:cNvSpPr txBox="1"/>
          <p:nvPr/>
        </p:nvSpPr>
        <p:spPr>
          <a:xfrm>
            <a:off x="4699000" y="4076700"/>
            <a:ext cx="4445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75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accession, retrieving,</a:t>
            </a:r>
          </a:p>
          <a:p>
            <a:pPr>
              <a:lnSpc>
                <a:spcPts val="1075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34" name="TextBox 34"/>
          <p:cNvSpPr txBox="1"/>
          <p:nvPr/>
        </p:nvSpPr>
        <p:spPr>
          <a:xfrm>
            <a:off x="4699000" y="4216400"/>
            <a:ext cx="4445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7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and refiling materials at</a:t>
            </a:r>
          </a:p>
          <a:p>
            <a:pPr>
              <a:lnSpc>
                <a:spcPts val="107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2844800" y="4406900"/>
            <a:ext cx="660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2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Logistics</a:t>
            </a:r>
          </a:p>
          <a:p>
            <a:pPr>
              <a:lnSpc>
                <a:spcPts val="1320"/>
              </a:lnSpc>
            </a:pPr>
            <a:endParaRPr/>
          </a:p>
        </p:txBody>
      </p:sp>
      <p:sp>
        <p:nvSpPr>
          <p:cNvPr id="36" name="TextBox 36"/>
          <p:cNvSpPr txBox="1"/>
          <p:nvPr/>
        </p:nvSpPr>
        <p:spPr>
          <a:xfrm>
            <a:off x="4699000" y="4343400"/>
            <a:ext cx="381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HD</a:t>
            </a:r>
          </a:p>
          <a:p>
            <a:pPr>
              <a:lnSpc>
                <a:spcPts val="1205"/>
              </a:lnSpc>
            </a:pPr>
            <a:endParaRPr/>
          </a:p>
        </p:txBody>
      </p:sp>
      <p:sp>
        <p:nvSpPr>
          <p:cNvPr id="37" name="TextBox 37"/>
          <p:cNvSpPr txBox="1"/>
          <p:nvPr/>
        </p:nvSpPr>
        <p:spPr>
          <a:xfrm>
            <a:off x="2362200" y="4660900"/>
            <a:ext cx="67818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5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 the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2362200" y="4826000"/>
            <a:ext cx="6781800" cy="482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movement of material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between the libraries,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including HD</a:t>
            </a:r>
          </a:p>
          <a:p>
            <a:pPr>
              <a:lnSpc>
                <a:spcPts val="110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9" name="TextBox 39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41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8" name="TextBox 2"/>
          <p:cNvSpPr txBox="1"/>
          <p:nvPr/>
        </p:nvSpPr>
        <p:spPr>
          <a:xfrm>
            <a:off x="444500" y="2286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20"/>
              </a:lnSpc>
            </a:pPr>
            <a:r>
              <a:rPr lang="en-CA" sz="2400" smtClean="0">
                <a:solidFill>
                  <a:srgbClr val="A41C2F"/>
                </a:solidFill>
                <a:latin typeface="Arial"/>
                <a:cs typeface="Arial"/>
              </a:rPr>
              <a:t>Harvard Library Shared Services: Technical Services -</a:t>
            </a:r>
          </a:p>
          <a:p>
            <a:pPr>
              <a:lnSpc>
                <a:spcPts val="222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44500" y="5461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A41C2F"/>
                </a:solidFill>
                <a:latin typeface="Arial"/>
                <a:cs typeface="Arial"/>
              </a:rPr>
              <a:t>Functional Overview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937000" y="1447800"/>
            <a:ext cx="52070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Head of Technical Services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4356100" y="1701800"/>
            <a:ext cx="4787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Scott Wicks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49300" y="2451100"/>
            <a:ext cx="28829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955800" algn="l"/>
              </a:tabLst>
            </a:pPr>
            <a:r>
              <a:rPr lang="en-CA" sz="912" b="1" smtClean="0">
                <a:solidFill>
                  <a:srgbClr val="FFFFFF"/>
                </a:solidFill>
                <a:latin typeface="Arial Bold"/>
                <a:cs typeface="Arial Bold"/>
              </a:rPr>
              <a:t>Batch Processing &amp;</a:t>
            </a: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	Original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73100" y="2578100"/>
            <a:ext cx="29591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  <a:tabLst>
                <a:tab pos="19558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Metadata Management	Cataloging</a:t>
            </a:r>
          </a:p>
          <a:p>
            <a:pPr>
              <a:lnSpc>
                <a:spcPts val="95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71500" y="2857500"/>
            <a:ext cx="3060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Works with large	Creates original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71500" y="3009900"/>
            <a:ext cx="3060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groups of records to	records that allow</a:t>
            </a:r>
          </a:p>
          <a:p>
            <a:pPr>
              <a:lnSpc>
                <a:spcPts val="111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71500" y="3149600"/>
            <a:ext cx="3060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add to or update the	Harvard library users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71500" y="3289300"/>
            <a:ext cx="3060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library catalogue; and	to find publications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571500" y="3441700"/>
            <a:ext cx="30607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organize knowledge in	or objects within the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571500" y="3581400"/>
            <a:ext cx="30607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764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new forms e.g. Linked	collection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data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949700" y="2425700"/>
            <a:ext cx="1651000" cy="330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4318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Receiving &amp; Copy/Deferred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	Cataloging</a:t>
            </a:r>
          </a:p>
          <a:p>
            <a:pPr>
              <a:lnSpc>
                <a:spcPts val="11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848100" y="2870200"/>
            <a:ext cx="17526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Brings new titles into the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collection and updates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848100" y="3149600"/>
            <a:ext cx="17526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records to help users find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them; including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3848100" y="3441700"/>
            <a:ext cx="17526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acquisitions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203700" y="4381500"/>
            <a:ext cx="1397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Shelf-Preparation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3670300" y="4610100"/>
            <a:ext cx="19304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Marks new volumes with shelf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locations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019800" y="2514600"/>
            <a:ext cx="1206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E-Resources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5676900" y="2870200"/>
            <a:ext cx="15494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Lead the negotiation,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purchase, usage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5676900" y="3149600"/>
            <a:ext cx="15494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rights, and records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for digital titles added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to the collection; incl.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acquisitions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7391400" y="2463800"/>
            <a:ext cx="16510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4572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Serials &amp; Government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	Docs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7327900" y="2857500"/>
            <a:ext cx="1714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Manages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7327900" y="3009900"/>
            <a:ext cx="17145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subscriptions and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the acquisition of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state and Federal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government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327900" y="3581400"/>
            <a:ext cx="1714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publications</a:t>
            </a:r>
          </a:p>
          <a:p>
            <a:pPr>
              <a:lnSpc>
                <a:spcPts val="110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29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TextBox 2"/>
          <p:cNvSpPr txBox="1"/>
          <p:nvPr/>
        </p:nvSpPr>
        <p:spPr>
          <a:xfrm>
            <a:off x="431800" y="304800"/>
            <a:ext cx="8712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2" smtClean="0">
                <a:solidFill>
                  <a:srgbClr val="A41C2F"/>
                </a:solidFill>
                <a:latin typeface="Arial"/>
                <a:cs typeface="Arial"/>
              </a:rPr>
              <a:t>Harvard Library Shared Services: Preservation,</a:t>
            </a:r>
          </a:p>
          <a:p>
            <a:pPr>
              <a:lnSpc>
                <a:spcPts val="2760"/>
              </a:lnSpc>
            </a:pPr>
            <a:endParaRPr lang="en-CA" sz="24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31800" y="673100"/>
            <a:ext cx="8712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A41C2F"/>
                </a:solidFill>
                <a:latin typeface="Arial"/>
                <a:cs typeface="Arial"/>
              </a:rPr>
              <a:t>Conservation &amp; Digital Imaging (PDI) - Functional Overview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064000" y="1371600"/>
            <a:ext cx="50800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Malloy-Rabinowitz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962400" y="1524000"/>
            <a:ext cx="51816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Preservation Librarian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165600" y="1714500"/>
            <a:ext cx="4978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Franziska Frey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35000" y="2374900"/>
            <a:ext cx="1181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Research Admin/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73100" y="2514600"/>
            <a:ext cx="1143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912" b="1" smtClean="0">
                <a:solidFill>
                  <a:srgbClr val="FFFFFF"/>
                </a:solidFill>
                <a:latin typeface="Arial Bold"/>
                <a:cs typeface="Arial Bold"/>
              </a:rPr>
              <a:t>Admin Services</a:t>
            </a:r>
          </a:p>
          <a:p>
            <a:pPr>
              <a:lnSpc>
                <a:spcPts val="955"/>
              </a:lnSpc>
            </a:pPr>
            <a:endParaRPr lang="en-CA" sz="902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71500" y="2692400"/>
            <a:ext cx="12446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management of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research and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sponsored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71500" y="3263900"/>
            <a:ext cx="12446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programs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2006600" y="2438400"/>
            <a:ext cx="2324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2065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Digital Imaging	Collections Care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917700" y="2679700"/>
            <a:ext cx="2413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	Responsible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917700" y="2832100"/>
            <a:ext cx="2413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for a range of	for collections</a:t>
            </a:r>
          </a:p>
          <a:p>
            <a:pPr>
              <a:lnSpc>
                <a:spcPts val="111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917700" y="2984500"/>
            <a:ext cx="2413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collections	care program</a:t>
            </a:r>
          </a:p>
          <a:p>
            <a:pPr>
              <a:lnSpc>
                <a:spcPts val="114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917700" y="3124200"/>
            <a:ext cx="2413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reformatting	for circulating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917700" y="3263900"/>
            <a:ext cx="24130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services	collections</a:t>
            </a:r>
          </a:p>
          <a:p>
            <a:pPr>
              <a:lnSpc>
                <a:spcPts val="1140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508500" y="2374900"/>
            <a:ext cx="1549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Weissman Preservation/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4787900" y="2514600"/>
            <a:ext cx="1270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912" b="1" smtClean="0">
                <a:solidFill>
                  <a:srgbClr val="FFFFFF"/>
                </a:solidFill>
                <a:latin typeface="Arial Bold"/>
                <a:cs typeface="Arial Bold"/>
              </a:rPr>
              <a:t>Conservation</a:t>
            </a:r>
          </a:p>
          <a:p>
            <a:pPr>
              <a:lnSpc>
                <a:spcPts val="955"/>
              </a:lnSpc>
            </a:pPr>
            <a:endParaRPr lang="en-CA" sz="902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4445000" y="2692400"/>
            <a:ext cx="16129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 high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quality preservation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and conservation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4445000" y="3124200"/>
            <a:ext cx="16129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services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4597400" y="4216400"/>
            <a:ext cx="1460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Preservation Review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4445000" y="4457700"/>
            <a:ext cx="16129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 for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collection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4445000" y="4749800"/>
            <a:ext cx="16129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assessments,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training, and outreach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6337300" y="2438400"/>
            <a:ext cx="2692400" cy="17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1557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Multi Media	Digital Preservation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6172200" y="2679700"/>
            <a:ext cx="2857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Responsible	Responsible for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6172200" y="2832100"/>
            <a:ext cx="2857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for	strategic guidance</a:t>
            </a:r>
          </a:p>
          <a:p>
            <a:pPr>
              <a:lnSpc>
                <a:spcPts val="111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6172200" y="2984500"/>
            <a:ext cx="2857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preservation of	and strategic</a:t>
            </a:r>
          </a:p>
          <a:p>
            <a:pPr>
              <a:lnSpc>
                <a:spcPts val="114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72200" y="3124200"/>
            <a:ext cx="2857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multi media	relationship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6172200" y="3263900"/>
            <a:ext cx="28575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2573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materials	building in digital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7429500" y="3416300"/>
            <a:ext cx="16002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preservation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33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"/>
          <p:cNvSpPr txBox="1"/>
          <p:nvPr/>
        </p:nvSpPr>
        <p:spPr>
          <a:xfrm>
            <a:off x="558800" y="190500"/>
            <a:ext cx="85852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 smtClean="0">
                <a:solidFill>
                  <a:srgbClr val="A41C2F"/>
                </a:solidFill>
                <a:latin typeface="Arial Bold"/>
                <a:cs typeface="Arial Bold"/>
              </a:rPr>
              <a:t>Proposed Harvard Library IT Organization Structure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006600" y="838200"/>
            <a:ext cx="36449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Harvard Library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930400" y="1739900"/>
            <a:ext cx="37211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Executive Director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032000" y="2730500"/>
            <a:ext cx="3619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Library CTO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562100" y="2997200"/>
            <a:ext cx="408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Plan and execute Library IT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strategy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62100" y="3263900"/>
            <a:ext cx="4089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02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2" b="1" smtClean="0">
                <a:solidFill>
                  <a:srgbClr val="000000"/>
                </a:solidFill>
                <a:latin typeface="Arial Bold"/>
                <a:cs typeface="Arial Bold"/>
              </a:rPr>
              <a:t> Triages IT projects</a:t>
            </a:r>
          </a:p>
          <a:p>
            <a:pPr>
              <a:lnSpc>
                <a:spcPts val="1035"/>
              </a:lnSpc>
            </a:pPr>
            <a:endParaRPr lang="en-CA" sz="902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562100" y="3416300"/>
            <a:ext cx="4089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Understands Library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651000" y="3543300"/>
            <a:ext cx="4000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enterprise architecture</a:t>
            </a:r>
          </a:p>
          <a:p>
            <a:pPr>
              <a:lnSpc>
                <a:spcPts val="95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574800" y="4178300"/>
            <a:ext cx="4076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Library User Needs Analysts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562100" y="4445000"/>
            <a:ext cx="408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Assesses and provides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expertise on Library user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651000" y="4699000"/>
            <a:ext cx="4000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needs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562100" y="4838700"/>
            <a:ext cx="408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Develops functional and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business requirements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562100" y="5118100"/>
            <a:ext cx="4089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Liaises between users and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HUIT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6565900" y="838200"/>
            <a:ext cx="24765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HUIT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6553200" y="1739900"/>
            <a:ext cx="24892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UCIO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842000" y="2806700"/>
            <a:ext cx="3200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Managing Director Library IT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5753100" y="3022600"/>
            <a:ext cx="3289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Provides input into project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prioritization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5753100" y="3302000"/>
            <a:ext cx="3289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Collaborates with HL to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define IT solutions to user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5842000" y="3543300"/>
            <a:ext cx="3200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needs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6134100" y="4178300"/>
            <a:ext cx="2908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Harvard Library IT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5753100" y="4457700"/>
            <a:ext cx="3289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Develops &amp; maintains Library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software and systems, data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5842000" y="4711700"/>
            <a:ext cx="32004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warehouse, web tools &amp;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platforms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53100" y="4978400"/>
            <a:ext cx="3289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Provides help desk support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for Library systems</a:t>
            </a:r>
          </a:p>
          <a:p>
            <a:pPr>
              <a:lnSpc>
                <a:spcPts val="97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5753100" y="5257800"/>
            <a:ext cx="3289300" cy="304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88900" algn="l"/>
              </a:tabLst>
            </a:pPr>
            <a:r>
              <a:rPr lang="en-CA" sz="900" smtClean="0">
                <a:solidFill>
                  <a:srgbClr val="000000"/>
                </a:solidFill>
                <a:latin typeface="Arial"/>
                <a:cs typeface="Arial"/>
              </a:rPr>
              <a:t>•</a:t>
            </a: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 Provides IT Training for</a:t>
            </a:r>
            <a:r>
              <a:rPr lang="en-CA" sz="90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900" smtClean="0">
                <a:solidFill>
                  <a:srgbClr val="000000"/>
                </a:solidFill>
                <a:latin typeface="Times New Roman"/>
              </a:rPr>
            </a:b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	Library software</a:t>
            </a:r>
          </a:p>
          <a:p>
            <a:pPr>
              <a:lnSpc>
                <a:spcPts val="970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28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3" name="TextBox 2"/>
          <p:cNvSpPr txBox="1"/>
          <p:nvPr/>
        </p:nvSpPr>
        <p:spPr>
          <a:xfrm>
            <a:off x="444500" y="304800"/>
            <a:ext cx="86995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 smtClean="0">
                <a:solidFill>
                  <a:srgbClr val="A41C2F"/>
                </a:solidFill>
                <a:latin typeface="Arial"/>
                <a:cs typeface="Arial"/>
              </a:rPr>
              <a:t>Harvard Library Support Functions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721100" y="1435100"/>
            <a:ext cx="54229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Office of the Executive Director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165600" y="1689100"/>
            <a:ext cx="4978400" cy="165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35"/>
              </a:lnSpc>
            </a:pPr>
            <a:r>
              <a:rPr lang="en-CA" sz="910" b="1" smtClean="0">
                <a:solidFill>
                  <a:srgbClr val="000000"/>
                </a:solidFill>
                <a:latin typeface="Arial Bold"/>
                <a:cs typeface="Arial Bold"/>
              </a:rPr>
              <a:t>Helen Shenton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38200" y="2387600"/>
            <a:ext cx="26797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  <a:tabLst>
                <a:tab pos="1498600" algn="l"/>
              </a:tabLst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Communications	Human Resources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571500" y="2603500"/>
            <a:ext cx="294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16637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Plan, develop and</a:t>
            </a: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	- Deliver HR</a:t>
            </a:r>
          </a:p>
          <a:p>
            <a:pPr>
              <a:lnSpc>
                <a:spcPts val="1205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71500" y="2755900"/>
            <a:ext cx="294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637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deliver internal and	programs and</a:t>
            </a:r>
          </a:p>
          <a:p>
            <a:pPr>
              <a:lnSpc>
                <a:spcPts val="111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71500" y="2895600"/>
            <a:ext cx="294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637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external	services</a:t>
            </a:r>
          </a:p>
          <a:p>
            <a:pPr>
              <a:lnSpc>
                <a:spcPts val="114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71500" y="3048000"/>
            <a:ext cx="2946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637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communication	-Serve as liaison</a:t>
            </a:r>
          </a:p>
          <a:p>
            <a:pPr>
              <a:lnSpc>
                <a:spcPts val="112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71500" y="3213100"/>
            <a:ext cx="29464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  <a:tabLst>
                <a:tab pos="1663700" algn="l"/>
              </a:tabLst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- Serve as liaison to</a:t>
            </a: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	to central Harvard</a:t>
            </a:r>
          </a:p>
          <a:p>
            <a:pPr>
              <a:lnSpc>
                <a:spcPts val="119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71500" y="3365500"/>
            <a:ext cx="29464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  <a:tabLst>
                <a:tab pos="1663700" algn="l"/>
              </a:tabLst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central Harvard	HR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Communications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4152900" y="2387600"/>
            <a:ext cx="10414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Finance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619500" y="2603500"/>
            <a:ext cx="15748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- Responsible for</a:t>
            </a:r>
          </a:p>
          <a:p>
            <a:pPr>
              <a:lnSpc>
                <a:spcPts val="1205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3619500" y="2755900"/>
            <a:ext cx="15748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organizational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performance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management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3619500" y="3213100"/>
            <a:ext cx="15748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Conduct financial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analysis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3619500" y="3517900"/>
            <a:ext cx="15748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Benchmarking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3619500" y="3683000"/>
            <a:ext cx="15748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Operations including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3619500" y="3835400"/>
            <a:ext cx="15748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SLAs and Budget</a:t>
            </a:r>
          </a:p>
          <a:p>
            <a:pPr>
              <a:lnSpc>
                <a:spcPts val="1130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5410200" y="2387600"/>
            <a:ext cx="15113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Information Technology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5295900" y="2603500"/>
            <a:ext cx="16256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- Responsible for IT</a:t>
            </a:r>
          </a:p>
          <a:p>
            <a:pPr>
              <a:lnSpc>
                <a:spcPts val="1205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5295900" y="2755900"/>
            <a:ext cx="1625600" cy="508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function &amp; enabling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strategic direction for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Harvard Library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5295900" y="3213100"/>
            <a:ext cx="16256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Includes user needs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analyst</a:t>
            </a:r>
          </a:p>
          <a:p>
            <a:pPr>
              <a:lnSpc>
                <a:spcPts val="113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5295900" y="3517900"/>
            <a:ext cx="16256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Serve as liaison to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Harvard IT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7264400" y="2387600"/>
            <a:ext cx="1778000" cy="190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CA" sz="910" b="1" smtClean="0">
                <a:solidFill>
                  <a:srgbClr val="FFFFFF"/>
                </a:solidFill>
                <a:latin typeface="Arial Bold"/>
                <a:cs typeface="Arial Bold"/>
              </a:rPr>
              <a:t>Projects &amp; Programs</a:t>
            </a:r>
          </a:p>
          <a:p>
            <a:pPr>
              <a:lnSpc>
                <a:spcPts val="1035"/>
              </a:lnSpc>
            </a:pPr>
            <a:endParaRPr lang="en-CA" sz="900">
              <a:solidFill>
                <a:srgbClr val="000000"/>
              </a:solidFill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7023100" y="2590800"/>
            <a:ext cx="2019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Work with HL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023100" y="2743200"/>
            <a:ext cx="20193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Leadership and Shared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Services Leads to</a:t>
            </a:r>
          </a:p>
          <a:p>
            <a:pPr>
              <a:lnSpc>
                <a:spcPts val="1130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7023100" y="3035300"/>
            <a:ext cx="2019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manage projects as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7023100" y="3175000"/>
            <a:ext cx="2019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8" b="1" smtClean="0">
                <a:solidFill>
                  <a:srgbClr val="000000"/>
                </a:solidFill>
                <a:latin typeface="Arial Bold"/>
                <a:cs typeface="Arial Bold"/>
              </a:rPr>
              <a:t>investment/innovation</a:t>
            </a:r>
          </a:p>
          <a:p>
            <a:pPr>
              <a:lnSpc>
                <a:spcPts val="1140"/>
              </a:lnSpc>
            </a:pPr>
            <a:endParaRPr lang="en-CA" sz="1058">
              <a:solidFill>
                <a:srgbClr val="000000"/>
              </a:solidFill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7023100" y="3327400"/>
            <a:ext cx="2019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opportunities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7023100" y="3479800"/>
            <a:ext cx="2019300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- Work with other</a:t>
            </a:r>
          </a:p>
          <a:p>
            <a:pPr>
              <a:lnSpc>
                <a:spcPts val="120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7023100" y="3632200"/>
            <a:ext cx="2019300" cy="355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functions to coordinate</a:t>
            </a:r>
            <a:r>
              <a:rPr lang="en-CA" sz="1056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sz="1056" smtClean="0">
                <a:solidFill>
                  <a:srgbClr val="000000"/>
                </a:solidFill>
                <a:latin typeface="Times New Roman"/>
              </a:rPr>
            </a:br>
            <a:r>
              <a:rPr lang="en-CA" sz="1066" b="1" smtClean="0">
                <a:solidFill>
                  <a:srgbClr val="000000"/>
                </a:solidFill>
                <a:latin typeface="Arial Bold"/>
                <a:cs typeface="Arial Bold"/>
              </a:rPr>
              <a:t>PMO approach</a:t>
            </a:r>
          </a:p>
          <a:p>
            <a:pPr>
              <a:lnSpc>
                <a:spcPts val="1125"/>
              </a:lnSpc>
            </a:pPr>
            <a:endParaRPr lang="en-CA" sz="1056">
              <a:solidFill>
                <a:srgbClr val="000000"/>
              </a:solidFill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8242300" y="6616700"/>
            <a:ext cx="901700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920"/>
              </a:lnSpc>
            </a:pPr>
            <a:r>
              <a:rPr lang="en-CA" sz="813" b="1" smtClean="0">
                <a:solidFill>
                  <a:srgbClr val="000000"/>
                </a:solidFill>
                <a:latin typeface="Arial Bold"/>
                <a:cs typeface="Arial Bold"/>
              </a:rPr>
              <a:t>February 2012</a:t>
            </a:r>
          </a:p>
          <a:p>
            <a:pPr>
              <a:lnSpc>
                <a:spcPts val="920"/>
              </a:lnSpc>
            </a:pPr>
            <a:endParaRPr lang="en-CA" sz="803">
              <a:solidFill>
                <a:srgbClr val="000000"/>
              </a:solidFill>
            </a:endParaRPr>
          </a:p>
        </p:txBody>
      </p:sp>
      <p:pic>
        <p:nvPicPr>
          <p:cNvPr id="34" name="Imag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641" y="6412185"/>
            <a:ext cx="1078991" cy="3291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707</Words>
  <Application>Microsoft Office PowerPoint</Application>
  <PresentationFormat>On-screen Show (4:3)</PresentationFormat>
  <Paragraphs>285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A2E_Engine</dc:creator>
  <cp:lastModifiedBy>AWang</cp:lastModifiedBy>
  <cp:revision>19</cp:revision>
  <cp:lastPrinted>2012-03-01T14:36:30Z</cp:lastPrinted>
  <dcterms:created xsi:type="dcterms:W3CDTF">2012-02-29T16:26:13Z</dcterms:created>
  <dcterms:modified xsi:type="dcterms:W3CDTF">2012-03-01T14:38:42Z</dcterms:modified>
</cp:coreProperties>
</file>