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handoutMasterIdLst>
    <p:handoutMasterId r:id="rId13"/>
  </p:handoutMasterIdLst>
  <p:sldIdLst>
    <p:sldId id="256" r:id="rId2"/>
    <p:sldId id="263" r:id="rId3"/>
    <p:sldId id="257" r:id="rId4"/>
    <p:sldId id="259" r:id="rId5"/>
    <p:sldId id="264" r:id="rId6"/>
    <p:sldId id="258" r:id="rId7"/>
    <p:sldId id="271" r:id="rId8"/>
    <p:sldId id="269" r:id="rId9"/>
    <p:sldId id="267" r:id="rId10"/>
    <p:sldId id="270" r:id="rId11"/>
    <p:sldId id="268" r:id="rId12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84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96738B-21D3-4EEC-9C5E-CD316478CB60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2C64E87-C095-4D4B-A514-AD7FB1F75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63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C19E7A-754A-453C-8CAB-8B8BC613A432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B3AA48-6B80-4C79-A9EA-259A3E412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4D858-6B8F-4FD6-B758-08B634D57A3F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EBA01-62AD-4170-8EFD-9BD9B882C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34665-71F3-41FB-AC5C-6BF05B9B153A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3DD4-911D-4A51-A593-527BE598E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A56F-D54A-4FF4-9CAE-E42AEF73C0BD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A6585-EE36-4B1F-BCD7-7C6B130CB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6DACFE-3F20-4CC7-BC89-E7964B660052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570C5F-B2A9-4E16-B557-DE6961424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75659-8DB3-48DB-8EDF-4B22014642CC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28B5-1D5D-4DA9-8179-1E7F2B337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BC1807-A45C-43E2-9900-4AE554E4BFC6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2A4F2E-1855-4B2E-8FDA-F1825BDF7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05A90-F916-48E2-BDB5-9F09BE0FD3D9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54B83-43B9-41D0-A0BB-A8742DD87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8CA2FA-4A76-4DA1-A7A3-7B1B6852C254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9B3610-E846-4BF9-A770-241E9E796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202A6-7318-4336-8511-7059DAD2729D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CB9076-C724-4F4B-BADC-C7AD3F201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D45406-8E5B-4AB5-BEB6-7B89360CC60E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028EDA-2B49-4C5C-9CAA-D3022E410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A44225F-D37A-4F8C-81A7-9B32A89A73A8}" type="datetimeFigureOut">
              <a:rPr lang="en-US"/>
              <a:pPr>
                <a:defRPr/>
              </a:pPr>
              <a:t>3/9/2012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69363D2-07BE-4661-A47A-355D28A9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5" r:id="rId3"/>
    <p:sldLayoutId id="2147483922" r:id="rId4"/>
    <p:sldLayoutId id="2147483926" r:id="rId5"/>
    <p:sldLayoutId id="2147483921" r:id="rId6"/>
    <p:sldLayoutId id="2147483927" r:id="rId7"/>
    <p:sldLayoutId id="2147483928" r:id="rId8"/>
    <p:sldLayoutId id="2147483929" r:id="rId9"/>
    <p:sldLayoutId id="2147483920" r:id="rId10"/>
    <p:sldLayoutId id="21474839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057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	Council on East Asian 	Libraries</a:t>
            </a:r>
            <a:b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	Annual Meeting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13360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 smtClean="0"/>
              <a:t>	Plenary Meeting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	March 14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Dominion </a:t>
            </a:r>
            <a:r>
              <a:rPr lang="en-US" dirty="0"/>
              <a:t>Ballroom South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Sheraton </a:t>
            </a:r>
            <a:r>
              <a:rPr lang="en-US" dirty="0"/>
              <a:t>Centre Toronto Hotel in Toronto, </a:t>
            </a:r>
            <a:r>
              <a:rPr lang="en-US" dirty="0" smtClean="0"/>
              <a:t>	Canada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he SEAL of CEAL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i</a:t>
            </a:r>
            <a:r>
              <a:rPr lang="en-US" dirty="0" smtClean="0"/>
              <a:t>s passed to: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Dr. Peter Zhou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CEAL President, 2012-2014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700" b="1" dirty="0" smtClean="0">
                <a:solidFill>
                  <a:schemeClr val="tx2">
                    <a:satMod val="130000"/>
                  </a:schemeClr>
                </a:solidFill>
              </a:rPr>
              <a:t>Organizational Changes in Research Libraries and Their Impact on East Asian Collections: CEAL's Strategic Position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676400"/>
            <a:ext cx="6832600" cy="4572000"/>
          </a:xfrm>
        </p:spPr>
        <p:txBody>
          <a:bodyPr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200" b="1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6400" b="1" dirty="0" smtClean="0"/>
              <a:t>Future </a:t>
            </a:r>
            <a:r>
              <a:rPr lang="en-US" sz="6400" b="1" dirty="0"/>
              <a:t>of Libraries and Area Studies </a:t>
            </a:r>
            <a:r>
              <a:rPr lang="en-US" sz="6400" b="1" dirty="0" smtClean="0"/>
              <a:t>Collections</a:t>
            </a:r>
            <a:r>
              <a:rPr lang="en-US" sz="6400" dirty="0"/>
              <a:t>	</a:t>
            </a:r>
            <a:endParaRPr lang="en-US" sz="6400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 smtClean="0"/>
              <a:t>	Larry </a:t>
            </a:r>
            <a:r>
              <a:rPr lang="en-US" sz="6400" dirty="0"/>
              <a:t>Alford, Chief Librarian, University of Toronto Libraries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6400" b="1" dirty="0" smtClean="0"/>
              <a:t>Strategic </a:t>
            </a:r>
            <a:r>
              <a:rPr lang="en-US" sz="6400" b="1" dirty="0"/>
              <a:t>Directions at Harvard </a:t>
            </a:r>
            <a:r>
              <a:rPr lang="en-US" sz="6400" b="1" dirty="0" smtClean="0"/>
              <a:t>Libraries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 smtClean="0"/>
              <a:t>	James </a:t>
            </a:r>
            <a:r>
              <a:rPr lang="en-US" sz="6400" dirty="0"/>
              <a:t>Cheng, Harvard University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6400" b="1" dirty="0" smtClean="0"/>
              <a:t>New </a:t>
            </a:r>
            <a:r>
              <a:rPr lang="en-US" sz="6400" b="1" dirty="0"/>
              <a:t>Horizons and Boundaries: Discussions in the University </a:t>
            </a:r>
            <a:r>
              <a:rPr lang="en-US" sz="6400" b="1" dirty="0" smtClean="0"/>
              <a:t>of California </a:t>
            </a:r>
            <a:r>
              <a:rPr lang="en-US" sz="6400" b="1" dirty="0"/>
              <a:t>Libraries </a:t>
            </a:r>
            <a:r>
              <a:rPr lang="en-US" sz="6400" b="1" dirty="0" smtClean="0"/>
              <a:t>	</a:t>
            </a:r>
            <a:endParaRPr lang="en-US" sz="64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/>
              <a:t> </a:t>
            </a:r>
            <a:r>
              <a:rPr lang="en-US" sz="6400" dirty="0" smtClean="0"/>
              <a:t>	Peter Zhou, UC Berkeley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6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6400" b="1" dirty="0" smtClean="0"/>
              <a:t>Reorganization </a:t>
            </a:r>
            <a:r>
              <a:rPr lang="en-US" sz="6400" b="1" dirty="0"/>
              <a:t>of Technical Services in </a:t>
            </a:r>
            <a:r>
              <a:rPr lang="en-US" sz="6400" b="1" dirty="0" smtClean="0"/>
              <a:t>Princeton</a:t>
            </a:r>
            <a:endParaRPr lang="en-US" sz="64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 smtClean="0"/>
              <a:t>	Tai-</a:t>
            </a:r>
            <a:r>
              <a:rPr lang="en-US" sz="6400" dirty="0" err="1" smtClean="0"/>
              <a:t>loi</a:t>
            </a:r>
            <a:r>
              <a:rPr lang="en-US" sz="6400" dirty="0" smtClean="0"/>
              <a:t> </a:t>
            </a:r>
            <a:r>
              <a:rPr lang="en-US" sz="6400" dirty="0"/>
              <a:t>Ma, Princeton University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400" dirty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6400" b="1" dirty="0" smtClean="0"/>
              <a:t>Q </a:t>
            </a:r>
            <a:r>
              <a:rPr lang="en-US" sz="6400" b="1" dirty="0"/>
              <a:t>&amp; A</a:t>
            </a:r>
            <a:endParaRPr lang="en-US" sz="6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Plenary I: Business Meeting</a:t>
            </a:r>
            <a:b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3100" b="1" dirty="0" smtClean="0">
                <a:solidFill>
                  <a:schemeClr val="tx2">
                    <a:satMod val="130000"/>
                  </a:schemeClr>
                </a:solidFill>
              </a:rPr>
              <a:t>Agenda</a:t>
            </a:r>
            <a:endParaRPr lang="en-US" sz="31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6858000" cy="4678363"/>
          </a:xfrm>
        </p:spPr>
        <p:txBody>
          <a:bodyPr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9600" b="1" dirty="0" smtClean="0"/>
              <a:t>Welcome</a:t>
            </a:r>
            <a:r>
              <a:rPr lang="en-US" sz="9600" dirty="0" smtClean="0"/>
              <a:t> &amp; </a:t>
            </a:r>
            <a:r>
              <a:rPr lang="en-US" sz="9600" b="1" dirty="0" smtClean="0"/>
              <a:t>Recognitions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6400" dirty="0" smtClean="0"/>
              <a:t>New </a:t>
            </a:r>
            <a:r>
              <a:rPr lang="en-US" sz="6400" dirty="0"/>
              <a:t>members and First-time attendees 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6400" dirty="0" smtClean="0"/>
              <a:t>Retired or Deceased </a:t>
            </a:r>
            <a:r>
              <a:rPr lang="en-US" sz="6400" dirty="0"/>
              <a:t>since last </a:t>
            </a:r>
            <a:r>
              <a:rPr lang="en-US" sz="6400" dirty="0" smtClean="0"/>
              <a:t>meeting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6400" dirty="0" smtClean="0"/>
              <a:t>Outgoing </a:t>
            </a:r>
            <a:r>
              <a:rPr lang="en-US" sz="6400" dirty="0"/>
              <a:t>Executive Board </a:t>
            </a:r>
            <a:r>
              <a:rPr lang="en-US" sz="6400" dirty="0" smtClean="0"/>
              <a:t>Members</a:t>
            </a:r>
          </a:p>
          <a:p>
            <a:pPr marL="301943" lvl="1" indent="0" fontAlgn="auto">
              <a:spcAft>
                <a:spcPts val="0"/>
              </a:spcAft>
              <a:buFont typeface="Verdana"/>
              <a:buNone/>
              <a:defRPr/>
            </a:pPr>
            <a:endParaRPr lang="en-US" sz="6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000" b="1" dirty="0" smtClean="0"/>
              <a:t>Report on EALRGA (East Asian Library </a:t>
            </a:r>
            <a:r>
              <a:rPr lang="en-US" sz="8000" b="1" dirty="0" smtClean="0"/>
              <a:t>Resource) </a:t>
            </a:r>
            <a:r>
              <a:rPr lang="en-US" sz="8000" b="1" dirty="0" smtClean="0"/>
              <a:t>Group of Australia</a:t>
            </a:r>
            <a:r>
              <a:rPr lang="en-US" sz="5900" dirty="0" smtClean="0"/>
              <a:t>—</a:t>
            </a:r>
            <a:r>
              <a:rPr lang="en-US" sz="6400" dirty="0" smtClean="0"/>
              <a:t>Rebecca Wong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000" b="1" dirty="0"/>
              <a:t>Report on JEAL as a Peer-Reviewed Journal</a:t>
            </a:r>
            <a:r>
              <a:rPr lang="en-US" sz="7200" dirty="0"/>
              <a:t>—</a:t>
            </a:r>
            <a:r>
              <a:rPr lang="en-US" sz="6400" dirty="0"/>
              <a:t>Gail King</a:t>
            </a:r>
            <a:r>
              <a:rPr lang="en-US" sz="6400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000" b="1" dirty="0"/>
              <a:t>Report on CEAL News blog and the Logo Task </a:t>
            </a:r>
            <a:r>
              <a:rPr lang="en-US" sz="8000" b="1" dirty="0" smtClean="0"/>
              <a:t>Force</a:t>
            </a:r>
            <a:r>
              <a:rPr lang="en-US" sz="8000" dirty="0" smtClean="0"/>
              <a:t> </a:t>
            </a:r>
            <a:r>
              <a:rPr lang="en-US" sz="6400" dirty="0" smtClean="0"/>
              <a:t>— Rob </a:t>
            </a:r>
            <a:r>
              <a:rPr lang="en-US" sz="6400" dirty="0"/>
              <a:t>Britt </a:t>
            </a:r>
            <a:endParaRPr lang="en-US" sz="64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000" b="1" dirty="0" smtClean="0"/>
              <a:t>Election Results</a:t>
            </a:r>
            <a:r>
              <a:rPr lang="en-US" sz="8600" b="1" dirty="0" smtClean="0"/>
              <a:t>—</a:t>
            </a:r>
            <a:r>
              <a:rPr lang="en-US" sz="6800" dirty="0" smtClean="0"/>
              <a:t>Ying Zhang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000" b="1" dirty="0"/>
              <a:t>Transfer of the SEAL of CEAL</a:t>
            </a:r>
            <a:r>
              <a:rPr lang="en-US" sz="8000" dirty="0"/>
              <a:t>—</a:t>
            </a:r>
            <a:r>
              <a:rPr lang="en-US" sz="6400" dirty="0"/>
              <a:t>Joy Kim </a:t>
            </a:r>
            <a:r>
              <a:rPr lang="en-US" sz="6400" dirty="0" smtClean="0"/>
              <a:t>&amp; </a:t>
            </a:r>
            <a:r>
              <a:rPr lang="en-US" sz="6400" dirty="0"/>
              <a:t>Peter Zhou</a:t>
            </a:r>
            <a:endParaRPr lang="en-US" sz="64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000" b="1" dirty="0" smtClean="0"/>
              <a:t>Announcements</a:t>
            </a:r>
            <a:r>
              <a:rPr lang="en-US" sz="11200" b="1" dirty="0" smtClean="0"/>
              <a:t> </a:t>
            </a:r>
            <a:endParaRPr lang="en-US" sz="112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  <a:endParaRPr lang="en-US" dirty="0"/>
          </a:p>
          <a:p>
            <a:pPr marL="457200" lvl="1" indent="0" fontAlgn="auto">
              <a:spcAft>
                <a:spcPts val="0"/>
              </a:spcAft>
              <a:buFont typeface="Verdana"/>
              <a:buNone/>
              <a:defRPr/>
            </a:pPr>
            <a:endParaRPr lang="en-US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	New Members &amp; </a:t>
            </a:r>
            <a:r>
              <a:rPr lang="en-US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	First-time Attendees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1722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en-US" smtClean="0"/>
          </a:p>
          <a:p>
            <a:pPr marL="0" indent="0" algn="ctr">
              <a:buFont typeface="Wingdings 2" pitchFamily="18" charset="2"/>
              <a:buNone/>
            </a:pPr>
            <a:r>
              <a:rPr lang="en-US" b="1" smtClean="0"/>
              <a:t>Welcome!</a:t>
            </a:r>
          </a:p>
          <a:p>
            <a:pPr marL="0" indent="0" algn="ctr">
              <a:buFont typeface="Wingdings 2" pitchFamily="18" charset="2"/>
              <a:buNone/>
            </a:pPr>
            <a:endParaRPr lang="en-US" smtClean="0"/>
          </a:p>
          <a:p>
            <a:pPr marL="0" indent="0" algn="ctr">
              <a:buFont typeface="Wingdings 2" pitchFamily="18" charset="2"/>
              <a:buNone/>
            </a:pPr>
            <a:r>
              <a:rPr lang="en-US" smtClean="0"/>
              <a:t>Please stand up if you are a: 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n-US" smtClean="0">
                <a:sym typeface="Wingdings" pitchFamily="2" charset="2"/>
              </a:rPr>
              <a:t> </a:t>
            </a:r>
            <a:r>
              <a:rPr lang="en-US" smtClean="0"/>
              <a:t>First-Time Attendee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n-US" smtClean="0">
                <a:sym typeface="Wingdings" pitchFamily="2" charset="2"/>
              </a:rPr>
              <a:t> </a:t>
            </a:r>
            <a:r>
              <a:rPr lang="en-US" smtClean="0"/>
              <a:t>New CEAL Member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Retirees</a:t>
            </a:r>
            <a:endParaRPr lang="en-US" sz="27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538" y="1600200"/>
            <a:ext cx="7408862" cy="472440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b="1" dirty="0" smtClean="0"/>
              <a:t>Bob </a:t>
            </a:r>
            <a:r>
              <a:rPr lang="en-US" sz="2900" b="1" dirty="0" err="1" smtClean="0"/>
              <a:t>Felsing</a:t>
            </a:r>
            <a:r>
              <a:rPr lang="en-US" sz="2900" dirty="0" smtClean="0"/>
              <a:t>, East Asian Bibliographer, University of Oregon (June 2011)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b="1" dirty="0" smtClean="0"/>
              <a:t>Philip </a:t>
            </a:r>
            <a:r>
              <a:rPr lang="en-US" sz="2900" b="1" dirty="0" err="1"/>
              <a:t>Melzer</a:t>
            </a:r>
            <a:r>
              <a:rPr lang="en-US" sz="2900" dirty="0"/>
              <a:t>, </a:t>
            </a:r>
            <a:r>
              <a:rPr lang="en-US" sz="2900" dirty="0" smtClean="0"/>
              <a:t>Chief, Asian &amp; </a:t>
            </a:r>
            <a:r>
              <a:rPr lang="en-US" sz="2900" dirty="0"/>
              <a:t>Middle Eastern </a:t>
            </a:r>
            <a:r>
              <a:rPr lang="en-US" sz="2900" dirty="0" smtClean="0"/>
              <a:t>Division, Library </a:t>
            </a:r>
            <a:r>
              <a:rPr lang="en-US" sz="2900" dirty="0"/>
              <a:t>of </a:t>
            </a:r>
            <a:r>
              <a:rPr lang="en-US" sz="2900" dirty="0" smtClean="0"/>
              <a:t>Congress (Dec. 2011)</a:t>
            </a:r>
            <a:endParaRPr lang="en-US" sz="29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b="1" dirty="0"/>
              <a:t>Kenji </a:t>
            </a:r>
            <a:r>
              <a:rPr lang="en-US" sz="2900" b="1" dirty="0" err="1" smtClean="0"/>
              <a:t>Niki</a:t>
            </a:r>
            <a:r>
              <a:rPr lang="en-US" sz="2900" dirty="0" smtClean="0"/>
              <a:t>, </a:t>
            </a:r>
            <a:r>
              <a:rPr lang="en-US" sz="2900" dirty="0"/>
              <a:t>Curator of Japanese </a:t>
            </a:r>
            <a:r>
              <a:rPr lang="en-US" sz="2900" dirty="0" smtClean="0"/>
              <a:t>Collections, </a:t>
            </a:r>
            <a:r>
              <a:rPr lang="en-US" sz="2900" dirty="0"/>
              <a:t>University of </a:t>
            </a:r>
            <a:r>
              <a:rPr lang="en-US" sz="2900" dirty="0" smtClean="0"/>
              <a:t>Michigan (April 2011)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b="1" dirty="0" smtClean="0"/>
              <a:t>Kenneth </a:t>
            </a:r>
            <a:r>
              <a:rPr lang="en-US" sz="2900" b="1" dirty="0"/>
              <a:t>K. Tanaka,</a:t>
            </a:r>
            <a:r>
              <a:rPr lang="en-US" sz="2900" dirty="0"/>
              <a:t> Japanese Studies </a:t>
            </a:r>
            <a:r>
              <a:rPr lang="en-US" sz="2900" dirty="0" smtClean="0"/>
              <a:t>Librarian, </a:t>
            </a:r>
            <a:r>
              <a:rPr lang="en-US" sz="2900" dirty="0"/>
              <a:t>University of Maryland </a:t>
            </a:r>
            <a:r>
              <a:rPr lang="en-US" sz="2900" dirty="0" smtClean="0"/>
              <a:t>(Feb. 2012)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b="1" dirty="0" smtClean="0"/>
              <a:t>Anna Liang U, </a:t>
            </a:r>
            <a:r>
              <a:rPr lang="en-US" sz="2900" dirty="0" smtClean="0"/>
              <a:t>Director,  East </a:t>
            </a:r>
            <a:r>
              <a:rPr lang="en-US" sz="2900" dirty="0"/>
              <a:t>Asian </a:t>
            </a:r>
            <a:r>
              <a:rPr lang="en-US" sz="2900" dirty="0" smtClean="0"/>
              <a:t>Library, University </a:t>
            </a:r>
            <a:r>
              <a:rPr lang="en-US" sz="2900" dirty="0"/>
              <a:t>of Toronto </a:t>
            </a:r>
            <a:r>
              <a:rPr lang="en-US" sz="2900" dirty="0" smtClean="0"/>
              <a:t>(Jan. 2012)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b="1" dirty="0"/>
              <a:t>Karen Wei</a:t>
            </a:r>
            <a:r>
              <a:rPr lang="en-US" sz="2900" dirty="0"/>
              <a:t>, </a:t>
            </a:r>
            <a:r>
              <a:rPr lang="en-US" sz="2900" dirty="0" smtClean="0"/>
              <a:t>Head, Asian Library, University </a:t>
            </a:r>
            <a:r>
              <a:rPr lang="en-US" sz="2900" dirty="0"/>
              <a:t>of Illinois at </a:t>
            </a:r>
            <a:r>
              <a:rPr lang="en-US" sz="2900" dirty="0" smtClean="0"/>
              <a:t>Urbana-Champaign (Aug. 2011)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10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Deceased Colleagues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538" y="1752600"/>
            <a:ext cx="7408862" cy="4373563"/>
          </a:xfrm>
        </p:spPr>
        <p:txBody>
          <a:bodyPr>
            <a:normAutofit fontScale="25000" lnSpcReduction="20000"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400" dirty="0" smtClean="0"/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600" b="1" dirty="0"/>
              <a:t>Howard Lo </a:t>
            </a:r>
            <a:r>
              <a:rPr lang="en-US" sz="8600" dirty="0"/>
              <a:t>(1937-2011),</a:t>
            </a:r>
            <a:r>
              <a:rPr lang="en-US" sz="8600" b="1" dirty="0"/>
              <a:t> </a:t>
            </a:r>
            <a:r>
              <a:rPr lang="en-US" sz="8600" dirty="0"/>
              <a:t>Asian Cataloger, Brigham Young University, </a:t>
            </a:r>
            <a:r>
              <a:rPr lang="en-US" sz="8600" dirty="0" smtClean="0"/>
              <a:t>1970-2000</a:t>
            </a:r>
          </a:p>
          <a:p>
            <a:pPr marL="658368" lvl="2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8600" dirty="0" smtClean="0"/>
              <a:t>	(see JEAL 153 for his </a:t>
            </a:r>
            <a:r>
              <a:rPr lang="en-US" sz="8600" dirty="0"/>
              <a:t>obituary</a:t>
            </a:r>
            <a:r>
              <a:rPr lang="en-US" sz="8600" dirty="0" smtClean="0"/>
              <a:t>)</a:t>
            </a:r>
          </a:p>
          <a:p>
            <a:pPr marL="658368" lvl="2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8600" dirty="0" smtClean="0"/>
          </a:p>
          <a:p>
            <a:pPr marL="658368" lvl="2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86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8600" b="1" dirty="0"/>
              <a:t>Miwa Kai</a:t>
            </a:r>
            <a:r>
              <a:rPr lang="en-US" sz="8600" dirty="0"/>
              <a:t>  (1913-2011), Head of the Japanese Collection, Columbia University, 1944-1983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8600" dirty="0"/>
              <a:t>	(see JEAL 154 for her obituary) </a:t>
            </a:r>
          </a:p>
          <a:p>
            <a:pPr marL="658368" lvl="2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400" dirty="0"/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Outgoing Executive Board Members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525963"/>
          </a:xfrm>
        </p:spPr>
        <p:txBody>
          <a:bodyPr/>
          <a:lstStyle/>
          <a:p>
            <a:endParaRPr lang="en-US" sz="2800" smtClean="0"/>
          </a:p>
          <a:p>
            <a:pPr lvl="2"/>
            <a:r>
              <a:rPr lang="en-US" sz="2800" b="1" smtClean="0"/>
              <a:t>Ellen Hammond </a:t>
            </a:r>
            <a:r>
              <a:rPr lang="en-US" sz="2800" smtClean="0"/>
              <a:t>(Member-at-Large)</a:t>
            </a:r>
          </a:p>
          <a:p>
            <a:pPr lvl="2"/>
            <a:r>
              <a:rPr lang="en-US" sz="2800" b="1" smtClean="0"/>
              <a:t>Beth Katzoff </a:t>
            </a:r>
            <a:r>
              <a:rPr lang="en-US" sz="2800" smtClean="0"/>
              <a:t>(Secretary, 2011-2012)</a:t>
            </a:r>
          </a:p>
          <a:p>
            <a:pPr lvl="2"/>
            <a:r>
              <a:rPr lang="en-US" sz="2800" b="1" smtClean="0"/>
              <a:t>Joy Kim </a:t>
            </a:r>
            <a:r>
              <a:rPr lang="en-US" sz="2800" smtClean="0"/>
              <a:t>(President)</a:t>
            </a:r>
          </a:p>
          <a:p>
            <a:pPr lvl="2"/>
            <a:r>
              <a:rPr lang="en-US" sz="2800" b="1" smtClean="0"/>
              <a:t>Dawn Lawson </a:t>
            </a:r>
            <a:r>
              <a:rPr lang="en-US" sz="2800" smtClean="0"/>
              <a:t>(Secretary, 2009-2011)</a:t>
            </a:r>
            <a:endParaRPr lang="en-US" sz="2800" b="1" smtClean="0"/>
          </a:p>
          <a:p>
            <a:pPr lvl="2"/>
            <a:r>
              <a:rPr lang="en-US" sz="2800" b="1" smtClean="0"/>
              <a:t>Ai-lin Yang </a:t>
            </a:r>
            <a:r>
              <a:rPr lang="en-US" sz="2800" smtClean="0"/>
              <a:t>(Treasurer)</a:t>
            </a:r>
          </a:p>
          <a:p>
            <a:pPr lvl="2"/>
            <a:r>
              <a:rPr lang="en-US" sz="2800" b="1" smtClean="0"/>
              <a:t>Ying Zhang </a:t>
            </a:r>
            <a:r>
              <a:rPr lang="en-US" sz="2800" smtClean="0"/>
              <a:t>(Member-at-Large)</a:t>
            </a:r>
          </a:p>
          <a:p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/>
              </a:rPr>
              <a:t>CEAL-LC Internship Program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mtClean="0"/>
              <a:t>Congratulations to 2012 Intern!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b="1" smtClean="0"/>
              <a:t>Chiaki Aita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University of Maryland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Reports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2600"/>
            <a:ext cx="7408863" cy="4495800"/>
          </a:xfrm>
        </p:spPr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Report on EALRGA (East Asian Library </a:t>
            </a:r>
            <a:r>
              <a:rPr lang="en-US" sz="2400" b="1" dirty="0" smtClean="0"/>
              <a:t>Resources </a:t>
            </a:r>
            <a:r>
              <a:rPr lang="en-US" sz="2400" b="1" dirty="0"/>
              <a:t>Group of </a:t>
            </a:r>
            <a:r>
              <a:rPr lang="en-US" sz="2400" b="1" dirty="0" smtClean="0"/>
              <a:t>Australia </a:t>
            </a:r>
            <a:r>
              <a:rPr lang="en-US" sz="2400" dirty="0" smtClean="0"/>
              <a:t>— Rebecca </a:t>
            </a:r>
            <a:r>
              <a:rPr lang="en-US" sz="2400" dirty="0"/>
              <a:t>Wong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Report on JEAL as a Peer-Reviewed </a:t>
            </a:r>
            <a:r>
              <a:rPr lang="en-US" sz="2400" b="1" dirty="0" smtClean="0"/>
              <a:t>Journal </a:t>
            </a:r>
            <a:r>
              <a:rPr lang="en-US" sz="2400" dirty="0" smtClean="0"/>
              <a:t>— Gail </a:t>
            </a:r>
            <a:r>
              <a:rPr lang="en-US" sz="2400" dirty="0"/>
              <a:t>King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Report on CEAL News blog and the Logo Task Force</a:t>
            </a:r>
            <a:r>
              <a:rPr lang="en-US" sz="2400" dirty="0"/>
              <a:t> — Rob Britt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Election Results—</a:t>
            </a:r>
            <a:r>
              <a:rPr lang="en-US" sz="2400" dirty="0"/>
              <a:t>Ying Zhang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Announcements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538" y="2286000"/>
            <a:ext cx="7408862" cy="3840163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CEAL Fellowship Dinner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Open Houses</a:t>
            </a:r>
          </a:p>
          <a:p>
            <a:pPr marL="640080" lvl="1" indent="-23774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University of Toronto's East Asian Library </a:t>
            </a:r>
            <a:endParaRPr lang="en-US" dirty="0" smtClean="0"/>
          </a:p>
          <a:p>
            <a:pPr marL="640080" lvl="1" indent="-23774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Royal </a:t>
            </a:r>
            <a:r>
              <a:rPr lang="en-US" dirty="0"/>
              <a:t>Ontario Museum's Far Eastern </a:t>
            </a:r>
            <a:r>
              <a:rPr lang="en-US" dirty="0" smtClean="0"/>
              <a:t>Library</a:t>
            </a:r>
            <a:endParaRPr lang="en-US" dirty="0"/>
          </a:p>
          <a:p>
            <a:pPr marL="640080" lvl="1" indent="-23774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RCL </a:t>
            </a:r>
            <a:r>
              <a:rPr lang="en-US" dirty="0"/>
              <a:t>Canada-Hong Kong Library </a:t>
            </a:r>
          </a:p>
          <a:p>
            <a:pPr marL="640080" lvl="1" indent="-237744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9785</TotalTime>
  <Words>352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 Council on East Asian  Libraries  Annual Meeting</vt:lpstr>
      <vt:lpstr>Plenary I: Business Meeting Agenda</vt:lpstr>
      <vt:lpstr> New Members &amp;   First-time Attendees</vt:lpstr>
      <vt:lpstr>Retirees</vt:lpstr>
      <vt:lpstr>Deceased Colleagues</vt:lpstr>
      <vt:lpstr>Outgoing Executive Board Members</vt:lpstr>
      <vt:lpstr>CEAL-LC Internship Program</vt:lpstr>
      <vt:lpstr>Reports</vt:lpstr>
      <vt:lpstr>Announcements</vt:lpstr>
      <vt:lpstr>The SEAL of CEAL</vt:lpstr>
      <vt:lpstr>Organizational Changes in Research Libraries and Their Impact on East Asian Collections: CEAL's Strategic Position</vt:lpstr>
    </vt:vector>
  </TitlesOfParts>
  <Company>USC Libraries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Recognitions</dc:title>
  <dc:creator>USC College of Letters, Arts &amp; Sciences</dc:creator>
  <cp:lastModifiedBy>Rob Britt</cp:lastModifiedBy>
  <cp:revision>53</cp:revision>
  <cp:lastPrinted>2012-03-05T18:43:22Z</cp:lastPrinted>
  <dcterms:created xsi:type="dcterms:W3CDTF">2011-03-15T18:20:19Z</dcterms:created>
  <dcterms:modified xsi:type="dcterms:W3CDTF">2012-03-10T02:11:56Z</dcterms:modified>
</cp:coreProperties>
</file>