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93" r:id="rId4"/>
    <p:sldId id="294" r:id="rId5"/>
    <p:sldId id="292" r:id="rId6"/>
    <p:sldId id="290" r:id="rId7"/>
    <p:sldId id="262" r:id="rId8"/>
    <p:sldId id="295" r:id="rId9"/>
    <p:sldId id="291" r:id="rId10"/>
    <p:sldId id="298" r:id="rId11"/>
    <p:sldId id="300" r:id="rId12"/>
    <p:sldId id="261" r:id="rId13"/>
    <p:sldId id="297" r:id="rId14"/>
    <p:sldId id="296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3300"/>
    <a:srgbClr val="666633"/>
    <a:srgbClr val="993300"/>
    <a:srgbClr val="990033"/>
    <a:srgbClr val="FF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7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476BCB-4952-46CF-B886-4B42EB5E1E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EB100-7786-425D-AB28-60C2B2FF3F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2ED50-602A-477F-96BA-1E44CBEE41A8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F095B7C2-DFE4-4B62-8375-390B1E6D054C}" type="slidenum">
              <a:rPr lang="zh-TW" altLang="en-US" sz="1200"/>
              <a:pPr algn="r"/>
              <a:t>1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r>
              <a:rPr lang="zh-TW" altLang="en-US" smtClean="0">
                <a:latin typeface="Arial" charset="0"/>
                <a:ea typeface="PMingLiU" pitchFamily="18" charset="-12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B100-7786-425D-AB28-60C2B2FF3F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2757B-166E-4445-8249-7DFF5C01A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B1743-33F1-48CF-B060-818EDE932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1C989-130F-44E1-8948-766762FB8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B531B-A2B4-4D22-ABF3-6F1DD28A2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605F2-74A6-4E2D-BB2F-AE5214201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70373-CA27-4B0D-8CD7-99BA97103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CAB50-29BB-454A-80F8-0171A4DFC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719B2-2E77-48BE-B31F-480BE47F8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FFF29-1858-4E64-BF17-FE31E441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A7405-907E-470C-9A0A-9CE018B35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0B185-F394-441D-B960-6395869E0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DF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1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March 30, 2011</a:t>
            </a:r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CEAL- Joint CJK Meeting</a:t>
            </a:r>
          </a:p>
        </p:txBody>
      </p:sp>
      <p:sp>
        <p:nvSpPr>
          <p:cNvPr id="541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EAC67C-7B5E-4DBF-B51E-4653201C8A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dia@loc.gov" TargetMode="External"/><Relationship Id="rId4" Type="http://schemas.openxmlformats.org/officeDocument/2006/relationships/hyperlink" Target="mailto:fodo@loc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odo@loc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ia@loc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DFEBBE-2F0A-4465-9A88-5B63CFE20AE5}" type="slidenum">
              <a:rPr lang="en-US"/>
              <a:pPr/>
              <a:t>1</a:t>
            </a:fld>
            <a:endParaRPr 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6A9294-CECB-4CF7-84A8-230A8E14BC20}" type="slidenum">
              <a:rPr lang="en-US" sz="1400"/>
              <a:pPr algn="r"/>
              <a:t>1</a:t>
            </a:fld>
            <a:endParaRPr lang="en-US" sz="1400"/>
          </a:p>
        </p:txBody>
      </p:sp>
      <p:pic>
        <p:nvPicPr>
          <p:cNvPr id="15365" name="Picture 2" descr="tp-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8991600" y="106680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2800">
              <a:solidFill>
                <a:schemeClr val="hlink"/>
              </a:solidFill>
              <a:ea typeface="PMingLiU" pitchFamily="18" charset="-120"/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2245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381000" y="1371600"/>
            <a:ext cx="861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zh-TW">
              <a:solidFill>
                <a:srgbClr val="003300"/>
              </a:solidFill>
              <a:latin typeface="Bookman Old Style" pitchFamily="18" charset="0"/>
              <a:ea typeface="PMingLiU" pitchFamily="18" charset="-120"/>
            </a:endParaRPr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304800" y="457200"/>
            <a:ext cx="86868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3600" b="1" i="1">
                <a:latin typeface="Book Antiqua" pitchFamily="18" charset="0"/>
                <a:ea typeface="PMingLiU" pitchFamily="18" charset="-120"/>
              </a:rPr>
              <a:t>China-North America Collaboration on Chinese Rare Book Digitization and Metadata Sharing:</a:t>
            </a:r>
          </a:p>
          <a:p>
            <a:pPr algn="ctr"/>
            <a:r>
              <a:rPr lang="en-US" altLang="zh-TW" sz="3600" b="1" i="1">
                <a:latin typeface="Book Antiqua" pitchFamily="18" charset="0"/>
                <a:ea typeface="PMingLiU" pitchFamily="18" charset="-120"/>
              </a:rPr>
              <a:t>East Asian Libraries in North America</a:t>
            </a:r>
            <a:endParaRPr lang="en-US" altLang="zh-TW" sz="3600">
              <a:latin typeface="Book Antiqua" pitchFamily="18" charset="0"/>
              <a:ea typeface="PMingLiU" pitchFamily="18" charset="-120"/>
            </a:endParaRPr>
          </a:p>
          <a:p>
            <a:pPr algn="ctr"/>
            <a:endParaRPr lang="en-US" altLang="zh-TW" sz="1600" b="1">
              <a:ea typeface="PMingLiU" pitchFamily="18" charset="-120"/>
            </a:endParaRPr>
          </a:p>
          <a:p>
            <a:pPr algn="ctr"/>
            <a:r>
              <a:rPr lang="en-US" altLang="zh-TW" sz="1600" b="1">
                <a:ea typeface="PMingLiU" pitchFamily="18" charset="-120"/>
              </a:rPr>
              <a:t>Annual Meeting of the Council on East Asian Libraries</a:t>
            </a:r>
            <a:br>
              <a:rPr lang="en-US" altLang="zh-TW" sz="1600" b="1">
                <a:ea typeface="PMingLiU" pitchFamily="18" charset="-120"/>
              </a:rPr>
            </a:br>
            <a:r>
              <a:rPr lang="en-US" altLang="zh-TW" sz="1600" b="1">
                <a:ea typeface="PMingLiU" pitchFamily="18" charset="-120"/>
              </a:rPr>
              <a:t>Hawaii, March 30, 2011</a:t>
            </a:r>
          </a:p>
          <a:p>
            <a:pPr algn="r"/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Franklin Odo, Ph.D.</a:t>
            </a: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Chief</a:t>
            </a: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Asian Division, Library of Congress</a:t>
            </a: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202-707-5919, </a:t>
            </a:r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  <a:hlinkClick r:id="rId4"/>
              </a:rPr>
              <a:t>fodo@loc.gov</a:t>
            </a:r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Anchi Hoh, Ph.D.</a:t>
            </a: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Assistant Chief</a:t>
            </a: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Asian Division, Library of Congress</a:t>
            </a:r>
          </a:p>
          <a:p>
            <a:pPr algn="r"/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</a:rPr>
              <a:t>202-707-5673, </a:t>
            </a:r>
            <a:r>
              <a:rPr lang="en-US" altLang="zh-TW" sz="1600" b="1">
                <a:solidFill>
                  <a:srgbClr val="993300"/>
                </a:solidFill>
                <a:ea typeface="PMingLiU" pitchFamily="18" charset="-120"/>
                <a:hlinkClick r:id="rId5"/>
              </a:rPr>
              <a:t>adia@loc.gov</a:t>
            </a:r>
            <a:endParaRPr lang="en-US" altLang="zh-TW" sz="1600" b="1">
              <a:solidFill>
                <a:srgbClr val="993300"/>
              </a:solidFill>
              <a:ea typeface="PMingLiU" pitchFamily="18" charset="-120"/>
            </a:endParaRPr>
          </a:p>
          <a:p>
            <a:pPr algn="r"/>
            <a:endParaRPr lang="en-US" altLang="zh-TW" sz="1600">
              <a:solidFill>
                <a:srgbClr val="993300"/>
              </a:solidFill>
              <a:ea typeface="PMingLiU" pitchFamily="18" charset="-120"/>
            </a:endParaRP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8915400" y="6096000"/>
            <a:ext cx="7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>
                <a:latin typeface="Bookman Old Style" pitchFamily="18" charset="0"/>
                <a:ea typeface="PMingLiU" pitchFamily="18" charset="-120"/>
              </a:rPr>
              <a:t>†††</a:t>
            </a:r>
            <a:r>
              <a:rPr lang="en-US" altLang="zh-TW">
                <a:solidFill>
                  <a:srgbClr val="003300"/>
                </a:solidFill>
                <a:latin typeface="Bookman Old Style" pitchFamily="18" charset="0"/>
                <a:ea typeface="PMingLiU" pitchFamily="18" charset="-120"/>
              </a:rPr>
              <a:t>eScience @ LoC Team (eST) </a:t>
            </a:r>
          </a:p>
          <a:p>
            <a:pPr algn="ctr"/>
            <a:r>
              <a:rPr lang="en-US" altLang="zh-TW">
                <a:solidFill>
                  <a:srgbClr val="003300"/>
                </a:solidFill>
                <a:latin typeface="Bookman Old Style" pitchFamily="18" charset="0"/>
                <a:ea typeface="PMingLiU" pitchFamily="18" charset="-120"/>
              </a:rPr>
              <a:t>The Library of Congress</a:t>
            </a:r>
          </a:p>
          <a:p>
            <a:pPr algn="ctr"/>
            <a:r>
              <a:rPr lang="en-US" altLang="zh-TW">
                <a:solidFill>
                  <a:srgbClr val="003300"/>
                </a:solidFill>
                <a:latin typeface="Bookman Old Style" pitchFamily="18" charset="0"/>
                <a:ea typeface="PMingLiU" pitchFamily="18" charset="-120"/>
              </a:rPr>
              <a:t>Washington,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91CBC-DBCA-43A7-ACF7-77496ADC6B39}" type="slidenum">
              <a:rPr lang="en-US"/>
              <a:pPr/>
              <a:t>10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DRAFT PROPOSAL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mtClean="0">
                <a:latin typeface="Book Antiqua" pitchFamily="18" charset="0"/>
              </a:rPr>
              <a:t>Phase II –</a:t>
            </a:r>
          </a:p>
          <a:p>
            <a:pPr lvl="1">
              <a:buFontTx/>
              <a:buNone/>
            </a:pPr>
            <a:r>
              <a:rPr lang="en-US" smtClean="0">
                <a:latin typeface="Book Antiqua" pitchFamily="18" charset="0"/>
              </a:rPr>
              <a:t>	Identify a number of </a:t>
            </a:r>
            <a:r>
              <a:rPr lang="en-US" b="1" smtClean="0">
                <a:solidFill>
                  <a:srgbClr val="FF0000"/>
                </a:solidFill>
                <a:latin typeface="Book Antiqua" pitchFamily="18" charset="0"/>
              </a:rPr>
              <a:t>East Asian partnering libraries to convene an initial meeting and discuss collaboration.</a:t>
            </a:r>
            <a:r>
              <a:rPr lang="en-US" smtClean="0">
                <a:latin typeface="Book Antiqua" pitchFamily="18" charset="0"/>
              </a:rPr>
              <a:t>  Discussion topics should include best practices, collaboration model, funding resources, cataloging solutions, metadata standards sharing, and other potential partners,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latin typeface="Book Antiqua" pitchFamily="18" charset="0"/>
              </a:rPr>
              <a:t>This core group (library directors and key curators) will be invited by Dr. Marcum to convene a Steering Committee.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1B2B5-1AA9-434C-956B-3ED5BA28EAC1}" type="slidenum">
              <a:rPr lang="en-US"/>
              <a:pPr/>
              <a:t>11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</a:rPr>
              <a:t>Steering Committee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Role and Responsibilities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Report </a:t>
            </a:r>
            <a:r>
              <a:rPr lang="en-US" sz="2400" smtClean="0">
                <a:solidFill>
                  <a:schemeClr val="accent2"/>
                </a:solidFill>
              </a:rPr>
              <a:t>to the North America Organizing Committee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Hold</a:t>
            </a:r>
            <a:r>
              <a:rPr lang="en-US" sz="2400" smtClean="0">
                <a:solidFill>
                  <a:schemeClr val="accent2"/>
                </a:solidFill>
              </a:rPr>
              <a:t> regular </a:t>
            </a:r>
            <a:r>
              <a:rPr lang="en-US" sz="2400" smtClean="0">
                <a:solidFill>
                  <a:srgbClr val="FF0000"/>
                </a:solidFill>
              </a:rPr>
              <a:t>teleconferences</a:t>
            </a:r>
            <a:r>
              <a:rPr lang="en-US" sz="2400" smtClean="0">
                <a:solidFill>
                  <a:schemeClr val="accent2"/>
                </a:solidFill>
              </a:rPr>
              <a:t> to explore collaboration model and ensure steady progress; communicate via email and meetings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Using the current proposal, </a:t>
            </a:r>
            <a:r>
              <a:rPr lang="en-US" sz="2400" smtClean="0">
                <a:solidFill>
                  <a:srgbClr val="FF0000"/>
                </a:solidFill>
              </a:rPr>
              <a:t>create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project management</a:t>
            </a:r>
            <a:r>
              <a:rPr lang="en-US" sz="2400" smtClean="0">
                <a:solidFill>
                  <a:schemeClr val="accent2"/>
                </a:solidFill>
              </a:rPr>
              <a:t> documents, including scope, collaboration model, budget, funding, measures of success, roles and responsibilities, milestones, deliverables, risk assessment, work breakdown structure, communication plan, etc.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Design</a:t>
            </a:r>
            <a:r>
              <a:rPr lang="en-US" sz="2400" smtClean="0">
                <a:solidFill>
                  <a:schemeClr val="accent2"/>
                </a:solidFill>
              </a:rPr>
              <a:t> detailed </a:t>
            </a:r>
            <a:r>
              <a:rPr lang="en-US" sz="2400" smtClean="0">
                <a:solidFill>
                  <a:srgbClr val="FF0000"/>
                </a:solidFill>
              </a:rPr>
              <a:t>implementation plans</a:t>
            </a:r>
            <a:r>
              <a:rPr lang="en-US" sz="2400" smtClean="0">
                <a:solidFill>
                  <a:schemeClr val="accent2"/>
                </a:solidFill>
              </a:rPr>
              <a:t> and </a:t>
            </a:r>
            <a:r>
              <a:rPr lang="en-US" sz="2400" smtClean="0">
                <a:solidFill>
                  <a:srgbClr val="FF0000"/>
                </a:solidFill>
              </a:rPr>
              <a:t>involve</a:t>
            </a:r>
            <a:r>
              <a:rPr lang="en-US" sz="2400" smtClean="0">
                <a:solidFill>
                  <a:schemeClr val="accent2"/>
                </a:solidFill>
              </a:rPr>
              <a:t> all participating libraries in order to pursue the successful completion of the project.</a:t>
            </a:r>
            <a:endParaRPr 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7A90FA-48E9-43B0-9E4F-C553E55AE9F8}" type="slidenum">
              <a:rPr lang="en-US"/>
              <a:pPr/>
              <a:t>12</a:t>
            </a:fld>
            <a:endParaRPr lang="en-US"/>
          </a:p>
        </p:txBody>
      </p:sp>
      <p:sp>
        <p:nvSpPr>
          <p:cNvPr id="2765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623A04-745A-4DE1-B6CE-F17B0DD51A46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NEXT STEPS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Undoubtedly, such broad-extent undertaking of the digital preservation of Asian cultural heritage across North America is unprecedented and requires extremely thorough planning and tireless pursuit.  A number of institutions (including Cornell, OCLC, and UBC) have expressed their strong interest and support.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This project will be mutually beneficial not only for the East Asian libraries in North America and participating academic/research libraries in China, but also for the scholarly communities everywhere.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43587-B698-4186-8CF7-792BD60E17D0}" type="slidenum">
              <a:rPr lang="en-US"/>
              <a:pPr/>
              <a:t>13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CONTACTS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3">
              <a:lnSpc>
                <a:spcPct val="90000"/>
              </a:lnSpc>
              <a:buFontTx/>
              <a:buNone/>
            </a:pPr>
            <a:endParaRPr lang="en-US" altLang="zh-TW" smtClean="0">
              <a:solidFill>
                <a:srgbClr val="993300"/>
              </a:solidFill>
              <a:ea typeface="PMingLiU" pitchFamily="18" charset="-120"/>
            </a:endParaRPr>
          </a:p>
          <a:p>
            <a:pPr lvl="3">
              <a:lnSpc>
                <a:spcPct val="90000"/>
              </a:lnSpc>
              <a:buFontTx/>
              <a:buNone/>
            </a:pPr>
            <a:endParaRPr lang="en-US" altLang="zh-TW" smtClean="0">
              <a:solidFill>
                <a:srgbClr val="993300"/>
              </a:solidFill>
              <a:ea typeface="PMingLiU" pitchFamily="18" charset="-120"/>
            </a:endParaRP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Franklin Odo, Ph.D.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Chief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Asian Division, Library of Congress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202-707-5919, </a:t>
            </a: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  <a:hlinkClick r:id="rId3"/>
              </a:rPr>
              <a:t>fodo@loc.gov</a:t>
            </a:r>
            <a:endParaRPr lang="en-US" altLang="zh-TW" sz="2400" b="1" smtClean="0">
              <a:solidFill>
                <a:srgbClr val="993300"/>
              </a:solidFill>
              <a:ea typeface="PMingLiU" pitchFamily="18" charset="-120"/>
            </a:endParaRPr>
          </a:p>
          <a:p>
            <a:pPr lvl="3">
              <a:lnSpc>
                <a:spcPct val="90000"/>
              </a:lnSpc>
              <a:buFontTx/>
              <a:buNone/>
            </a:pPr>
            <a:endParaRPr lang="en-US" altLang="zh-TW" sz="2400" b="1" smtClean="0">
              <a:solidFill>
                <a:srgbClr val="993300"/>
              </a:solidFill>
              <a:ea typeface="PMingLiU" pitchFamily="18" charset="-120"/>
            </a:endParaRP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Anchi Hoh, Ph.D.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Assistant Chief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Asian Division, Library of Congress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</a:rPr>
              <a:t>202-707-5673, </a:t>
            </a:r>
            <a:r>
              <a:rPr lang="en-US" altLang="zh-TW" sz="2400" b="1" smtClean="0">
                <a:solidFill>
                  <a:srgbClr val="993300"/>
                </a:solidFill>
                <a:ea typeface="PMingLiU" pitchFamily="18" charset="-120"/>
                <a:hlinkClick r:id="rId4"/>
              </a:rPr>
              <a:t>adia@loc.gov</a:t>
            </a:r>
            <a:endParaRPr lang="en-US" sz="2400" b="1" smtClean="0">
              <a:solidFill>
                <a:srgbClr val="99330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F80AF2-7794-4977-AEA2-8CECF82D7F5E}" type="slidenum">
              <a:rPr lang="en-US"/>
              <a:pPr/>
              <a:t>14</a:t>
            </a:fld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4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Questions and Answers</a:t>
            </a:r>
          </a:p>
          <a:p>
            <a:pPr algn="ctr">
              <a:buFontTx/>
              <a:buNone/>
            </a:pPr>
            <a:endParaRPr lang="en-US" sz="5400" b="1" smtClean="0">
              <a:solidFill>
                <a:schemeClr val="accent2"/>
              </a:solidFill>
              <a:latin typeface="Bell MT"/>
              <a:ea typeface="PMingLiU" pitchFamily="18" charset="-120"/>
            </a:endParaRPr>
          </a:p>
          <a:p>
            <a:pPr algn="ctr"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Thank you.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5B11D1-C70A-489D-AF1A-D81E8C0DA7C7}" type="slidenum">
              <a:rPr lang="en-US"/>
              <a:pPr/>
              <a:t>2</a:t>
            </a:fld>
            <a:endParaRPr lang="en-US"/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4DC424-B213-41A4-8A1D-7EB6D06C2011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Bell MT"/>
              </a:rPr>
              <a:t>China-North America Library Conference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533400" indent="-533400"/>
            <a:r>
              <a:rPr lang="en-US" sz="2800" smtClean="0">
                <a:latin typeface="Book Antiqua" pitchFamily="18" charset="0"/>
              </a:rPr>
              <a:t>The Fifth China-North America Library Conference in Beijing, China, September 2010, aimed to identify post-conference initiatives that are mutually beneficial.</a:t>
            </a: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40862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05200"/>
            <a:ext cx="40862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2E474-4034-4F59-A997-5FF585ACDACA}" type="slidenum">
              <a:rPr lang="en-US"/>
              <a:pPr/>
              <a:t>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Bell MT"/>
              </a:rPr>
              <a:t>Current North America Organizing Committee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4196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>
                <a:solidFill>
                  <a:srgbClr val="990033"/>
                </a:solidFill>
              </a:rPr>
              <a:t>Members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Deanna Marcum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Associate Librarian for Library Services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Library of Congress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James K. M. Cheng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Librarian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Harvard-Yenching Library of the Harvard College Library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Harvard University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Sayeed Choudhury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Associate Dean for Library Digital Programs and Hodson Director of the Digital Research and Curation Center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Eisenhower Libraries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Johns Hopkins University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40386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Jay Jordan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President and Chief Executive Officer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OCLC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Haipeng Li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Librarian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Au Shue Hung Memorial Library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Hong Kong Baptist University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Ingrid T. Parent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Librarian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Office of the University Librarian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of British Columbia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Gary E. Strong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Librarian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of California, Los Angeles</a:t>
            </a:r>
            <a:br>
              <a:rPr lang="en-US" sz="1700" smtClean="0"/>
            </a:br>
            <a:endParaRPr lang="en-US" sz="1700" smtClean="0"/>
          </a:p>
          <a:p>
            <a:pPr>
              <a:lnSpc>
                <a:spcPct val="80000"/>
              </a:lnSpc>
            </a:pPr>
            <a:endParaRPr lang="en-US" sz="17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DE0D7-3641-4583-91F4-B85FB1F29A6A}" type="slidenum">
              <a:rPr lang="en-US"/>
              <a:pPr/>
              <a:t>4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Bell MT"/>
              </a:rPr>
              <a:t>Current North America Organizing Committee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>
                <a:solidFill>
                  <a:srgbClr val="990033"/>
                </a:solidFill>
              </a:rPr>
              <a:t>Members (Cont’d)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Betsy Wilson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Dean of University Libraries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of Washington Libraries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Peter R. Young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Former Director, National Agricultural Library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Former Chief, Asian Division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Library of Congress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Sha Li Zhang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Assistant Dean for Collections and Technical Services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University of North Carolina at Greensboro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Ethan Zuckerman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Berkman Fellow &amp; Technologist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Global Voices</a:t>
            </a:r>
          </a:p>
          <a:p>
            <a:pPr>
              <a:lnSpc>
                <a:spcPct val="80000"/>
              </a:lnSpc>
            </a:pPr>
            <a:endParaRPr lang="en-US" sz="1700" b="1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>
                <a:solidFill>
                  <a:srgbClr val="990033"/>
                </a:solidFill>
              </a:rPr>
              <a:t>Senior Advisors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Franklin Odo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Chief, Asian Division, Library of Congress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b="1" smtClean="0"/>
              <a:t>Anchi Hoh</a:t>
            </a:r>
            <a:endParaRPr lang="en-US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Assistant Chief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Asian Division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700" smtClean="0"/>
              <a:t>Library of Congress</a:t>
            </a:r>
          </a:p>
          <a:p>
            <a:pPr>
              <a:lnSpc>
                <a:spcPct val="80000"/>
              </a:lnSpc>
            </a:pPr>
            <a:endParaRPr lang="en-US" sz="17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E9696-DE3A-4530-A527-6121552423CE}" type="slidenum">
              <a:rPr lang="en-US"/>
              <a:pPr/>
              <a:t>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PURPOSE</a:t>
            </a:r>
            <a:endParaRPr lang="en-US" sz="4000" b="1" smtClean="0">
              <a:solidFill>
                <a:schemeClr val="accent2"/>
              </a:solidFill>
              <a:latin typeface="Bell MT"/>
              <a:ea typeface="PMingLiU" pitchFamily="18" charset="-12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Book Antiqua" pitchFamily="18" charset="0"/>
              </a:rPr>
              <a:t>The China and North America Organizing Committees jointly identified a post-conference initiative:</a:t>
            </a:r>
          </a:p>
          <a:p>
            <a:endParaRPr lang="en-US" smtClean="0">
              <a:latin typeface="Book Antiqua" pitchFamily="18" charset="0"/>
            </a:endParaRPr>
          </a:p>
          <a:p>
            <a:pPr lvl="1"/>
            <a:r>
              <a:rPr lang="en-US" sz="3200" smtClean="0">
                <a:solidFill>
                  <a:srgbClr val="990033"/>
                </a:solidFill>
                <a:latin typeface="Book Antiqua" pitchFamily="18" charset="0"/>
              </a:rPr>
              <a:t>“China-North America Collaboration on Chinese Rare Book Digitization and Metadata Sharing.”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17D62D-C756-4EBF-9006-C5DFD5D6FD8E}" type="slidenum">
              <a:rPr lang="en-US"/>
              <a:pPr/>
              <a:t>6</a:t>
            </a:fld>
            <a:endParaRPr lang="en-US"/>
          </a:p>
        </p:txBody>
      </p:sp>
      <p:sp>
        <p:nvSpPr>
          <p:cNvPr id="2150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ACE87B-D31C-4922-8366-495E861FBF30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PROJECT PROPOSAL</a:t>
            </a:r>
            <a:endParaRPr lang="en-US" sz="3600" b="1" smtClean="0">
              <a:solidFill>
                <a:schemeClr val="accent2"/>
              </a:solidFill>
              <a:latin typeface="Bell MT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648200"/>
          </a:xfrm>
        </p:spPr>
        <p:txBody>
          <a:bodyPr/>
          <a:lstStyle/>
          <a:p>
            <a:pPr marL="609600" indent="-609600"/>
            <a:r>
              <a:rPr lang="en-US" sz="3000" b="1" smtClean="0">
                <a:latin typeface="Book Antiqua" pitchFamily="18" charset="0"/>
              </a:rPr>
              <a:t>Project Goal:</a:t>
            </a:r>
          </a:p>
          <a:p>
            <a:pPr marL="609600" indent="-609600">
              <a:buFontTx/>
              <a:buNone/>
            </a:pPr>
            <a:endParaRPr lang="en-US" sz="3000" b="1" smtClean="0">
              <a:latin typeface="Book Antiqua" pitchFamily="18" charset="0"/>
            </a:endParaRPr>
          </a:p>
          <a:p>
            <a:pPr marL="609600" indent="-609600">
              <a:buFontTx/>
              <a:buNone/>
            </a:pPr>
            <a:r>
              <a:rPr lang="en-US" sz="3000" smtClean="0">
                <a:latin typeface="Book Antiqua" pitchFamily="18" charset="0"/>
              </a:rPr>
              <a:t>	</a:t>
            </a:r>
            <a:r>
              <a:rPr lang="en-US" sz="3000" b="1" smtClean="0">
                <a:latin typeface="Book Antiqua" pitchFamily="18" charset="0"/>
              </a:rPr>
              <a:t>-	</a:t>
            </a:r>
            <a:r>
              <a:rPr lang="en-US" sz="3000" b="1" smtClean="0">
                <a:solidFill>
                  <a:srgbClr val="FF0000"/>
                </a:solidFill>
                <a:latin typeface="Book Antiqua" pitchFamily="18" charset="0"/>
              </a:rPr>
              <a:t>Through the assistance and collaboration of rare book subject experts and repository technology experts in China and North America, to create a national digital repository of the comprehensive holdings of Chinese rare books among the East Asian libraries in North America.</a:t>
            </a:r>
            <a:r>
              <a:rPr lang="en-US" sz="3000" b="1" smtClean="0"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9EB68-3C2D-447D-AD7E-F0B76E68EECC}" type="slidenum">
              <a:rPr lang="en-US"/>
              <a:pPr/>
              <a:t>7</a:t>
            </a:fld>
            <a:endParaRPr lang="en-US"/>
          </a:p>
        </p:txBody>
      </p:sp>
      <p:sp>
        <p:nvSpPr>
          <p:cNvPr id="2253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1E33B9-5957-4518-AFCF-E89C2B2755E2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5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COLLABORATION</a:t>
            </a:r>
            <a:endParaRPr lang="en-US" sz="3600" b="1" smtClean="0">
              <a:solidFill>
                <a:schemeClr val="accent2"/>
              </a:solidFill>
              <a:latin typeface="Bell MT"/>
              <a:ea typeface="PMingLiU" pitchFamily="18" charset="-12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3429000"/>
          </a:xfrm>
        </p:spPr>
        <p:txBody>
          <a:bodyPr/>
          <a:lstStyle/>
          <a:p>
            <a:r>
              <a:rPr lang="en-US" smtClean="0">
                <a:latin typeface="Book Antiqua" pitchFamily="18" charset="0"/>
              </a:rPr>
              <a:t>To achieve this goal, this project calls for a broad collaboration among the East Asian libraries in North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D15FA-D8D4-4926-BC53-99265FF41EC9}" type="slidenum">
              <a:rPr lang="en-US"/>
              <a:pPr/>
              <a:t>8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INVITATIONS TO 13 EAST ASIAN LIBRARIES IN NORTH AMERICA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Harvard-Yenching Library at Harvard University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Asian Division at the Library of Congress in Washington, D.C.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Gest Oriental Collection and East Asian Library at Princeton University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East Asian Library at the University of British Columbia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University of California, Berkeley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Columbia University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University of Toronto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Yale University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Cornell University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New York Public Library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University of Chicago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University of Washington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University of California, Los Angeles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Stanford University</a:t>
            </a:r>
          </a:p>
          <a:p>
            <a:pPr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other East Asian collections in North America that also hold Chinese rare books</a:t>
            </a: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30, 2011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CEAL- Joint CJK Meeting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E02B0-ABE2-4134-88BC-189FB0FED232}" type="slidenum">
              <a:rPr lang="en-US"/>
              <a:pPr/>
              <a:t>9</a:t>
            </a:fld>
            <a:endParaRPr lang="en-US"/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Bell MT"/>
                <a:ea typeface="PMingLiU" pitchFamily="18" charset="-120"/>
              </a:rPr>
              <a:t>DRAFT PROPOSAL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/>
          <a:lstStyle/>
          <a:p>
            <a:r>
              <a:rPr lang="en-US" sz="2800" smtClean="0">
                <a:latin typeface="Book Antiqua" pitchFamily="18" charset="0"/>
              </a:rPr>
              <a:t>Initial progressive implementation plan that consists of at least the following two phases:</a:t>
            </a:r>
          </a:p>
          <a:p>
            <a:r>
              <a:rPr lang="en-US" smtClean="0">
                <a:latin typeface="Book Antiqua" pitchFamily="18" charset="0"/>
              </a:rPr>
              <a:t>Phase I</a:t>
            </a:r>
          </a:p>
          <a:p>
            <a:pPr lvl="1">
              <a:buFontTx/>
              <a:buNone/>
            </a:pPr>
            <a:r>
              <a:rPr lang="en-US" smtClean="0">
                <a:latin typeface="Book Antiqua" pitchFamily="18" charset="0"/>
              </a:rPr>
              <a:t>	Conducting an </a:t>
            </a:r>
            <a:r>
              <a:rPr lang="en-US" b="1" smtClean="0">
                <a:solidFill>
                  <a:srgbClr val="FF0000"/>
                </a:solidFill>
                <a:latin typeface="Book Antiqua" pitchFamily="18" charset="0"/>
              </a:rPr>
              <a:t>online survey</a:t>
            </a:r>
            <a:r>
              <a:rPr lang="en-US" smtClean="0">
                <a:latin typeface="Book Antiqua" pitchFamily="18" charset="0"/>
              </a:rPr>
              <a:t> of the holdings of Chinese rare books among the thirteen East Asian collections in North America. </a:t>
            </a:r>
          </a:p>
          <a:p>
            <a:r>
              <a:rPr lang="en-US" sz="2800" smtClean="0">
                <a:latin typeface="Book Antiqua" pitchFamily="18" charset="0"/>
              </a:rPr>
              <a:t>This survey will be able to inform the number of Chinese rare book titles that need cataloging and call for the assistance of subject experts in China.</a:t>
            </a:r>
          </a:p>
        </p:txBody>
      </p:sp>
      <p:sp>
        <p:nvSpPr>
          <p:cNvPr id="2458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F98A61-DED7-4626-AA01-75E30B465E44}" type="slidenum">
              <a:rPr lang="en-US" sz="1400"/>
              <a:pPr algn="r"/>
              <a:t>9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</TotalTime>
  <Words>783</Words>
  <Application>Microsoft Office PowerPoint</Application>
  <PresentationFormat>On-screen Show (4:3)</PresentationFormat>
  <Paragraphs>206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China-North America Library Conference</vt:lpstr>
      <vt:lpstr>Current North America Organizing Committee</vt:lpstr>
      <vt:lpstr>Current North America Organizing Committee</vt:lpstr>
      <vt:lpstr>PURPOSE</vt:lpstr>
      <vt:lpstr>PROJECT PROPOSAL</vt:lpstr>
      <vt:lpstr>COLLABORATION</vt:lpstr>
      <vt:lpstr>INVITATIONS TO 13 EAST ASIAN LIBRARIES IN NORTH AMERICA</vt:lpstr>
      <vt:lpstr>DRAFT PROPOSAL</vt:lpstr>
      <vt:lpstr>DRAFT PROPOSAL</vt:lpstr>
      <vt:lpstr>Steering Committee</vt:lpstr>
      <vt:lpstr>NEXT STEPS</vt:lpstr>
      <vt:lpstr>CONTACTS</vt:lpstr>
      <vt:lpstr>Slide 14</vt:lpstr>
    </vt:vector>
  </TitlesOfParts>
  <Company>Library of Congress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Young</dc:creator>
  <cp:lastModifiedBy>Valued Acer Customer</cp:lastModifiedBy>
  <cp:revision>114</cp:revision>
  <cp:lastPrinted>2010-03-10T15:04:36Z</cp:lastPrinted>
  <dcterms:created xsi:type="dcterms:W3CDTF">2010-03-09T23:34:11Z</dcterms:created>
  <dcterms:modified xsi:type="dcterms:W3CDTF">2011-03-19T12:45:14Z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