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43" autoAdjust="0"/>
  </p:normalViewPr>
  <p:slideViewPr>
    <p:cSldViewPr>
      <p:cViewPr varScale="1">
        <p:scale>
          <a:sx n="97" d="100"/>
          <a:sy n="97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EE3E2-3051-48FE-8860-87744CB121E0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93BF3E0-083D-4D13-AED2-4E022D015B40}">
      <dgm:prSet phldrT="[텍스트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Cataloguing</a:t>
          </a:r>
          <a:endParaRPr lang="ko-KR" altLang="en-US" dirty="0"/>
        </a:p>
      </dgm:t>
    </dgm:pt>
    <dgm:pt modelId="{B8F71530-241E-4DEE-97D1-CE5CD0DBA342}" type="parTrans" cxnId="{CDB0B1DD-1233-4B68-810B-992781BEF5A6}">
      <dgm:prSet/>
      <dgm:spPr/>
      <dgm:t>
        <a:bodyPr/>
        <a:lstStyle/>
        <a:p>
          <a:pPr latinLnBrk="1"/>
          <a:endParaRPr lang="ko-KR" altLang="en-US"/>
        </a:p>
      </dgm:t>
    </dgm:pt>
    <dgm:pt modelId="{52B26102-2F68-4E66-BAAD-FAB57D210E1F}" type="sibTrans" cxnId="{CDB0B1DD-1233-4B68-810B-992781BEF5A6}">
      <dgm:prSet/>
      <dgm:spPr/>
      <dgm:t>
        <a:bodyPr/>
        <a:lstStyle/>
        <a:p>
          <a:pPr latinLnBrk="1"/>
          <a:endParaRPr lang="ko-KR" altLang="en-US"/>
        </a:p>
      </dgm:t>
    </dgm:pt>
    <dgm:pt modelId="{D186DBB0-0C84-4737-A324-0E7F10FEE057}">
      <dgm:prSet phldrT="[텍스트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Basic Description</a:t>
          </a:r>
          <a:endParaRPr lang="ko-KR" altLang="en-US" dirty="0"/>
        </a:p>
      </dgm:t>
    </dgm:pt>
    <dgm:pt modelId="{05EA2E22-05E6-43F9-B791-41C0219F87B4}" type="parTrans" cxnId="{0AA49C40-338A-41B5-BC23-B842EC3F2EB5}">
      <dgm:prSet/>
      <dgm:spPr/>
      <dgm:t>
        <a:bodyPr/>
        <a:lstStyle/>
        <a:p>
          <a:pPr latinLnBrk="1"/>
          <a:endParaRPr lang="ko-KR" altLang="en-US"/>
        </a:p>
      </dgm:t>
    </dgm:pt>
    <dgm:pt modelId="{13666A75-7730-4E39-AEBB-829EE510D28C}" type="sibTrans" cxnId="{0AA49C40-338A-41B5-BC23-B842EC3F2EB5}">
      <dgm:prSet/>
      <dgm:spPr/>
      <dgm:t>
        <a:bodyPr/>
        <a:lstStyle/>
        <a:p>
          <a:pPr latinLnBrk="1"/>
          <a:endParaRPr lang="ko-KR" altLang="en-US"/>
        </a:p>
      </dgm:t>
    </dgm:pt>
    <dgm:pt modelId="{40919230-A9A6-4EE9-9240-8C4DAD21B960}">
      <dgm:prSet phldrT="[텍스트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Detailed Description</a:t>
          </a:r>
        </a:p>
      </dgm:t>
    </dgm:pt>
    <dgm:pt modelId="{04A4AEF0-FB00-46FE-B429-B8BA257404AD}" type="parTrans" cxnId="{1879A99A-7A5E-4C6F-B9C0-A472416B44D3}">
      <dgm:prSet/>
      <dgm:spPr/>
      <dgm:t>
        <a:bodyPr/>
        <a:lstStyle/>
        <a:p>
          <a:pPr latinLnBrk="1"/>
          <a:endParaRPr lang="ko-KR" altLang="en-US"/>
        </a:p>
      </dgm:t>
    </dgm:pt>
    <dgm:pt modelId="{E790D4AE-252E-4402-B705-ED2EEC3E51C1}" type="sibTrans" cxnId="{1879A99A-7A5E-4C6F-B9C0-A472416B44D3}">
      <dgm:prSet/>
      <dgm:spPr/>
      <dgm:t>
        <a:bodyPr/>
        <a:lstStyle/>
        <a:p>
          <a:pPr latinLnBrk="1"/>
          <a:endParaRPr lang="ko-KR" altLang="en-US"/>
        </a:p>
      </dgm:t>
    </dgm:pt>
    <dgm:pt modelId="{F738782C-C8AC-489C-A7F2-6CB1DFB9DF0A}">
      <dgm:prSet phldrT="[텍스트]"/>
      <dgm:spPr>
        <a:solidFill>
          <a:schemeClr val="bg2">
            <a:lumMod val="5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Digitizing Rare Materials</a:t>
          </a:r>
        </a:p>
      </dgm:t>
    </dgm:pt>
    <dgm:pt modelId="{25D5E1E0-B844-4239-9C1E-16563C091C2A}" type="parTrans" cxnId="{A3F9F740-8191-4545-BA45-773C76B0077C}">
      <dgm:prSet/>
      <dgm:spPr/>
      <dgm:t>
        <a:bodyPr/>
        <a:lstStyle/>
        <a:p>
          <a:pPr latinLnBrk="1"/>
          <a:endParaRPr lang="ko-KR" altLang="en-US"/>
        </a:p>
      </dgm:t>
    </dgm:pt>
    <dgm:pt modelId="{68ABEA77-BB3C-45DC-A27E-5B821B709CE3}" type="sibTrans" cxnId="{A3F9F740-8191-4545-BA45-773C76B0077C}">
      <dgm:prSet/>
      <dgm:spPr/>
      <dgm:t>
        <a:bodyPr/>
        <a:lstStyle/>
        <a:p>
          <a:pPr latinLnBrk="1"/>
          <a:endParaRPr lang="ko-KR" altLang="en-US"/>
        </a:p>
      </dgm:t>
    </dgm:pt>
    <dgm:pt modelId="{4ACC6738-3788-478E-9BA2-AD71CF6E428E}">
      <dgm:prSet/>
      <dgm:spPr/>
      <dgm:t>
        <a:bodyPr/>
        <a:lstStyle/>
        <a:p>
          <a:pPr latinLnBrk="1"/>
          <a:r>
            <a:rPr lang="en-US" altLang="ko-KR" dirty="0" smtClean="0"/>
            <a:t>Electronic Database</a:t>
          </a:r>
          <a:endParaRPr lang="ko-KR" altLang="en-US" dirty="0"/>
        </a:p>
      </dgm:t>
    </dgm:pt>
    <dgm:pt modelId="{1E415F76-9B58-49B7-B829-121FE88CF710}" type="parTrans" cxnId="{6B45D0D4-39C1-478B-B4E7-3E8082CC71C7}">
      <dgm:prSet/>
      <dgm:spPr/>
      <dgm:t>
        <a:bodyPr/>
        <a:lstStyle/>
        <a:p>
          <a:pPr latinLnBrk="1"/>
          <a:endParaRPr lang="ko-KR" altLang="en-US"/>
        </a:p>
      </dgm:t>
    </dgm:pt>
    <dgm:pt modelId="{2D697354-AF15-4C99-80DE-E0A0817770F3}" type="sibTrans" cxnId="{6B45D0D4-39C1-478B-B4E7-3E8082CC71C7}">
      <dgm:prSet/>
      <dgm:spPr/>
      <dgm:t>
        <a:bodyPr/>
        <a:lstStyle/>
        <a:p>
          <a:pPr latinLnBrk="1"/>
          <a:endParaRPr lang="ko-KR" altLang="en-US"/>
        </a:p>
      </dgm:t>
    </dgm:pt>
    <dgm:pt modelId="{6B572E4F-1C70-407C-955F-F736E67007C7}" type="pres">
      <dgm:prSet presAssocID="{FCCEE3E2-3051-48FE-8860-87744CB121E0}" presName="CompostProcess" presStyleCnt="0">
        <dgm:presLayoutVars>
          <dgm:dir/>
          <dgm:resizeHandles val="exact"/>
        </dgm:presLayoutVars>
      </dgm:prSet>
      <dgm:spPr/>
    </dgm:pt>
    <dgm:pt modelId="{70105278-06A5-43FD-B7EE-18913DD347D4}" type="pres">
      <dgm:prSet presAssocID="{FCCEE3E2-3051-48FE-8860-87744CB121E0}" presName="arrow" presStyleLbl="bgShp" presStyleIdx="0" presStyleCnt="1" custScaleX="85935" custScaleY="88730" custLinFactNeighborX="-6678" custLinFactNeighborY="-7354"/>
      <dgm:spPr/>
    </dgm:pt>
    <dgm:pt modelId="{D55DCF8D-18B1-40A9-9F8B-5B574960DFAE}" type="pres">
      <dgm:prSet presAssocID="{FCCEE3E2-3051-48FE-8860-87744CB121E0}" presName="linearProcess" presStyleCnt="0"/>
      <dgm:spPr/>
    </dgm:pt>
    <dgm:pt modelId="{C98F50A6-4802-4B0C-B688-0D413925EC95}" type="pres">
      <dgm:prSet presAssocID="{993BF3E0-083D-4D13-AED2-4E022D015B40}" presName="textNode" presStyleLbl="node1" presStyleIdx="0" presStyleCnt="5" custScaleX="71628" custScaleY="51370" custLinFactX="31499" custLinFactNeighborX="100000" custLinFactNeighborY="-414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4251CB-1DD3-492B-A2C2-D0F88FE1883A}" type="pres">
      <dgm:prSet presAssocID="{52B26102-2F68-4E66-BAAD-FAB57D210E1F}" presName="sibTrans" presStyleCnt="0"/>
      <dgm:spPr/>
    </dgm:pt>
    <dgm:pt modelId="{FE95C16A-EC84-4AB6-8F68-DE6AB6FA7B1D}" type="pres">
      <dgm:prSet presAssocID="{D186DBB0-0C84-4737-A324-0E7F10FEE057}" presName="textNode" presStyleLbl="node1" presStyleIdx="1" presStyleCnt="5" custScaleX="72964" custScaleY="51370" custLinFactX="33814" custLinFactNeighborX="100000" custLinFactNeighborY="-414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58E043-2A0D-4E30-BA29-EF75BE0AA69C}" type="pres">
      <dgm:prSet presAssocID="{13666A75-7730-4E39-AEBB-829EE510D28C}" presName="sibTrans" presStyleCnt="0"/>
      <dgm:spPr/>
    </dgm:pt>
    <dgm:pt modelId="{45479502-78DA-4B04-9543-5ADEEC4E623C}" type="pres">
      <dgm:prSet presAssocID="{40919230-A9A6-4EE9-9240-8C4DAD21B960}" presName="textNode" presStyleLbl="node1" presStyleIdx="2" presStyleCnt="5" custScaleX="73826" custScaleY="51370" custLinFactX="34794" custLinFactNeighborX="100000" custLinFactNeighborY="-414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E41D65-14BF-4674-A507-1388893F6149}" type="pres">
      <dgm:prSet presAssocID="{E790D4AE-252E-4402-B705-ED2EEC3E51C1}" presName="sibTrans" presStyleCnt="0"/>
      <dgm:spPr/>
    </dgm:pt>
    <dgm:pt modelId="{F89587A8-0F3F-449A-97FC-932A3A29332F}" type="pres">
      <dgm:prSet presAssocID="{F738782C-C8AC-489C-A7F2-6CB1DFB9DF0A}" presName="textNode" presStyleLbl="node1" presStyleIdx="3" presStyleCnt="5" custScaleY="50685" custLinFactX="-93759" custLinFactNeighborX="-100000" custLinFactNeighborY="2324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55D95F-454C-4DF8-8F01-928893CB5859}" type="pres">
      <dgm:prSet presAssocID="{68ABEA77-BB3C-45DC-A27E-5B821B709CE3}" presName="sibTrans" presStyleCnt="0"/>
      <dgm:spPr/>
    </dgm:pt>
    <dgm:pt modelId="{FD17DB67-72D4-4F59-9D58-82A10997D2AF}" type="pres">
      <dgm:prSet presAssocID="{4ACC6738-3788-478E-9BA2-AD71CF6E428E}" presName="textNode" presStyleLbl="node1" presStyleIdx="4" presStyleCnt="5" custLinFactX="-19893" custLinFactNeighborX="-100000" custLinFactNeighborY="-308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AA49C40-338A-41B5-BC23-B842EC3F2EB5}" srcId="{FCCEE3E2-3051-48FE-8860-87744CB121E0}" destId="{D186DBB0-0C84-4737-A324-0E7F10FEE057}" srcOrd="1" destOrd="0" parTransId="{05EA2E22-05E6-43F9-B791-41C0219F87B4}" sibTransId="{13666A75-7730-4E39-AEBB-829EE510D28C}"/>
    <dgm:cxn modelId="{083C06F0-8328-408D-9F10-0FA0003AC957}" type="presOf" srcId="{40919230-A9A6-4EE9-9240-8C4DAD21B960}" destId="{45479502-78DA-4B04-9543-5ADEEC4E623C}" srcOrd="0" destOrd="0" presId="urn:microsoft.com/office/officeart/2005/8/layout/hProcess9"/>
    <dgm:cxn modelId="{2C3FC10F-006D-4030-B33B-F87A2436F928}" type="presOf" srcId="{F738782C-C8AC-489C-A7F2-6CB1DFB9DF0A}" destId="{F89587A8-0F3F-449A-97FC-932A3A29332F}" srcOrd="0" destOrd="0" presId="urn:microsoft.com/office/officeart/2005/8/layout/hProcess9"/>
    <dgm:cxn modelId="{D7877AA2-A1F4-4452-94C3-6ECA63BD8221}" type="presOf" srcId="{FCCEE3E2-3051-48FE-8860-87744CB121E0}" destId="{6B572E4F-1C70-407C-955F-F736E67007C7}" srcOrd="0" destOrd="0" presId="urn:microsoft.com/office/officeart/2005/8/layout/hProcess9"/>
    <dgm:cxn modelId="{CDB0B1DD-1233-4B68-810B-992781BEF5A6}" srcId="{FCCEE3E2-3051-48FE-8860-87744CB121E0}" destId="{993BF3E0-083D-4D13-AED2-4E022D015B40}" srcOrd="0" destOrd="0" parTransId="{B8F71530-241E-4DEE-97D1-CE5CD0DBA342}" sibTransId="{52B26102-2F68-4E66-BAAD-FAB57D210E1F}"/>
    <dgm:cxn modelId="{1879A99A-7A5E-4C6F-B9C0-A472416B44D3}" srcId="{FCCEE3E2-3051-48FE-8860-87744CB121E0}" destId="{40919230-A9A6-4EE9-9240-8C4DAD21B960}" srcOrd="2" destOrd="0" parTransId="{04A4AEF0-FB00-46FE-B429-B8BA257404AD}" sibTransId="{E790D4AE-252E-4402-B705-ED2EEC3E51C1}"/>
    <dgm:cxn modelId="{BF008A47-5BFF-43FF-8F68-DD87109F6A1A}" type="presOf" srcId="{4ACC6738-3788-478E-9BA2-AD71CF6E428E}" destId="{FD17DB67-72D4-4F59-9D58-82A10997D2AF}" srcOrd="0" destOrd="0" presId="urn:microsoft.com/office/officeart/2005/8/layout/hProcess9"/>
    <dgm:cxn modelId="{F8C7A1AB-0F66-487C-9107-FD8361B7D63C}" type="presOf" srcId="{D186DBB0-0C84-4737-A324-0E7F10FEE057}" destId="{FE95C16A-EC84-4AB6-8F68-DE6AB6FA7B1D}" srcOrd="0" destOrd="0" presId="urn:microsoft.com/office/officeart/2005/8/layout/hProcess9"/>
    <dgm:cxn modelId="{642826C8-0D01-4AE0-B977-F6EC77265DBD}" type="presOf" srcId="{993BF3E0-083D-4D13-AED2-4E022D015B40}" destId="{C98F50A6-4802-4B0C-B688-0D413925EC95}" srcOrd="0" destOrd="0" presId="urn:microsoft.com/office/officeart/2005/8/layout/hProcess9"/>
    <dgm:cxn modelId="{A3F9F740-8191-4545-BA45-773C76B0077C}" srcId="{FCCEE3E2-3051-48FE-8860-87744CB121E0}" destId="{F738782C-C8AC-489C-A7F2-6CB1DFB9DF0A}" srcOrd="3" destOrd="0" parTransId="{25D5E1E0-B844-4239-9C1E-16563C091C2A}" sibTransId="{68ABEA77-BB3C-45DC-A27E-5B821B709CE3}"/>
    <dgm:cxn modelId="{6B45D0D4-39C1-478B-B4E7-3E8082CC71C7}" srcId="{FCCEE3E2-3051-48FE-8860-87744CB121E0}" destId="{4ACC6738-3788-478E-9BA2-AD71CF6E428E}" srcOrd="4" destOrd="0" parTransId="{1E415F76-9B58-49B7-B829-121FE88CF710}" sibTransId="{2D697354-AF15-4C99-80DE-E0A0817770F3}"/>
    <dgm:cxn modelId="{51791977-AB70-4465-A9FB-A6EEE32BEDF2}" type="presParOf" srcId="{6B572E4F-1C70-407C-955F-F736E67007C7}" destId="{70105278-06A5-43FD-B7EE-18913DD347D4}" srcOrd="0" destOrd="0" presId="urn:microsoft.com/office/officeart/2005/8/layout/hProcess9"/>
    <dgm:cxn modelId="{61A50E0B-E57C-413D-8964-42CFB05E717A}" type="presParOf" srcId="{6B572E4F-1C70-407C-955F-F736E67007C7}" destId="{D55DCF8D-18B1-40A9-9F8B-5B574960DFAE}" srcOrd="1" destOrd="0" presId="urn:microsoft.com/office/officeart/2005/8/layout/hProcess9"/>
    <dgm:cxn modelId="{125CCF9E-370C-42F5-9C30-D01611F69F2D}" type="presParOf" srcId="{D55DCF8D-18B1-40A9-9F8B-5B574960DFAE}" destId="{C98F50A6-4802-4B0C-B688-0D413925EC95}" srcOrd="0" destOrd="0" presId="urn:microsoft.com/office/officeart/2005/8/layout/hProcess9"/>
    <dgm:cxn modelId="{12BE0EC1-E0AB-4395-A967-DFF399FF122D}" type="presParOf" srcId="{D55DCF8D-18B1-40A9-9F8B-5B574960DFAE}" destId="{F44251CB-1DD3-492B-A2C2-D0F88FE1883A}" srcOrd="1" destOrd="0" presId="urn:microsoft.com/office/officeart/2005/8/layout/hProcess9"/>
    <dgm:cxn modelId="{15C09C7C-0099-4D2A-99D0-4E74A3D82F1F}" type="presParOf" srcId="{D55DCF8D-18B1-40A9-9F8B-5B574960DFAE}" destId="{FE95C16A-EC84-4AB6-8F68-DE6AB6FA7B1D}" srcOrd="2" destOrd="0" presId="urn:microsoft.com/office/officeart/2005/8/layout/hProcess9"/>
    <dgm:cxn modelId="{472CF4EA-6F7A-4B98-A66C-476F126342BB}" type="presParOf" srcId="{D55DCF8D-18B1-40A9-9F8B-5B574960DFAE}" destId="{4758E043-2A0D-4E30-BA29-EF75BE0AA69C}" srcOrd="3" destOrd="0" presId="urn:microsoft.com/office/officeart/2005/8/layout/hProcess9"/>
    <dgm:cxn modelId="{28AF171A-131B-47FF-B6FF-0BEFCB18C1A3}" type="presParOf" srcId="{D55DCF8D-18B1-40A9-9F8B-5B574960DFAE}" destId="{45479502-78DA-4B04-9543-5ADEEC4E623C}" srcOrd="4" destOrd="0" presId="urn:microsoft.com/office/officeart/2005/8/layout/hProcess9"/>
    <dgm:cxn modelId="{EA8A6614-E89E-40B7-A442-6CDAB5014C63}" type="presParOf" srcId="{D55DCF8D-18B1-40A9-9F8B-5B574960DFAE}" destId="{51E41D65-14BF-4674-A507-1388893F6149}" srcOrd="5" destOrd="0" presId="urn:microsoft.com/office/officeart/2005/8/layout/hProcess9"/>
    <dgm:cxn modelId="{1F532472-8E83-4BB7-8730-4D3F52505A7E}" type="presParOf" srcId="{D55DCF8D-18B1-40A9-9F8B-5B574960DFAE}" destId="{F89587A8-0F3F-449A-97FC-932A3A29332F}" srcOrd="6" destOrd="0" presId="urn:microsoft.com/office/officeart/2005/8/layout/hProcess9"/>
    <dgm:cxn modelId="{FFF16782-1B7F-4805-86B1-EB16A99501F3}" type="presParOf" srcId="{D55DCF8D-18B1-40A9-9F8B-5B574960DFAE}" destId="{3D55D95F-454C-4DF8-8F01-928893CB5859}" srcOrd="7" destOrd="0" presId="urn:microsoft.com/office/officeart/2005/8/layout/hProcess9"/>
    <dgm:cxn modelId="{06C8C53B-5A51-4260-B301-5D30A7A744C7}" type="presParOf" srcId="{D55DCF8D-18B1-40A9-9F8B-5B574960DFAE}" destId="{FD17DB67-72D4-4F59-9D58-82A10997D2A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105278-06A5-43FD-B7EE-18913DD347D4}">
      <dsp:nvSpPr>
        <dsp:cNvPr id="0" name=""/>
        <dsp:cNvSpPr/>
      </dsp:nvSpPr>
      <dsp:spPr>
        <a:xfrm>
          <a:off x="642968" y="214321"/>
          <a:ext cx="5201712" cy="41057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8F50A6-4802-4B0C-B688-0D413925EC95}">
      <dsp:nvSpPr>
        <dsp:cNvPr id="0" name=""/>
        <dsp:cNvSpPr/>
      </dsp:nvSpPr>
      <dsp:spPr>
        <a:xfrm>
          <a:off x="714382" y="1500191"/>
          <a:ext cx="1331430" cy="107157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Cataloguing</a:t>
          </a:r>
          <a:endParaRPr lang="ko-KR" altLang="en-US" sz="1500" kern="1200" dirty="0"/>
        </a:p>
      </dsp:txBody>
      <dsp:txXfrm>
        <a:off x="714382" y="1500191"/>
        <a:ext cx="1331430" cy="1071572"/>
      </dsp:txXfrm>
    </dsp:sp>
    <dsp:sp modelId="{FE95C16A-EC84-4AB6-8F68-DE6AB6FA7B1D}">
      <dsp:nvSpPr>
        <dsp:cNvPr id="0" name=""/>
        <dsp:cNvSpPr/>
      </dsp:nvSpPr>
      <dsp:spPr>
        <a:xfrm>
          <a:off x="2214569" y="1500191"/>
          <a:ext cx="1356264" cy="107157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Basic Description</a:t>
          </a:r>
          <a:endParaRPr lang="ko-KR" altLang="en-US" sz="1500" kern="1200" dirty="0"/>
        </a:p>
      </dsp:txBody>
      <dsp:txXfrm>
        <a:off x="2214569" y="1500191"/>
        <a:ext cx="1356264" cy="1071572"/>
      </dsp:txXfrm>
    </dsp:sp>
    <dsp:sp modelId="{45479502-78DA-4B04-9543-5ADEEC4E623C}">
      <dsp:nvSpPr>
        <dsp:cNvPr id="0" name=""/>
        <dsp:cNvSpPr/>
      </dsp:nvSpPr>
      <dsp:spPr>
        <a:xfrm>
          <a:off x="3714774" y="1500191"/>
          <a:ext cx="1372287" cy="107157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Detailed Description</a:t>
          </a:r>
        </a:p>
      </dsp:txBody>
      <dsp:txXfrm>
        <a:off x="3714774" y="1500191"/>
        <a:ext cx="1372287" cy="1071572"/>
      </dsp:txXfrm>
    </dsp:sp>
    <dsp:sp modelId="{F89587A8-0F3F-449A-97FC-932A3A29332F}">
      <dsp:nvSpPr>
        <dsp:cNvPr id="0" name=""/>
        <dsp:cNvSpPr/>
      </dsp:nvSpPr>
      <dsp:spPr>
        <a:xfrm>
          <a:off x="2571777" y="2857513"/>
          <a:ext cx="1858813" cy="1057283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Digitizing Rare Materials</a:t>
          </a:r>
        </a:p>
      </dsp:txBody>
      <dsp:txXfrm>
        <a:off x="2571777" y="2857513"/>
        <a:ext cx="1858813" cy="1057283"/>
      </dsp:txXfrm>
    </dsp:sp>
    <dsp:sp modelId="{FD17DB67-72D4-4F59-9D58-82A10997D2AF}">
      <dsp:nvSpPr>
        <dsp:cNvPr id="0" name=""/>
        <dsp:cNvSpPr/>
      </dsp:nvSpPr>
      <dsp:spPr>
        <a:xfrm>
          <a:off x="5929346" y="1214452"/>
          <a:ext cx="1858813" cy="2085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Electronic Database</a:t>
          </a:r>
          <a:endParaRPr lang="ko-KR" altLang="en-US" sz="1500" kern="1200" dirty="0"/>
        </a:p>
      </dsp:txBody>
      <dsp:txXfrm>
        <a:off x="5929346" y="1214452"/>
        <a:ext cx="1858813" cy="2085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0DC-702D-47BF-959A-F7AC24D22E5B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4E216-5EAC-4228-8F16-67A661371F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645EE-4E1D-46F4-B3CB-DC1E0567D97D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86B92-A50B-46B0-8B2E-64FDA658FB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86B92-A50B-46B0-8B2E-64FDA658FB0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 bright="16000" contrast="-56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9C09-721F-4732-8D93-C616D9A43391}" type="datetimeFigureOut">
              <a:rPr lang="ko-KR" altLang="en-US" smtClean="0"/>
              <a:pPr/>
              <a:t>2010-03-18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8898-5C88-498B-8CBA-1721F1EA2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1714489"/>
            <a:ext cx="8286808" cy="1714512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</a:rPr>
              <a:t>Digitizing Korean Rare Books </a:t>
            </a:r>
            <a:b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</a:rPr>
              <a:t>at the East Asian Library, UC Berkeley 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o-KR" alt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버클리대</a:t>
            </a:r>
            <a:r>
              <a:rPr lang="ko-KR" altLang="en-US" sz="2200" b="1" dirty="0" smtClean="0">
                <a:solidFill>
                  <a:schemeClr val="tx2">
                    <a:lumMod val="75000"/>
                  </a:schemeClr>
                </a:solidFill>
              </a:rPr>
              <a:t> 동아시아도서관 소장 한국 고전적 자료의 해제 및 디지털화</a:t>
            </a:r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ko-KR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ko-KR" altLang="en-US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357950" y="5000636"/>
            <a:ext cx="2214578" cy="566726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</a:rPr>
              <a:t>March 25, 2010</a:t>
            </a: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592933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고려대학교 민족문화연구원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(Research Institute of Korean Studies)</a:t>
            </a:r>
            <a:endParaRPr lang="ko-KR" altLang="en-US" dirty="0">
              <a:solidFill>
                <a:schemeClr val="accent2">
                  <a:lumMod val="50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85786" y="2285993"/>
          <a:ext cx="7572429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43"/>
                <a:gridCol w="2524143"/>
                <a:gridCol w="2524143"/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Collection(</a:t>
                      </a:r>
                      <a:r>
                        <a:rPr lang="ko-KR" altLang="en-US" dirty="0" err="1" smtClean="0">
                          <a:latin typeface="+mn-ea"/>
                          <a:ea typeface="+mn-ea"/>
                        </a:rPr>
                        <a:t>문고명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Titles(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종수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Volumes(</a:t>
                      </a:r>
                      <a:r>
                        <a:rPr lang="ko-KR" altLang="en-US" dirty="0" err="1" smtClean="0">
                          <a:latin typeface="+mn-ea"/>
                          <a:ea typeface="+mn-ea"/>
                        </a:rPr>
                        <a:t>책수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Asami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아사미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986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4013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Richmond(</a:t>
                      </a:r>
                      <a:r>
                        <a:rPr lang="ko-KR" alt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리치몬드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1224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2852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Total(</a:t>
                      </a:r>
                      <a:r>
                        <a:rPr lang="ko-KR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계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2210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6865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662" y="178592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1) The Amount of Korean Rare Books at UCB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464344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*estimated more than 1 million pages approximately</a:t>
            </a:r>
            <a:endParaRPr lang="ko-KR" altLang="en-US" sz="14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571472" y="714356"/>
            <a:ext cx="8143932" cy="714380"/>
            <a:chOff x="571472" y="714356"/>
            <a:chExt cx="8143932" cy="714380"/>
          </a:xfrm>
        </p:grpSpPr>
        <p:sp>
          <p:nvSpPr>
            <p:cNvPr id="5" name="TextBox 4"/>
            <p:cNvSpPr txBox="1"/>
            <p:nvPr/>
          </p:nvSpPr>
          <p:spPr>
            <a:xfrm>
              <a:off x="785786" y="714356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1. Outline(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자료개관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	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031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928662" y="521495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  <a:cs typeface="한컴바탕" pitchFamily="18" charset="2"/>
              </a:rPr>
              <a:t>* These collections are stored in the C. V. Starr East Asian Library all together, since after March 2008</a:t>
            </a:r>
            <a:endParaRPr lang="ko-KR" altLang="en-US" sz="1600" dirty="0">
              <a:latin typeface="휴먼모음T" pitchFamily="18" charset="-127"/>
              <a:ea typeface="휴먼모음T" pitchFamily="18" charset="-127"/>
              <a:cs typeface="한컴바탕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171448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2) Grouping, according to the quality</a:t>
            </a:r>
            <a:endParaRPr lang="ko-KR" altLang="en-US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85786" y="2357430"/>
          <a:ext cx="7286676" cy="1785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285884"/>
                <a:gridCol w="1214446"/>
                <a:gridCol w="1214446"/>
                <a:gridCol w="1143008"/>
              </a:tblGrid>
              <a:tr h="44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Collection(</a:t>
                      </a:r>
                      <a:r>
                        <a:rPr lang="ko-KR" altLang="en-US" dirty="0" err="1" smtClean="0"/>
                        <a:t>문고명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4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Asami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ko-KR" alt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아사미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345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163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105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373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4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Richmond(</a:t>
                      </a:r>
                      <a:r>
                        <a:rPr lang="ko-KR" altLang="en-US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리치몬드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144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113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313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654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4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Total(</a:t>
                      </a:r>
                      <a:r>
                        <a:rPr lang="ko-KR" alt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계</a:t>
                      </a:r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489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276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418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1027</a:t>
                      </a:r>
                      <a:endParaRPr lang="ko-KR" alt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457200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Standards</a:t>
            </a:r>
          </a:p>
          <a:p>
            <a:r>
              <a:rPr lang="en-US" altLang="ko-KR" dirty="0" smtClean="0"/>
              <a:t>S : manuscript, unique, rubbings</a:t>
            </a:r>
          </a:p>
          <a:p>
            <a:r>
              <a:rPr lang="en-US" altLang="ko-KR" dirty="0" smtClean="0"/>
              <a:t>A : different versions which have great value</a:t>
            </a:r>
          </a:p>
          <a:p>
            <a:r>
              <a:rPr lang="en-US" altLang="ko-KR" dirty="0" smtClean="0"/>
              <a:t>B : found same versions in Korea</a:t>
            </a:r>
          </a:p>
          <a:p>
            <a:r>
              <a:rPr lang="en-US" altLang="ko-KR" dirty="0" smtClean="0"/>
              <a:t>C : easily found same versions in Korea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571472" y="714356"/>
            <a:ext cx="8143932" cy="714380"/>
            <a:chOff x="571472" y="714356"/>
            <a:chExt cx="8143932" cy="714380"/>
          </a:xfrm>
        </p:grpSpPr>
        <p:sp>
          <p:nvSpPr>
            <p:cNvPr id="9" name="TextBox 8"/>
            <p:cNvSpPr txBox="1"/>
            <p:nvPr/>
          </p:nvSpPr>
          <p:spPr>
            <a:xfrm>
              <a:off x="785786" y="714356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1. Outline(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자료개관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1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150017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3) Workflow</a:t>
            </a:r>
            <a:endParaRPr lang="ko-KR" altLang="en-US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571472" y="642918"/>
            <a:ext cx="8143932" cy="714380"/>
            <a:chOff x="571472" y="714356"/>
            <a:chExt cx="8143932" cy="714380"/>
          </a:xfrm>
        </p:grpSpPr>
        <p:sp>
          <p:nvSpPr>
            <p:cNvPr id="13" name="TextBox 12"/>
            <p:cNvSpPr txBox="1"/>
            <p:nvPr/>
          </p:nvSpPr>
          <p:spPr>
            <a:xfrm>
              <a:off x="785786" y="714356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1. 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자료 개관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(Outline)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4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  <p:graphicFrame>
        <p:nvGraphicFramePr>
          <p:cNvPr id="15" name="다이어그램 14"/>
          <p:cNvGraphicFramePr/>
          <p:nvPr/>
        </p:nvGraphicFramePr>
        <p:xfrm>
          <a:off x="357158" y="1428736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321468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RIKS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UCB &amp; IA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392906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2) Creating Richmond collection catalogue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92880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1) Revising </a:t>
            </a:r>
            <a:r>
              <a:rPr lang="en-US" altLang="ko-KR" b="1" dirty="0" err="1" smtClean="0"/>
              <a:t>Asami</a:t>
            </a:r>
            <a:r>
              <a:rPr lang="en-US" altLang="ko-KR" b="1" dirty="0" smtClean="0"/>
              <a:t> collection catalogue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2428868"/>
            <a:ext cx="67151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sz="1600" dirty="0" smtClean="0"/>
              <a:t>(1) The first catalogue was published in 1995 by the Institute of Bibliography of Korea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307181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/>
              <a:t> </a:t>
            </a:r>
            <a:r>
              <a:rPr lang="en-US" altLang="ko-KR" sz="1600" dirty="0" smtClean="0"/>
              <a:t>(2) RIKS corrected errors and investigated the unknown parts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442913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sz="1600" dirty="0" smtClean="0"/>
              <a:t>(1) RIKS researched 1,408 titles of Richmond collection in 2007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72866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sz="1600" dirty="0" smtClean="0"/>
              <a:t>(2) RIKS catalogued 1,224 titles excluding reproductions and photocopied versions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71472" y="785794"/>
            <a:ext cx="8143932" cy="714380"/>
            <a:chOff x="571472" y="714356"/>
            <a:chExt cx="8143932" cy="714380"/>
          </a:xfrm>
        </p:grpSpPr>
        <p:sp>
          <p:nvSpPr>
            <p:cNvPr id="16" name="TextBox 15"/>
            <p:cNvSpPr txBox="1"/>
            <p:nvPr/>
          </p:nvSpPr>
          <p:spPr>
            <a:xfrm>
              <a:off x="785786" y="714356"/>
              <a:ext cx="400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2. Cataloguing(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서지목록 작성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7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271462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2) Goal: Providing general information, Wakening the reader’s interest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7167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Subject: Entire titles in EAL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28612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Contents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385762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(1) Writer’s simple biography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435769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(2) Introduction to the book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485776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(3) Introducing same versions in domestic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571472" y="857232"/>
            <a:ext cx="8143932" cy="714380"/>
            <a:chOff x="571472" y="714356"/>
            <a:chExt cx="8143932" cy="714380"/>
          </a:xfrm>
        </p:grpSpPr>
        <p:sp>
          <p:nvSpPr>
            <p:cNvPr id="13" name="TextBox 12"/>
            <p:cNvSpPr txBox="1"/>
            <p:nvPr/>
          </p:nvSpPr>
          <p:spPr>
            <a:xfrm>
              <a:off x="785786" y="714356"/>
              <a:ext cx="535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3. Basic Description(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기본서지 작성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4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285749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2) Goal: Providing detailed information, Wakening academic interest </a:t>
            </a: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14311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Subject: S and A group, 765 titles 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57187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Contents  </a:t>
            </a: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571472" y="857232"/>
            <a:ext cx="8143932" cy="714380"/>
            <a:chOff x="571472" y="714356"/>
            <a:chExt cx="8143932" cy="714380"/>
          </a:xfrm>
        </p:grpSpPr>
        <p:sp>
          <p:nvSpPr>
            <p:cNvPr id="9" name="TextBox 8"/>
            <p:cNvSpPr txBox="1"/>
            <p:nvPr/>
          </p:nvSpPr>
          <p:spPr>
            <a:xfrm>
              <a:off x="785786" y="714356"/>
              <a:ext cx="500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4. Detailed Description(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상세서지 작성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11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1214414" y="414338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(1) Writer’s detailed biography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57200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(2) Detailed Explanation and comments about it’s contents 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50006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(3) Estimation of it’s value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8662" y="2143116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 smtClean="0"/>
              <a:t>Subject: S and A group, 765 titles</a:t>
            </a:r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FontTx/>
              <a:buAutoNum type="arabicParenR"/>
            </a:pPr>
            <a:r>
              <a:rPr lang="en-US" altLang="ko-KR" dirty="0" smtClean="0"/>
              <a:t>Digitizing materials and mounting the digitized materials on the Internet both in UCB and Korea Univ. </a:t>
            </a:r>
          </a:p>
          <a:p>
            <a:pPr marL="342900" indent="-342900">
              <a:buFontTx/>
              <a:buAutoNum type="arabicParenR"/>
            </a:pPr>
            <a:endParaRPr lang="en-US" altLang="ko-KR" dirty="0" smtClean="0"/>
          </a:p>
          <a:p>
            <a:pPr marL="342900" indent="-342900">
              <a:buFontTx/>
              <a:buAutoNum type="arabicParenR"/>
            </a:pPr>
            <a:r>
              <a:rPr lang="en-US" altLang="ko-KR" dirty="0" smtClean="0"/>
              <a:t>Digitization work is being done by the Internet Archive now</a:t>
            </a:r>
          </a:p>
          <a:p>
            <a:pPr marL="342900" indent="-342900"/>
            <a:endParaRPr lang="en-US" altLang="ko-KR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571472" y="857232"/>
            <a:ext cx="8143932" cy="714380"/>
            <a:chOff x="571472" y="714356"/>
            <a:chExt cx="8143932" cy="714380"/>
          </a:xfrm>
        </p:grpSpPr>
        <p:sp>
          <p:nvSpPr>
            <p:cNvPr id="6" name="TextBox 5"/>
            <p:cNvSpPr txBox="1"/>
            <p:nvPr/>
          </p:nvSpPr>
          <p:spPr>
            <a:xfrm>
              <a:off x="785786" y="714356"/>
              <a:ext cx="550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5. Digitization(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원문이미지 구축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7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8662" y="2143116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>
              <a:buFontTx/>
              <a:buAutoNum type="arabicParenR"/>
            </a:pPr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>
              <a:buFontTx/>
              <a:buAutoNum type="arabicParenR"/>
            </a:pPr>
            <a:endParaRPr lang="en-US" altLang="ko-KR" dirty="0" smtClean="0"/>
          </a:p>
          <a:p>
            <a:pPr marL="342900" indent="-342900">
              <a:buFontTx/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en-US" altLang="ko-KR" dirty="0" smtClean="0"/>
          </a:p>
          <a:p>
            <a:pPr marL="342900" indent="-342900">
              <a:buAutoNum type="arabicParenR"/>
            </a:pPr>
            <a:endParaRPr lang="ko-KR" altLang="en-US" dirty="0"/>
          </a:p>
        </p:txBody>
      </p:sp>
      <p:grpSp>
        <p:nvGrpSpPr>
          <p:cNvPr id="2" name="그룹 3"/>
          <p:cNvGrpSpPr/>
          <p:nvPr/>
        </p:nvGrpSpPr>
        <p:grpSpPr>
          <a:xfrm>
            <a:off x="571472" y="857232"/>
            <a:ext cx="8143932" cy="714380"/>
            <a:chOff x="571472" y="714356"/>
            <a:chExt cx="8143932" cy="714380"/>
          </a:xfrm>
        </p:grpSpPr>
        <p:sp>
          <p:nvSpPr>
            <p:cNvPr id="6" name="TextBox 5"/>
            <p:cNvSpPr txBox="1"/>
            <p:nvPr/>
          </p:nvSpPr>
          <p:spPr>
            <a:xfrm>
              <a:off x="785786" y="714356"/>
              <a:ext cx="685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5. 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Current Status(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자료 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구축 </a:t>
              </a:r>
              <a:r>
                <a:rPr lang="ko-KR" altLang="en-US" dirty="0" smtClean="0">
                  <a:latin typeface="휴먼둥근헤드라인" pitchFamily="18" charset="-127"/>
                  <a:ea typeface="휴먼둥근헤드라인" pitchFamily="18" charset="-127"/>
                </a:rPr>
                <a:t>현황</a:t>
              </a:r>
              <a:r>
                <a:rPr lang="en-US" altLang="ko-KR" dirty="0" smtClean="0">
                  <a:latin typeface="휴먼둥근헤드라인" pitchFamily="18" charset="-127"/>
                  <a:ea typeface="휴먼둥근헤드라인" pitchFamily="18" charset="-127"/>
                </a:rPr>
                <a:t>)</a:t>
              </a:r>
              <a:endParaRPr lang="ko-KR" altLang="en-US" dirty="0"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pic>
          <p:nvPicPr>
            <p:cNvPr id="7" name="Picture 7" descr="C:\Program Files\Microsoft Office\MEDIA\OFFICE12\Lines\BD10289_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857232"/>
              <a:ext cx="8143932" cy="571504"/>
            </a:xfrm>
            <a:prstGeom prst="rect">
              <a:avLst/>
            </a:prstGeom>
            <a:noFill/>
          </p:spPr>
        </p:pic>
      </p:grp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85786" y="1928802"/>
          <a:ext cx="7786740" cy="207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348"/>
                <a:gridCol w="1557348"/>
                <a:gridCol w="1557348"/>
                <a:gridCol w="1557348"/>
                <a:gridCol w="1557348"/>
              </a:tblGrid>
              <a:tr h="65829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Cataloguing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Basic</a:t>
                      </a:r>
                      <a:r>
                        <a:rPr lang="en-US" altLang="ko-KR" sz="1400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400" baseline="0" dirty="0" smtClean="0"/>
                        <a:t>Description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Detailed Description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Digitization</a:t>
                      </a:r>
                      <a:endParaRPr lang="ko-KR" altLang="en-US" sz="1400" dirty="0"/>
                    </a:p>
                  </a:txBody>
                  <a:tcPr/>
                </a:tc>
              </a:tr>
              <a:tr h="4711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Scheduled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765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765</a:t>
                      </a:r>
                      <a:endParaRPr lang="ko-KR" altLang="en-US" dirty="0"/>
                    </a:p>
                  </a:txBody>
                  <a:tcPr/>
                </a:tc>
              </a:tr>
              <a:tr h="4711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Completed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87</a:t>
                      </a:r>
                      <a:endParaRPr lang="ko-KR" altLang="en-US" dirty="0"/>
                    </a:p>
                  </a:txBody>
                  <a:tcPr/>
                </a:tc>
              </a:tr>
              <a:tr h="47113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28.7%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11.3%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500562" y="4286256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1400" dirty="0" smtClean="0"/>
              <a:t>*Duration : 16 months(Nov. 2008 – Feb.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475</Words>
  <Application>Microsoft Office PowerPoint</Application>
  <PresentationFormat>화면 슬라이드 쇼(4:3)</PresentationFormat>
  <Paragraphs>120</Paragraphs>
  <Slides>9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Digitizing Korean Rare Books  at the East Asian Library, UC Berkeley  버클리대 동아시아도서관 소장 한국 고전적 자료의 해제 및 디지털화 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Your User Name</dc:creator>
  <cp:lastModifiedBy>Jinwoo</cp:lastModifiedBy>
  <cp:revision>103</cp:revision>
  <dcterms:created xsi:type="dcterms:W3CDTF">2009-05-07T05:39:03Z</dcterms:created>
  <dcterms:modified xsi:type="dcterms:W3CDTF">2010-03-18T01:43:07Z</dcterms:modified>
</cp:coreProperties>
</file>