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1"/>
  </p:sldMasterIdLst>
  <p:notesMasterIdLst>
    <p:notesMasterId r:id="rId31"/>
  </p:notesMasterIdLst>
  <p:sldIdLst>
    <p:sldId id="256" r:id="rId2"/>
    <p:sldId id="268" r:id="rId3"/>
    <p:sldId id="302" r:id="rId4"/>
    <p:sldId id="303" r:id="rId5"/>
    <p:sldId id="270" r:id="rId6"/>
    <p:sldId id="301" r:id="rId7"/>
    <p:sldId id="272" r:id="rId8"/>
    <p:sldId id="286" r:id="rId9"/>
    <p:sldId id="292" r:id="rId10"/>
    <p:sldId id="289" r:id="rId11"/>
    <p:sldId id="291" r:id="rId12"/>
    <p:sldId id="299" r:id="rId13"/>
    <p:sldId id="305" r:id="rId14"/>
    <p:sldId id="274" r:id="rId15"/>
    <p:sldId id="297" r:id="rId16"/>
    <p:sldId id="287" r:id="rId17"/>
    <p:sldId id="294" r:id="rId18"/>
    <p:sldId id="295" r:id="rId19"/>
    <p:sldId id="275" r:id="rId20"/>
    <p:sldId id="276" r:id="rId21"/>
    <p:sldId id="277" r:id="rId22"/>
    <p:sldId id="278" r:id="rId23"/>
    <p:sldId id="304" r:id="rId24"/>
    <p:sldId id="279" r:id="rId25"/>
    <p:sldId id="280" r:id="rId26"/>
    <p:sldId id="288" r:id="rId27"/>
    <p:sldId id="281" r:id="rId28"/>
    <p:sldId id="283" r:id="rId29"/>
    <p:sldId id="300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66" d="100"/>
          <a:sy n="66" d="100"/>
        </p:scale>
        <p:origin x="-6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2447E72A-D913-4DC2-9E0A-E520CE8FCC86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A5D78FC6-CE17-4259-A63C-DDFC12E04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</a:t>
            </a:r>
            <a:r>
              <a:rPr lang="en-US" baseline="0" dirty="0" smtClean="0"/>
              <a:t> for instruction and expected results and/or skills developed from learning.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fld id="{743653DA-8BF4-4869-96FE-9BCF43372D46}" type="datetime8">
              <a:rPr lang="en-US" smtClean="0"/>
              <a:pPr algn="ctr"/>
              <a:t>3/15/2010 9:39 AM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AC53DF-4216-466D-99A7-94400E6C2A25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3/15/2010 9:39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3/15/2010 9:39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8">
              <a:rPr lang="en-US" smtClean="0"/>
              <a:pPr/>
              <a:t>3/15/2010 9:39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8">
              <a:rPr lang="en-US" smtClean="0"/>
              <a:pPr/>
              <a:t>3/15/2010 9:39 AM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B5F1E3E-4B2F-4895-B65E-28B2E64F39F6}" type="datetime8">
              <a:rPr lang="en-US" smtClean="0"/>
              <a:pPr/>
              <a:t>3/15/2010 9:39 AM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3085435-8225-4333-BFFA-0096413F0D76}" type="datetime8">
              <a:rPr lang="en-US" smtClean="0"/>
              <a:pPr/>
              <a:t>3/15/2010 9:39 AM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8">
              <a:rPr lang="en-US" smtClean="0"/>
              <a:pPr/>
              <a:t>3/15/2010 9:39 AM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8">
              <a:rPr lang="en-US" smtClean="0"/>
              <a:pPr/>
              <a:t>3/15/2010 9:39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8">
              <a:rPr lang="en-US" smtClean="0"/>
              <a:pPr/>
              <a:t>3/15/2010 9:39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sm_boo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648" y="1755648"/>
            <a:ext cx="1615307" cy="1688453"/>
          </a:xfrm>
          <a:prstGeom prst="rect">
            <a:avLst/>
          </a:prstGeom>
          <a:ln w="50800" cap="sq" cmpd="dbl">
            <a:solidFill>
              <a:schemeClr val="accent2"/>
            </a:solidFill>
            <a:miter lim="800000"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1E20EC5-AC53-4169-941E-EDF10CD23748}" type="datetime8">
              <a:rPr lang="en-US" smtClean="0"/>
              <a:pPr/>
              <a:t>3/15/2010 9:39 AM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8D3816DF-213E-421B-92D3-C068DBB023D6}" type="datetime8">
              <a:rPr lang="en-US" smtClean="0">
                <a:solidFill>
                  <a:schemeClr val="tx2"/>
                </a:solidFill>
              </a:rPr>
              <a:pPr/>
              <a:t>3/15/2010 9:39 AM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algn="ctr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762000" y="2895600"/>
            <a:ext cx="8001000" cy="2895600"/>
          </a:xfrm>
        </p:spPr>
        <p:txBody>
          <a:bodyPr>
            <a:normAutofit fontScale="90000"/>
          </a:bodyPr>
          <a:lstStyle/>
          <a:p>
            <a:r>
              <a:rPr lang="en-US" altLang="ko-KR" sz="4900" b="1" dirty="0" smtClean="0">
                <a:ea typeface="굴림" charset="-127"/>
              </a:rPr>
              <a:t>Digitization at </a:t>
            </a:r>
            <a:br>
              <a:rPr lang="en-US" altLang="ko-KR" sz="4900" b="1" dirty="0" smtClean="0">
                <a:ea typeface="굴림" charset="-127"/>
              </a:rPr>
            </a:br>
            <a:r>
              <a:rPr lang="en-US" altLang="ko-KR" sz="4900" b="1" dirty="0" smtClean="0">
                <a:ea typeface="굴림" charset="-127"/>
              </a:rPr>
              <a:t>Harvard-Yenching Library</a:t>
            </a:r>
            <a:r>
              <a:rPr lang="en-US" sz="49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en-US" sz="4900" dirty="0" smtClean="0">
                <a:solidFill>
                  <a:schemeClr val="accent2"/>
                </a:solidFill>
              </a:rPr>
              <a:t> </a:t>
            </a:r>
            <a:br>
              <a:rPr lang="en-US" sz="4900" dirty="0" smtClean="0">
                <a:solidFill>
                  <a:schemeClr val="accent2"/>
                </a:solidFill>
              </a:rPr>
            </a:br>
            <a:r>
              <a:rPr lang="en-US" sz="4800" dirty="0" smtClean="0">
                <a:solidFill>
                  <a:schemeClr val="accent2"/>
                </a:solidFill>
              </a:rPr>
              <a:t>	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Strategies and Technical issues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2362200" y="6019800"/>
            <a:ext cx="6705600" cy="71603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Mikyung Kang</a:t>
            </a:r>
          </a:p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Harvard-Yenching Library, Harvard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Access</a:t>
            </a:r>
            <a:endParaRPr lang="en-US" dirty="0"/>
          </a:p>
        </p:txBody>
      </p:sp>
      <p:pic>
        <p:nvPicPr>
          <p:cNvPr id="13318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68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ame 3"/>
          <p:cNvSpPr/>
          <p:nvPr/>
        </p:nvSpPr>
        <p:spPr>
          <a:xfrm>
            <a:off x="152400" y="5486400"/>
            <a:ext cx="3352800" cy="685800"/>
          </a:xfrm>
          <a:prstGeom prst="fra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>
            <a:off x="2362200" y="4572000"/>
            <a:ext cx="838200" cy="762000"/>
          </a:xfrm>
          <a:prstGeom prst="ben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763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handling </a:t>
            </a:r>
            <a:r>
              <a:rPr lang="en-US" dirty="0" smtClean="0"/>
              <a:t>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Too thin papers – transparent</a:t>
            </a:r>
          </a:p>
          <a:p>
            <a:r>
              <a:rPr lang="en-US" dirty="0" smtClean="0"/>
              <a:t>Two </a:t>
            </a:r>
            <a:r>
              <a:rPr lang="en-US" dirty="0" smtClean="0"/>
              <a:t>pages in one image</a:t>
            </a:r>
          </a:p>
          <a:p>
            <a:r>
              <a:rPr lang="en-US" dirty="0" smtClean="0"/>
              <a:t>Unknown location for </a:t>
            </a:r>
            <a:r>
              <a:rPr lang="en-US" dirty="0" smtClean="0"/>
              <a:t>attached tags</a:t>
            </a:r>
            <a:endParaRPr lang="en-US" dirty="0" smtClean="0"/>
          </a:p>
          <a:p>
            <a:r>
              <a:rPr lang="en-US" dirty="0" smtClean="0"/>
              <a:t>Inserted notes – attached</a:t>
            </a:r>
          </a:p>
          <a:p>
            <a:r>
              <a:rPr lang="en-US" dirty="0" smtClean="0"/>
              <a:t>Inserted notes – detached</a:t>
            </a:r>
          </a:p>
          <a:p>
            <a:r>
              <a:rPr lang="en-US" dirty="0" smtClean="0"/>
              <a:t>Inserted notes in envelops</a:t>
            </a:r>
          </a:p>
          <a:p>
            <a:r>
              <a:rPr lang="en-US" dirty="0" smtClean="0"/>
              <a:t>Large sheets</a:t>
            </a:r>
          </a:p>
          <a:p>
            <a:r>
              <a:rPr lang="en-US" dirty="0" smtClean="0"/>
              <a:t>Oversized maps</a:t>
            </a:r>
          </a:p>
          <a:p>
            <a:r>
              <a:rPr lang="en-US" dirty="0" err="1" smtClean="0"/>
              <a:t>Disbound</a:t>
            </a:r>
            <a:r>
              <a:rPr lang="en-US" dirty="0" smtClean="0"/>
              <a:t>/</a:t>
            </a:r>
            <a:r>
              <a:rPr lang="en-US" dirty="0" err="1" smtClean="0"/>
              <a:t>Resewn</a:t>
            </a:r>
            <a:r>
              <a:rPr lang="en-US" dirty="0" smtClean="0"/>
              <a:t> items</a:t>
            </a:r>
          </a:p>
          <a:p>
            <a:r>
              <a:rPr lang="en-US" dirty="0" smtClean="0"/>
              <a:t>Bound-with items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 thin papers – transparent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8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Two pages in one </a:t>
            </a:r>
            <a:r>
              <a:rPr lang="en-US" dirty="0" smtClean="0"/>
              <a:t>image if connected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76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 location for </a:t>
            </a:r>
            <a:r>
              <a:rPr lang="en-US" dirty="0" smtClean="0"/>
              <a:t>attached tags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8763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1066800" y="4419600"/>
            <a:ext cx="762000" cy="304800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066800" y="5638800"/>
            <a:ext cx="762000" cy="304800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8001000" y="5715000"/>
            <a:ext cx="685800" cy="381000"/>
          </a:xfrm>
          <a:prstGeom prst="lef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Inserted notes – attached (2 shots)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1524000"/>
            <a:ext cx="5994400" cy="4495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971800"/>
            <a:ext cx="8229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nut 6"/>
          <p:cNvSpPr/>
          <p:nvPr/>
        </p:nvSpPr>
        <p:spPr>
          <a:xfrm>
            <a:off x="0" y="2590800"/>
            <a:ext cx="1295400" cy="3352800"/>
          </a:xfrm>
          <a:prstGeom prst="donut">
            <a:avLst>
              <a:gd name="adj" fmla="val 5320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3810000" y="4953000"/>
            <a:ext cx="1905000" cy="1143000"/>
          </a:xfrm>
          <a:prstGeom prst="donut">
            <a:avLst>
              <a:gd name="adj" fmla="val 9262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Inserted notes - detached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Inserted notes in envelops</a:t>
            </a:r>
            <a:endParaRPr 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04800" y="1524000"/>
            <a:ext cx="599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514600"/>
            <a:ext cx="73914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sheets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86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ea typeface="굴림" charset="-127"/>
              </a:rPr>
              <a:t>Title selection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ea typeface="굴림" charset="-127"/>
              </a:rPr>
              <a:t>Initially selected by NLK after reviewing by NLK rare book specialists</a:t>
            </a:r>
          </a:p>
          <a:p>
            <a:r>
              <a:rPr lang="en-US" altLang="ko-KR" dirty="0" smtClean="0">
                <a:ea typeface="굴림" charset="-127"/>
              </a:rPr>
              <a:t>Added more books later by HYL recommendations</a:t>
            </a:r>
          </a:p>
          <a:p>
            <a:r>
              <a:rPr lang="en-US" altLang="ko-KR" dirty="0" smtClean="0">
                <a:ea typeface="굴림" charset="-127"/>
              </a:rPr>
              <a:t>All approved </a:t>
            </a:r>
            <a:r>
              <a:rPr lang="en-US" altLang="ko-KR" dirty="0" smtClean="0">
                <a:ea typeface="굴림" charset="-127"/>
              </a:rPr>
              <a:t>by NLK</a:t>
            </a:r>
          </a:p>
          <a:p>
            <a:endParaRPr lang="en-US" altLang="ko-KR" dirty="0" smtClean="0">
              <a:ea typeface="굴림" charset="-127"/>
            </a:endParaRPr>
          </a:p>
          <a:p>
            <a:r>
              <a:rPr lang="en-US" altLang="ko-KR" dirty="0" smtClean="0">
                <a:ea typeface="굴림" charset="-127"/>
              </a:rPr>
              <a:t>Beginning: Total 469 titles/961 volumes </a:t>
            </a:r>
          </a:p>
          <a:p>
            <a:endParaRPr lang="en-US" altLang="ko-KR" dirty="0" smtClean="0">
              <a:ea typeface="굴림" charset="-127"/>
            </a:endParaRPr>
          </a:p>
          <a:p>
            <a:pPr lvl="1">
              <a:buNone/>
            </a:pPr>
            <a:r>
              <a:rPr lang="en-US" altLang="ko-KR" dirty="0" smtClean="0">
                <a:ea typeface="굴림" charset="-127"/>
              </a:rPr>
              <a:t>	  	</a:t>
            </a:r>
            <a:r>
              <a:rPr lang="en-US" altLang="ko-KR" sz="3200" dirty="0" smtClean="0">
                <a:ea typeface="굴림" charset="-127"/>
              </a:rPr>
              <a:t>Final: </a:t>
            </a:r>
            <a:r>
              <a:rPr lang="en-US" altLang="ko-KR" sz="3200" u="sng" dirty="0" smtClean="0">
                <a:ea typeface="굴림" charset="-127"/>
              </a:rPr>
              <a:t>Total 473 titles/963 volumes</a:t>
            </a:r>
            <a:endParaRPr lang="en-US" altLang="ko-KR" u="sng" dirty="0" smtClean="0">
              <a:ea typeface="굴림" charset="-127"/>
            </a:endParaRPr>
          </a:p>
          <a:p>
            <a:pPr lvl="1">
              <a:buNone/>
            </a:pP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838200" y="5334000"/>
            <a:ext cx="609600" cy="3048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004048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Oversized items (e.g. 104 x 53 cm)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763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Disbound</a:t>
            </a:r>
            <a:r>
              <a:rPr lang="en-US" dirty="0" smtClean="0"/>
              <a:t>/</a:t>
            </a:r>
            <a:r>
              <a:rPr lang="en-US" dirty="0" err="1" smtClean="0"/>
              <a:t>Resewn</a:t>
            </a:r>
            <a:r>
              <a:rPr lang="en-US" dirty="0" smtClean="0"/>
              <a:t> items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nut 5"/>
          <p:cNvSpPr/>
          <p:nvPr/>
        </p:nvSpPr>
        <p:spPr>
          <a:xfrm>
            <a:off x="6781800" y="3200400"/>
            <a:ext cx="1295400" cy="3657600"/>
          </a:xfrm>
          <a:prstGeom prst="donut">
            <a:avLst>
              <a:gd name="adj" fmla="val 5941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Bound-with items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1143000"/>
            <a:ext cx="5638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219200"/>
            <a:ext cx="5156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581400"/>
            <a:ext cx="121920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First title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4038600"/>
            <a:ext cx="144780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Second 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Taedong</a:t>
            </a:r>
            <a:r>
              <a:rPr lang="en-US" dirty="0" smtClean="0"/>
              <a:t> </a:t>
            </a:r>
            <a:r>
              <a:rPr lang="en-US" dirty="0" err="1" smtClean="0"/>
              <a:t>yŏjido</a:t>
            </a:r>
            <a:r>
              <a:rPr lang="en-US" dirty="0" smtClean="0"/>
              <a:t> </a:t>
            </a:r>
            <a:r>
              <a:rPr lang="zh-CN" altLang="en-US" dirty="0" smtClean="0"/>
              <a:t>大東輿地圖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22 volumes all connected together</a:t>
            </a:r>
          </a:p>
          <a:p>
            <a:endParaRPr lang="en-US" dirty="0" smtClean="0"/>
          </a:p>
          <a:p>
            <a:r>
              <a:rPr lang="en-US" dirty="0" smtClean="0"/>
              <a:t>Two separate links for this title</a:t>
            </a:r>
          </a:p>
          <a:p>
            <a:pPr lvl="1"/>
            <a:r>
              <a:rPr lang="en-US" dirty="0" smtClean="0"/>
              <a:t>Provides access to overview of entire map compiled from 22 volumes</a:t>
            </a:r>
          </a:p>
          <a:p>
            <a:pPr lvl="1"/>
            <a:r>
              <a:rPr lang="en-US" dirty="0" smtClean="0"/>
              <a:t> Provides access to page images of entire 22 volume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553200" y="2667000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Overview of Entire Map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0" y="3124200"/>
            <a:ext cx="1524000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Zoom-in view of Seoul</a:t>
            </a:r>
            <a:endParaRPr lang="en-US" sz="3200" dirty="0"/>
          </a:p>
        </p:txBody>
      </p:sp>
      <p:sp>
        <p:nvSpPr>
          <p:cNvPr id="4" name="Left Arrow 3"/>
          <p:cNvSpPr/>
          <p:nvPr/>
        </p:nvSpPr>
        <p:spPr>
          <a:xfrm>
            <a:off x="6324600" y="3505200"/>
            <a:ext cx="1219200" cy="381000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86400" y="3733800"/>
            <a:ext cx="2743200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Zoom-in view of Seoul downtown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4114800"/>
            <a:ext cx="243840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page images of entire 22 volume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00600" y="4343400"/>
            <a:ext cx="41148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View of Seoul in page images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3400" y="2743200"/>
            <a:ext cx="8305800" cy="1673225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Thank you very much!!</a:t>
            </a:r>
          </a:p>
          <a:p>
            <a:pPr algn="ctr"/>
            <a:endParaRPr lang="en-US" sz="6000" dirty="0" smtClean="0"/>
          </a:p>
          <a:p>
            <a:pPr algn="ctr"/>
            <a:endParaRPr lang="en-US" sz="6000" dirty="0" smtClean="0"/>
          </a:p>
          <a:p>
            <a:pPr algn="ctr"/>
            <a:r>
              <a:rPr lang="en-US" sz="3600" dirty="0" smtClean="0"/>
              <a:t>Mikyung Kang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Preservation review first by experts from the </a:t>
            </a:r>
            <a:r>
              <a:rPr lang="en-US" dirty="0" err="1" smtClean="0"/>
              <a:t>Weissman</a:t>
            </a:r>
            <a:r>
              <a:rPr lang="en-US" dirty="0" smtClean="0"/>
              <a:t> </a:t>
            </a:r>
            <a:r>
              <a:rPr lang="en-US" dirty="0" smtClean="0"/>
              <a:t>Preservation </a:t>
            </a:r>
            <a:r>
              <a:rPr lang="en-US" dirty="0" smtClean="0"/>
              <a:t>Center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One batch includes about 80~100 books for review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Preservation experts visit HYL, once in about 2 mo.</a:t>
            </a:r>
          </a:p>
          <a:p>
            <a:pPr lvl="1"/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One batch includes about 10 vol. (less than </a:t>
            </a:r>
            <a:r>
              <a:rPr lang="en-US" sz="2800" dirty="0" smtClean="0"/>
              <a:t>1,500 scanned images</a:t>
            </a:r>
            <a:r>
              <a:rPr lang="en-US" sz="2800" dirty="0" smtClean="0"/>
              <a:t>)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Delivery of one batch per week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3200" dirty="0" smtClean="0"/>
              <a:t>Priorities: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sz="3200" dirty="0" smtClean="0"/>
              <a:t>Single volume titles first  </a:t>
            </a:r>
          </a:p>
          <a:p>
            <a:pPr marL="925830" lvl="1" indent="-514350">
              <a:buFont typeface="+mj-lt"/>
              <a:buAutoNum type="arabicPeriod"/>
            </a:pPr>
            <a:r>
              <a:rPr lang="en-US" sz="3200" dirty="0" smtClean="0"/>
              <a:t>Less than five volume set titles second</a:t>
            </a:r>
          </a:p>
          <a:p>
            <a:pPr marL="925830" lvl="1" indent="-514350">
              <a:buFont typeface="+mj-lt"/>
              <a:buAutoNum type="arabicPeriod"/>
            </a:pPr>
            <a:r>
              <a:rPr lang="en-US" sz="3200" dirty="0" smtClean="0"/>
              <a:t>More than five volume set titles third</a:t>
            </a:r>
          </a:p>
          <a:p>
            <a:pPr marL="925830" lvl="1" indent="-514350">
              <a:buFont typeface="+mj-lt"/>
              <a:buAutoNum type="arabicPeriod"/>
            </a:pPr>
            <a:r>
              <a:rPr lang="en-US" sz="3200" dirty="0" smtClean="0"/>
              <a:t>Oversized items last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 smtClean="0"/>
              <a:t>Flagging special notes for scanning </a:t>
            </a:r>
            <a:r>
              <a:rPr lang="en-US" sz="3600" dirty="0" smtClean="0"/>
              <a:t>staff in Imaging Services</a:t>
            </a:r>
            <a:endParaRPr lang="en-US" sz="3200" dirty="0" smtClean="0"/>
          </a:p>
          <a:p>
            <a:pPr lvl="1"/>
            <a:r>
              <a:rPr lang="en-US" sz="3200" dirty="0" smtClean="0"/>
              <a:t>Colored flags for the Korean rare book </a:t>
            </a:r>
            <a:r>
              <a:rPr lang="en-US" sz="3200" dirty="0" smtClean="0"/>
              <a:t>project</a:t>
            </a:r>
          </a:p>
          <a:p>
            <a:pPr lvl="1"/>
            <a:r>
              <a:rPr lang="en-US" sz="3200" dirty="0" smtClean="0"/>
              <a:t>Flags </a:t>
            </a:r>
            <a:r>
              <a:rPr lang="en-US" sz="3200" dirty="0" smtClean="0"/>
              <a:t>for special notes:</a:t>
            </a:r>
          </a:p>
          <a:p>
            <a:pPr lvl="2"/>
            <a:r>
              <a:rPr lang="en-US" sz="2800" dirty="0" smtClean="0"/>
              <a:t>Note: “Please do not scan back pages”</a:t>
            </a:r>
          </a:p>
          <a:p>
            <a:pPr lvl="2"/>
            <a:r>
              <a:rPr lang="en-US" sz="2800" dirty="0" smtClean="0"/>
              <a:t>Note: “two shots” or “three shots” </a:t>
            </a:r>
            <a:endParaRPr lang="en-US" sz="2800" dirty="0" smtClean="0"/>
          </a:p>
          <a:p>
            <a:pPr lvl="1"/>
            <a:r>
              <a:rPr lang="en-US" sz="3100" dirty="0" smtClean="0"/>
              <a:t>Insert blank white sheets if too transparent</a:t>
            </a:r>
            <a:endParaRPr lang="en-US" sz="3100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 smtClean="0"/>
              <a:t>Record Management at the same time: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/>
              <a:t>Correcting cataloging records when errors found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/>
              <a:t>Replacing labels if wrong call numbers found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/>
              <a:t>Correcting volume numbers in bib and holding records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/>
              <a:t>Indicating missing volumes in records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/>
              <a:t>Marking correct information in the </a:t>
            </a:r>
            <a:r>
              <a:rPr lang="en-US" sz="2800" i="1" dirty="0" err="1" smtClean="0"/>
              <a:t>The</a:t>
            </a:r>
            <a:r>
              <a:rPr lang="en-US" sz="2800" i="1" dirty="0" smtClean="0"/>
              <a:t> Annotated Catalogue of Korean Rare Books at the Harvard-Yenching Library, Harvard University </a:t>
            </a:r>
            <a:r>
              <a:rPr lang="en-US" sz="2800" dirty="0" smtClean="0"/>
              <a:t>for future revision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Preservation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Selecting any damaged items for preservation treatment</a:t>
            </a:r>
          </a:p>
          <a:p>
            <a:endParaRPr lang="en-US" dirty="0" smtClean="0"/>
          </a:p>
          <a:p>
            <a:r>
              <a:rPr lang="en-US" dirty="0" err="1" smtClean="0"/>
              <a:t>Disbinding</a:t>
            </a:r>
            <a:r>
              <a:rPr lang="en-US" dirty="0" smtClean="0"/>
              <a:t>/</a:t>
            </a:r>
            <a:r>
              <a:rPr lang="en-US" dirty="0" err="1" smtClean="0"/>
              <a:t>resewing</a:t>
            </a:r>
            <a:r>
              <a:rPr lang="en-US" dirty="0" smtClean="0"/>
              <a:t> if too tight for scanning</a:t>
            </a:r>
          </a:p>
          <a:p>
            <a:endParaRPr lang="en-US" dirty="0" smtClean="0"/>
          </a:p>
          <a:p>
            <a:r>
              <a:rPr lang="en-US" dirty="0" smtClean="0"/>
              <a:t>Remaking cases (containers) if too tight for books for long term</a:t>
            </a:r>
          </a:p>
          <a:p>
            <a:endParaRPr lang="en-US" dirty="0" smtClean="0"/>
          </a:p>
          <a:p>
            <a:r>
              <a:rPr lang="en-US" dirty="0" smtClean="0"/>
              <a:t>Ironing if folded too much and texts are hidden by folded papers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5918" y="3244334"/>
            <a:ext cx="1112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and Quality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Before scanning:</a:t>
            </a:r>
          </a:p>
          <a:p>
            <a:pPr lvl="1"/>
            <a:r>
              <a:rPr lang="en-US" dirty="0" smtClean="0"/>
              <a:t>Check each page for any special handling cases and insert </a:t>
            </a:r>
            <a:r>
              <a:rPr lang="en-US" dirty="0" smtClean="0"/>
              <a:t>note flags  </a:t>
            </a:r>
            <a:r>
              <a:rPr lang="en-US" dirty="0" smtClean="0"/>
              <a:t>if necessary</a:t>
            </a:r>
          </a:p>
          <a:p>
            <a:pPr lvl="1"/>
            <a:r>
              <a:rPr lang="en-US" dirty="0" smtClean="0"/>
              <a:t>Create a label file for each batch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After scanning:</a:t>
            </a:r>
          </a:p>
          <a:p>
            <a:pPr lvl="1"/>
            <a:r>
              <a:rPr lang="en-US" dirty="0" smtClean="0"/>
              <a:t>Check each image to see whether correctly scanned</a:t>
            </a:r>
          </a:p>
          <a:p>
            <a:pPr lvl="1"/>
            <a:r>
              <a:rPr lang="en-US" dirty="0" smtClean="0"/>
              <a:t>If problems found, send e-mails to Imaging Services to correct</a:t>
            </a:r>
          </a:p>
          <a:p>
            <a:pPr lvl="2"/>
            <a:r>
              <a:rPr lang="en-US" dirty="0" smtClean="0"/>
              <a:t>Missing pages: re-scan</a:t>
            </a:r>
          </a:p>
          <a:p>
            <a:pPr lvl="2"/>
            <a:r>
              <a:rPr lang="en-US" dirty="0" smtClean="0"/>
              <a:t>Duplicated pages: ask them to delete, etc.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352480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10352480</Template>
  <TotalTime>0</TotalTime>
  <Words>498</Words>
  <Application>Microsoft Office PowerPoint</Application>
  <PresentationFormat>On-screen Show (4:3)</PresentationFormat>
  <Paragraphs>111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10352480</vt:lpstr>
      <vt:lpstr>Digitization at  Harvard-Yenching Library:   Strategies and Technical issues</vt:lpstr>
      <vt:lpstr>Title selection</vt:lpstr>
      <vt:lpstr>Strategies</vt:lpstr>
      <vt:lpstr>Strategies</vt:lpstr>
      <vt:lpstr>Strategies</vt:lpstr>
      <vt:lpstr>Strategies</vt:lpstr>
      <vt:lpstr>Preservation review</vt:lpstr>
      <vt:lpstr>Slide 8</vt:lpstr>
      <vt:lpstr>Preparation and Quality Control</vt:lpstr>
      <vt:lpstr>Public Access</vt:lpstr>
      <vt:lpstr>Table of Contents</vt:lpstr>
      <vt:lpstr>Special handling items</vt:lpstr>
      <vt:lpstr>Too thin papers – transparent</vt:lpstr>
      <vt:lpstr>Two pages in one image if connected</vt:lpstr>
      <vt:lpstr>Unknown location for attached tags</vt:lpstr>
      <vt:lpstr>Inserted notes – attached (2 shots)</vt:lpstr>
      <vt:lpstr>Inserted notes - detached</vt:lpstr>
      <vt:lpstr>Inserted notes in envelops</vt:lpstr>
      <vt:lpstr>Large sheets</vt:lpstr>
      <vt:lpstr>Oversized items (e.g. 104 x 53 cm)</vt:lpstr>
      <vt:lpstr>Disbound/Resewn items</vt:lpstr>
      <vt:lpstr>Bound-with items</vt:lpstr>
      <vt:lpstr>Taedong yŏjido 大東輿地圖</vt:lpstr>
      <vt:lpstr>Slide 24</vt:lpstr>
      <vt:lpstr>Slide 25</vt:lpstr>
      <vt:lpstr>Slide 26</vt:lpstr>
      <vt:lpstr>Slide 27</vt:lpstr>
      <vt:lpstr>Slide 28</vt:lpstr>
      <vt:lpstr>Slide 29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2010-02-23T21:11:05Z</dcterms:created>
  <dcterms:modified xsi:type="dcterms:W3CDTF">2010-03-15T19:59:25Z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TC103524801033</vt:lpwstr>
  </property>
</Properties>
</file>