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67" r:id="rId3"/>
    <p:sldId id="266" r:id="rId4"/>
    <p:sldId id="268" r:id="rId5"/>
    <p:sldId id="272" r:id="rId6"/>
    <p:sldId id="257" r:id="rId7"/>
    <p:sldId id="263" r:id="rId8"/>
    <p:sldId id="259" r:id="rId9"/>
    <p:sldId id="260" r:id="rId10"/>
    <p:sldId id="265" r:id="rId11"/>
    <p:sldId id="261" r:id="rId12"/>
    <p:sldId id="270" r:id="rId13"/>
    <p:sldId id="271" r:id="rId14"/>
    <p:sldId id="262" r:id="rId15"/>
    <p:sldId id="273" r:id="rId16"/>
    <p:sldId id="274" r:id="rId17"/>
    <p:sldId id="308" r:id="rId18"/>
    <p:sldId id="277" r:id="rId19"/>
    <p:sldId id="278" r:id="rId20"/>
    <p:sldId id="296" r:id="rId21"/>
    <p:sldId id="279" r:id="rId22"/>
    <p:sldId id="295" r:id="rId23"/>
    <p:sldId id="280" r:id="rId24"/>
    <p:sldId id="285" r:id="rId25"/>
    <p:sldId id="282" r:id="rId26"/>
    <p:sldId id="283" r:id="rId27"/>
    <p:sldId id="284" r:id="rId28"/>
    <p:sldId id="286" r:id="rId29"/>
    <p:sldId id="287" r:id="rId30"/>
    <p:sldId id="289" r:id="rId31"/>
    <p:sldId id="290" r:id="rId32"/>
    <p:sldId id="314" r:id="rId33"/>
    <p:sldId id="315" r:id="rId34"/>
    <p:sldId id="304" r:id="rId35"/>
    <p:sldId id="305" r:id="rId36"/>
    <p:sldId id="306" r:id="rId37"/>
    <p:sldId id="309" r:id="rId38"/>
    <p:sldId id="291" r:id="rId39"/>
    <p:sldId id="292" r:id="rId40"/>
    <p:sldId id="293" r:id="rId41"/>
    <p:sldId id="294" r:id="rId42"/>
    <p:sldId id="297" r:id="rId43"/>
    <p:sldId id="298" r:id="rId44"/>
    <p:sldId id="299" r:id="rId45"/>
    <p:sldId id="300" r:id="rId46"/>
    <p:sldId id="310" r:id="rId47"/>
    <p:sldId id="311" r:id="rId48"/>
    <p:sldId id="316" r:id="rId49"/>
    <p:sldId id="317" r:id="rId50"/>
    <p:sldId id="319" r:id="rId51"/>
    <p:sldId id="320" r:id="rId52"/>
    <p:sldId id="302" r:id="rId53"/>
    <p:sldId id="312" r:id="rId54"/>
    <p:sldId id="313" r:id="rId55"/>
    <p:sldId id="303" r:id="rId56"/>
    <p:sldId id="30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9" autoAdjust="0"/>
    <p:restoredTop sz="94552" autoAdjust="0"/>
  </p:normalViewPr>
  <p:slideViewPr>
    <p:cSldViewPr>
      <p:cViewPr varScale="1">
        <p:scale>
          <a:sx n="70" d="100"/>
          <a:sy n="70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0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49A9-002F-41B8-B571-9D5EA6C7A734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5FA6-F9C5-4C99-99F1-C657CCECC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A5FA6-F9C5-4C99-99F1-C657CCECC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C4BA-950F-4212-9235-A47C71499E2E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582B-5BC3-41AB-9825-D098B3EF1797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B022-F35E-49CA-8A90-6C0B2725E6EF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495B-CCBD-40DC-8E7E-2576F389BE43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FE9F-5639-4AF4-8D66-CD1D197797BC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1B9F-4CC5-40D0-9322-A47EBECE317A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9EE2-F1CC-4D41-A29A-F47BE5843D42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822E-CE54-4F56-8325-663E5A71C027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3F64-A5D1-421F-8D89-9BD754CF4C93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43AC-0B57-4533-A430-529A388FF3AB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051C-A91E-4CCB-A45C-36A11B05100D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7A23-7A04-4F00-91B9-75108E6CF280}" type="datetime1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F40-71F9-4721-8AED-EC482B957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of the Google Books digitized from the University of</a:t>
            </a:r>
            <a:br>
              <a:rPr lang="en-US" b="1" dirty="0"/>
            </a:br>
            <a:r>
              <a:rPr lang="en-US" b="1" dirty="0"/>
              <a:t>Michigan Library collection: its impact to Korean Studies scholars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-- Yunah Sung, University of Michigan</a:t>
            </a:r>
          </a:p>
          <a:p>
            <a:r>
              <a:rPr lang="en-US" dirty="0" smtClean="0"/>
              <a:t>March 25,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scanner</a:t>
            </a:r>
            <a:endParaRPr lang="en-US" dirty="0"/>
          </a:p>
        </p:txBody>
      </p:sp>
      <p:pic>
        <p:nvPicPr>
          <p:cNvPr id="6" name="Content Placeholder 5" descr="Google_figure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672431"/>
            <a:ext cx="5334000" cy="43815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Overview of Google Book Search</a:t>
            </a:r>
            <a:br>
              <a:rPr lang="en-US" b="1" dirty="0" smtClean="0"/>
            </a:br>
            <a:r>
              <a:rPr lang="en-US" dirty="0" smtClean="0">
                <a:solidFill>
                  <a:srgbClr val="00B050"/>
                </a:solidFill>
              </a:rPr>
              <a:t>Partner Program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By submitting a digital or physical copy of a </a:t>
            </a:r>
          </a:p>
          <a:p>
            <a:pPr>
              <a:buNone/>
            </a:pPr>
            <a:r>
              <a:rPr lang="en-US" sz="2600" dirty="0" smtClean="0"/>
              <a:t>   	book to be displayed in Google, authors &amp; publishers make it discoverable to Google users from around the world. 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sz="2600" dirty="0" smtClean="0"/>
              <a:t>Users see a limited preview of the book, as well as a series of links to purchase the title at major online retailers or to borrow the title from a local library.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sz="2600" dirty="0" smtClean="0"/>
              <a:t>Over 10,000 publishers and authors from 100+ countries are participating in the Book Search Partner Program.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Overview of Google Book Search</a:t>
            </a:r>
            <a:br>
              <a:rPr lang="en-US" b="1" dirty="0" smtClean="0"/>
            </a:br>
            <a:r>
              <a:rPr lang="en-US" dirty="0" smtClean="0">
                <a:solidFill>
                  <a:srgbClr val="00B050"/>
                </a:solidFill>
              </a:rPr>
              <a:t>Partner Program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Overview of Google Book Search</a:t>
            </a:r>
            <a:br>
              <a:rPr lang="en-US" b="1" dirty="0" smtClean="0"/>
            </a:br>
            <a:r>
              <a:rPr lang="en-US" dirty="0" smtClean="0">
                <a:solidFill>
                  <a:srgbClr val="00B050"/>
                </a:solidFill>
              </a:rPr>
              <a:t>Partner Program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3505200"/>
            <a:ext cx="7241541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Features </a:t>
            </a:r>
            <a:r>
              <a:rPr lang="en-US" b="1" dirty="0"/>
              <a:t>of Google </a:t>
            </a:r>
            <a:r>
              <a:rPr lang="en-US" b="1" dirty="0" smtClean="0"/>
              <a:t>Books </a:t>
            </a:r>
            <a:r>
              <a:rPr lang="en-US" b="1" dirty="0"/>
              <a:t>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options</a:t>
            </a:r>
          </a:p>
          <a:p>
            <a:r>
              <a:rPr lang="en-US" dirty="0" smtClean="0"/>
              <a:t>View options</a:t>
            </a:r>
          </a:p>
          <a:p>
            <a:r>
              <a:rPr lang="en-US" dirty="0" smtClean="0"/>
              <a:t>Download</a:t>
            </a:r>
          </a:p>
          <a:p>
            <a:r>
              <a:rPr lang="en-US" dirty="0" smtClean="0"/>
              <a:t>Search from an entire content of a book</a:t>
            </a:r>
          </a:p>
          <a:p>
            <a:r>
              <a:rPr lang="en-US" dirty="0" smtClean="0"/>
              <a:t>Get This book (Buy or Borrow)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Other editions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in original scripts</a:t>
            </a:r>
            <a:br>
              <a:rPr lang="en-US" dirty="0" smtClean="0"/>
            </a:br>
            <a:r>
              <a:rPr lang="en-US" dirty="0" smtClean="0"/>
              <a:t>(English, </a:t>
            </a:r>
            <a:r>
              <a:rPr lang="en-US" dirty="0" err="1" smtClean="0"/>
              <a:t>Han’gul</a:t>
            </a:r>
            <a:r>
              <a:rPr lang="en-US" dirty="0" smtClean="0"/>
              <a:t>, </a:t>
            </a:r>
            <a:r>
              <a:rPr lang="en-US" dirty="0" err="1" smtClean="0"/>
              <a:t>Hancha</a:t>
            </a:r>
            <a:r>
              <a:rPr lang="en-US" dirty="0" smtClean="0"/>
              <a:t>, etc.)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Book search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38800" y="2590800"/>
            <a:ext cx="2209800" cy="32004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Keyword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Language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Title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Author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Publisher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Subject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Publication dates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ISBN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ISSN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different view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19800" y="2895600"/>
            <a:ext cx="1905000" cy="24384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Full view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Snippet view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Limited view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preview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200400" y="3352800"/>
            <a:ext cx="26670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124200" y="3886200"/>
            <a:ext cx="28194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276600" y="4038600"/>
            <a:ext cx="2667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276600" y="2895600"/>
            <a:ext cx="2667000" cy="1981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ex) </a:t>
            </a:r>
            <a:r>
              <a:rPr lang="en-US" sz="2700" b="1" dirty="0" smtClean="0"/>
              <a:t>Korea in transition by James </a:t>
            </a:r>
            <a:r>
              <a:rPr lang="en-US" sz="2700" b="1" dirty="0" err="1" smtClean="0"/>
              <a:t>Scarth</a:t>
            </a:r>
            <a:r>
              <a:rPr lang="en-US" sz="2700" b="1" dirty="0" smtClean="0"/>
              <a:t> Gale</a:t>
            </a:r>
            <a:br>
              <a:rPr lang="en-US" sz="2700" b="1" dirty="0" smtClean="0"/>
            </a:br>
            <a:r>
              <a:rPr lang="en-US" sz="2700" b="1" dirty="0" smtClean="0"/>
              <a:t>published in 1909</a:t>
            </a:r>
            <a:br>
              <a:rPr lang="en-US" sz="2700" b="1" dirty="0" smtClean="0"/>
            </a:br>
            <a:r>
              <a:rPr lang="en-US" sz="2700" dirty="0" smtClean="0"/>
              <a:t> 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38800" y="2514600"/>
            <a:ext cx="2362200" cy="30480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Read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Download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Reviews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Related books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Common terms       and phrases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 in Full view option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19800" y="2895600"/>
            <a:ext cx="1981200" cy="26670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Selected Pages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Places  mentioned in this book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Books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Places mentioned in this book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1200" y="2286000"/>
            <a:ext cx="2286000" cy="25908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References to this book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Popular passages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Contents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Other editions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References to this book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 More book information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752600"/>
            <a:ext cx="4419600" cy="21336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Title                   Korea in transition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Author</a:t>
            </a:r>
            <a:r>
              <a:rPr lang="en-US" sz="1600" dirty="0" smtClean="0"/>
              <a:t>                  </a:t>
            </a:r>
            <a:r>
              <a:rPr lang="en-US" sz="1600" dirty="0" smtClean="0">
                <a:solidFill>
                  <a:srgbClr val="000000"/>
                </a:solidFill>
              </a:rPr>
              <a:t>James </a:t>
            </a:r>
            <a:r>
              <a:rPr lang="en-US" sz="1600" dirty="0" err="1" smtClean="0">
                <a:solidFill>
                  <a:srgbClr val="000000"/>
                </a:solidFill>
              </a:rPr>
              <a:t>Scarth</a:t>
            </a:r>
            <a:r>
              <a:rPr lang="en-US" sz="1600" dirty="0" smtClean="0">
                <a:solidFill>
                  <a:srgbClr val="000000"/>
                </a:solidFill>
              </a:rPr>
              <a:t> Gale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Publisher</a:t>
            </a:r>
            <a:r>
              <a:rPr lang="en-US" sz="1600" dirty="0" smtClean="0"/>
              <a:t>            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Jennings &amp; Graham, 1909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Original from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the University of Michigan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Digitized</a:t>
            </a:r>
            <a:r>
              <a:rPr lang="en-US" sz="1600" dirty="0" smtClean="0"/>
              <a:t>             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Nov 14, 2006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Length</a:t>
            </a:r>
            <a:r>
              <a:rPr lang="en-US" sz="1600" dirty="0" smtClean="0"/>
              <a:t>                  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270 pages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Subjects</a:t>
            </a:r>
            <a:r>
              <a:rPr lang="en-US" sz="1600" dirty="0" smtClean="0"/>
              <a:t>                </a:t>
            </a:r>
            <a:r>
              <a:rPr lang="en-US" sz="1600" dirty="0" smtClean="0">
                <a:solidFill>
                  <a:srgbClr val="000000"/>
                </a:solidFill>
              </a:rPr>
              <a:t>History / Asia / Korea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Read this book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dirty="0" smtClean="0"/>
              <a:t> 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2133600"/>
            <a:ext cx="2667000" cy="6858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Read</a:t>
            </a:r>
            <a:r>
              <a:rPr lang="en-US" sz="2400" dirty="0" smtClean="0">
                <a:solidFill>
                  <a:schemeClr val="tx1"/>
                </a:solidFill>
              </a:rPr>
              <a:t> this book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Read this book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6135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2133600" cy="23622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Zoom out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Zoom in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One page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Two pages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Read this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667000"/>
            <a:ext cx="2209800" cy="9144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Thumbnails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Read this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2362200"/>
            <a:ext cx="3620771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1242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1371600"/>
            <a:ext cx="6477000" cy="6096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Page images             vs.                 Plain Text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Read this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133600"/>
            <a:ext cx="1981200" cy="6858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 of Contents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3657600"/>
            <a:ext cx="1752600" cy="15240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 this book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Boo stores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in a library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sellers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Find in a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4343400"/>
            <a:ext cx="2590800" cy="685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http://books.google.com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Search in this book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514600"/>
            <a:ext cx="16002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Full view option</a:t>
            </a:r>
            <a:br>
              <a:rPr lang="en-US" dirty="0" smtClean="0"/>
            </a:br>
            <a:r>
              <a:rPr lang="en-US" sz="2700" dirty="0" smtClean="0"/>
              <a:t>Search in this book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4572000"/>
            <a:ext cx="1905000" cy="13716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Search results page for “</a:t>
            </a:r>
            <a:r>
              <a:rPr lang="en-US" dirty="0" smtClean="0">
                <a:solidFill>
                  <a:srgbClr val="3F3F3F"/>
                </a:solidFill>
                <a:latin typeface="Arial"/>
                <a:ea typeface="Batang"/>
                <a:cs typeface="Times New Roman"/>
              </a:rPr>
              <a:t>Isabella Bird”</a:t>
            </a:r>
            <a:endParaRPr lang="en-US" dirty="0" smtClean="0">
              <a:ea typeface="Malgun Gothic"/>
              <a:cs typeface="Times New Roman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domain works on “Korea”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domain works on “Korea” </a:t>
            </a:r>
            <a:br>
              <a:rPr lang="en-US" dirty="0" smtClean="0"/>
            </a:br>
            <a:r>
              <a:rPr lang="en-US" dirty="0" smtClean="0"/>
              <a:t>in Korean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Snippet view option</a:t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Books from Google Library Project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2209800"/>
            <a:ext cx="2438400" cy="21336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Book overview (Table of Contents)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 this book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in a library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Snippet view option</a:t>
            </a:r>
            <a:br>
              <a:rPr lang="en-US" dirty="0" smtClean="0"/>
            </a:br>
            <a:r>
              <a:rPr lang="en-US" sz="2700" dirty="0" smtClean="0"/>
              <a:t>Search in this book</a:t>
            </a:r>
            <a:endParaRPr lang="en-US" sz="27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Snippet view option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2438400"/>
            <a:ext cx="2514600" cy="28956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Common terms and phrases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editions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book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itle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Author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Publisher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Original from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Digitized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ISBN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Length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Subjects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Snippet view option </a:t>
            </a:r>
            <a:br>
              <a:rPr lang="en-US" dirty="0" smtClean="0"/>
            </a:br>
            <a:r>
              <a:rPr lang="en-US" sz="2700" dirty="0" smtClean="0"/>
              <a:t>ex) </a:t>
            </a:r>
            <a:r>
              <a:rPr lang="ko-KR" altLang="en-US" sz="2700" dirty="0" smtClean="0"/>
              <a:t>금장태</a:t>
            </a:r>
            <a:r>
              <a:rPr lang="en-US" sz="2700" dirty="0" smtClean="0"/>
              <a:t>, </a:t>
            </a:r>
            <a:r>
              <a:rPr lang="ko-KR" altLang="en-US" sz="2700" dirty="0" smtClean="0"/>
              <a:t>琴章泰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5800" y="3429000"/>
            <a:ext cx="3581400" cy="23622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Digitized from the collection of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Univ. of Michigan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Univ. of California Library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Limited view option</a:t>
            </a:r>
            <a:br>
              <a:rPr lang="en-US" dirty="0" smtClean="0"/>
            </a:br>
            <a:r>
              <a:rPr lang="en-US" sz="3600" dirty="0" smtClean="0">
                <a:solidFill>
                  <a:srgbClr val="00B050"/>
                </a:solidFill>
              </a:rPr>
              <a:t>Books from Google Partner Program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05400" y="1981200"/>
            <a:ext cx="2286000" cy="14478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Book overview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(Table of contents)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4953000"/>
            <a:ext cx="2590800" cy="8382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ex) </a:t>
            </a:r>
            <a:r>
              <a:rPr lang="ko-KR" altLang="en-US" dirty="0" smtClean="0">
                <a:solidFill>
                  <a:schemeClr val="tx1"/>
                </a:solidFill>
              </a:rPr>
              <a:t>고쳐 쓴 한국 근대사 </a:t>
            </a:r>
            <a:r>
              <a:rPr lang="en-US" altLang="ko-KR" dirty="0" smtClean="0">
                <a:solidFill>
                  <a:schemeClr val="tx1"/>
                </a:solidFill>
              </a:rPr>
              <a:t>by </a:t>
            </a:r>
            <a:r>
              <a:rPr lang="ko-KR" altLang="en-US" dirty="0" smtClean="0">
                <a:solidFill>
                  <a:schemeClr val="tx1"/>
                </a:solidFill>
              </a:rPr>
              <a:t>강만길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Limited view option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1905000"/>
            <a:ext cx="2362200" cy="27432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Preview this book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Reviews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Common terms and phrases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Popular passages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book information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Google Books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Limited view option </a:t>
            </a:r>
            <a:br>
              <a:rPr lang="en-US" dirty="0" smtClean="0"/>
            </a:br>
            <a:r>
              <a:rPr lang="en-US" sz="2700" dirty="0" smtClean="0"/>
              <a:t>Preview this book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0" y="1905000"/>
            <a:ext cx="22098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Limited view option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91000" y="1981200"/>
            <a:ext cx="2057400" cy="457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in Limited view option </a:t>
            </a:r>
            <a:br>
              <a:rPr lang="en-US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9200" y="4419600"/>
            <a:ext cx="2286000" cy="14478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Search in this book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 this book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in a library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Google 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preview available</a:t>
            </a:r>
            <a:br>
              <a:rPr lang="en-US" dirty="0" smtClean="0"/>
            </a:br>
            <a:r>
              <a:rPr lang="en-US" sz="3600" dirty="0" smtClean="0">
                <a:solidFill>
                  <a:srgbClr val="0070C0"/>
                </a:solidFill>
              </a:rPr>
              <a:t>Books not scanned by Google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2514600"/>
            <a:ext cx="2514600" cy="25908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Book overview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Reviews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book information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Title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Author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Publisher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ISBN Length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Subjects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886200"/>
            <a:ext cx="990600" cy="2133600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 this book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in a library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preview available</a:t>
            </a:r>
            <a:br>
              <a:rPr lang="en-US" dirty="0" smtClean="0"/>
            </a:br>
            <a:r>
              <a:rPr lang="en-US" sz="2700" dirty="0" smtClean="0"/>
              <a:t>Find in a library</a:t>
            </a:r>
            <a:endParaRPr lang="en-US" sz="27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5181600"/>
            <a:ext cx="2133600" cy="381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Pending issues &amp; Further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</a:p>
          <a:p>
            <a:r>
              <a:rPr lang="en-US" dirty="0" smtClean="0"/>
              <a:t>Optical Character Recognition (OCR)</a:t>
            </a:r>
          </a:p>
          <a:p>
            <a:r>
              <a:rPr lang="en-US" dirty="0" smtClean="0"/>
              <a:t>Quality of Scanning</a:t>
            </a:r>
          </a:p>
          <a:p>
            <a:r>
              <a:rPr lang="en-US" dirty="0" smtClean="0"/>
              <a:t>Too many search results</a:t>
            </a:r>
          </a:p>
          <a:p>
            <a:r>
              <a:rPr lang="en-US" dirty="0" smtClean="0"/>
              <a:t>Long-term stability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Univ. of Michigan guidelines</a:t>
            </a:r>
            <a:br>
              <a:rPr lang="en-US" dirty="0" smtClean="0"/>
            </a:br>
            <a:r>
              <a:rPr lang="en-US" dirty="0" smtClean="0"/>
              <a:t>Copyright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1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981200"/>
                <a:gridCol w="25908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Place of publication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Publication 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Other condition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Copyright status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Any 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 Govt. Pub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Domain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1923 or later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US Govt. Pub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In-Copyright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1922 or earlier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Assuming not previously published outside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Domain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1909 or later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In-Copyright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1908 or earlier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 IP address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Domain in US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1869-1908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Non-US IP address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In-Copyright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Outside 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1868 or earlier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Non-US IP address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 Domain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Hathi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Trust Digital Library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http://catalog.hathitrust.org/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Hathi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Trust Digital Library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 smtClean="0"/>
          </a:p>
          <a:p>
            <a:r>
              <a:rPr lang="en-GB" dirty="0" smtClean="0"/>
              <a:t>Collaboration of university libraries to establish a repository to archive and share digitized collections</a:t>
            </a:r>
            <a:endParaRPr lang="en-US" dirty="0" smtClean="0"/>
          </a:p>
          <a:p>
            <a:r>
              <a:rPr lang="en-US" dirty="0" smtClean="0"/>
              <a:t>CIC Libraries + 14 other Libraries</a:t>
            </a:r>
          </a:p>
          <a:p>
            <a:r>
              <a:rPr lang="en-US" dirty="0" smtClean="0"/>
              <a:t>Digitized by Google + Digitized locally</a:t>
            </a:r>
          </a:p>
          <a:p>
            <a:r>
              <a:rPr lang="en-US" dirty="0" smtClean="0"/>
              <a:t>Currently 5.5 million volumes digitized</a:t>
            </a:r>
          </a:p>
          <a:p>
            <a:r>
              <a:rPr lang="en-US" dirty="0" smtClean="0"/>
              <a:t>15% of them in the public domain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Hathi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Trust Digital Library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990600"/>
          <a:ext cx="8153400" cy="51155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Univ. of Chicago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Columbia Univ.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Illinois at Chicago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Indiana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Virginia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Iowa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California Digital Library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Michigan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Berkeley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Michigan State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Davis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Minnesota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Irvine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Northwestern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Los Angeles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Ohio State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Merced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Pennsylvania State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Riverside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Purdue Univ.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San Diego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Wisconsin-Madison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San Francisco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California Santa Barbara</a:t>
                      </a:r>
                    </a:p>
                  </a:txBody>
                  <a:tcPr marL="9525" marR="9525" marT="9525" marB="0" anchor="ctr"/>
                </a:tc>
              </a:tr>
              <a:tr h="365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Univ. of California Santa Cruz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Google Book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>
                <a:solidFill>
                  <a:srgbClr val="FF0000"/>
                </a:solidFill>
              </a:rPr>
              <a:t>Library Project</a:t>
            </a:r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rgbClr val="00B050"/>
                </a:solidFill>
              </a:rPr>
              <a:t>Partner Program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4000" cy="71755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Hathi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Trust Digital Library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sz="2800" b="1" dirty="0" smtClean="0"/>
              <a:t>東國史略 </a:t>
            </a:r>
            <a:endParaRPr lang="en-US" altLang="ko-KR" sz="2800" b="1" dirty="0" smtClean="0"/>
          </a:p>
          <a:p>
            <a:r>
              <a:rPr lang="en-US" sz="2800" b="1" dirty="0" err="1" smtClean="0"/>
              <a:t>Tongguk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saryak</a:t>
            </a:r>
            <a:r>
              <a:rPr lang="en-US" sz="2800" b="1" dirty="0" smtClean="0"/>
              <a:t>  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ko-KR" altLang="en-US" sz="2800" dirty="0" smtClean="0"/>
              <a:t>玄采著譯 </a:t>
            </a:r>
            <a:endParaRPr lang="en-US" altLang="ko-KR" sz="2800" dirty="0" smtClean="0"/>
          </a:p>
          <a:p>
            <a:r>
              <a:rPr lang="en-US" sz="2800" b="1" dirty="0" err="1" smtClean="0"/>
              <a:t>Hyŏn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Ch’ae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chŏyŏk</a:t>
            </a:r>
            <a:endParaRPr lang="en-US" sz="2800" b="1" dirty="0" smtClean="0"/>
          </a:p>
          <a:p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Kyŏngsŏng</a:t>
            </a:r>
            <a:r>
              <a:rPr lang="en-US" sz="2800" dirty="0" smtClean="0"/>
              <a:t> : </a:t>
            </a:r>
            <a:r>
              <a:rPr lang="en-US" sz="2800" dirty="0" err="1" smtClean="0"/>
              <a:t>Chungang</a:t>
            </a:r>
            <a:r>
              <a:rPr lang="en-US" sz="2800" dirty="0" smtClean="0"/>
              <a:t> </a:t>
            </a:r>
            <a:r>
              <a:rPr lang="en-US" sz="2800" dirty="0" err="1" smtClean="0"/>
              <a:t>Sŏgwan</a:t>
            </a:r>
            <a:r>
              <a:rPr lang="en-US" sz="2800" dirty="0" smtClean="0"/>
              <a:t>, [1908]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6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066800"/>
            <a:ext cx="5111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67200" cy="48895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Hathi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Trust Digital 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3008313" cy="4691063"/>
          </a:xfrm>
        </p:spPr>
        <p:txBody>
          <a:bodyPr/>
          <a:lstStyle/>
          <a:p>
            <a:endParaRPr lang="en-US" dirty="0" smtClean="0"/>
          </a:p>
          <a:p>
            <a:r>
              <a:rPr lang="ko-KR" altLang="en-US" sz="2400" b="1" dirty="0" smtClean="0"/>
              <a:t>官報</a:t>
            </a:r>
            <a:endParaRPr lang="en-US" altLang="ko-KR" sz="2400" b="1" dirty="0" smtClean="0"/>
          </a:p>
          <a:p>
            <a:r>
              <a:rPr lang="en-US" sz="2400" b="1" dirty="0" err="1" smtClean="0"/>
              <a:t>Kwanbo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ko-KR" altLang="en-US" sz="2400" dirty="0" smtClean="0"/>
              <a:t>内閣 記錄局 官報課</a:t>
            </a:r>
            <a:endParaRPr lang="en-US" altLang="ko-KR" sz="2400" dirty="0" smtClean="0"/>
          </a:p>
          <a:p>
            <a:r>
              <a:rPr lang="en-US" sz="2400" dirty="0" err="1" smtClean="0"/>
              <a:t>Naegak</a:t>
            </a:r>
            <a:r>
              <a:rPr lang="en-US" sz="2400" dirty="0" smtClean="0"/>
              <a:t> </a:t>
            </a:r>
            <a:r>
              <a:rPr lang="en-US" sz="2400" dirty="0" err="1" smtClean="0"/>
              <a:t>Kirokkuk</a:t>
            </a:r>
            <a:r>
              <a:rPr lang="en-US" sz="2400" dirty="0" smtClean="0"/>
              <a:t> </a:t>
            </a:r>
            <a:r>
              <a:rPr lang="en-US" sz="2400" dirty="0" err="1" smtClean="0"/>
              <a:t>Kwanbokwa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1894-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90600"/>
            <a:ext cx="5111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Google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90696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800" dirty="0" smtClean="0"/>
              <a:t>Full-text availability </a:t>
            </a:r>
          </a:p>
          <a:p>
            <a:pPr lvl="0"/>
            <a:r>
              <a:rPr lang="en-US" sz="5800" dirty="0" smtClean="0"/>
              <a:t>Free from the limitations of time and location</a:t>
            </a:r>
          </a:p>
          <a:p>
            <a:pPr lvl="0"/>
            <a:r>
              <a:rPr lang="en-US" sz="5800" dirty="0" smtClean="0"/>
              <a:t>Open to any users</a:t>
            </a:r>
          </a:p>
          <a:p>
            <a:pPr lvl="0"/>
            <a:r>
              <a:rPr lang="en-US" sz="5800" dirty="0" smtClean="0"/>
              <a:t>Free of charge</a:t>
            </a:r>
          </a:p>
          <a:p>
            <a:pPr lvl="0"/>
            <a:r>
              <a:rPr lang="en-US" sz="5800" dirty="0" smtClean="0"/>
              <a:t>Download available for public domain works</a:t>
            </a:r>
          </a:p>
          <a:p>
            <a:pPr lvl="0"/>
            <a:r>
              <a:rPr lang="en-US" sz="5800" dirty="0" smtClean="0"/>
              <a:t>No need to know Korean Romanization rules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Google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Browse books online</a:t>
            </a:r>
          </a:p>
          <a:p>
            <a:r>
              <a:rPr lang="en-US" dirty="0" smtClean="0"/>
              <a:t>Simple steps for Book selection</a:t>
            </a:r>
          </a:p>
          <a:p>
            <a:r>
              <a:rPr lang="en-US" dirty="0" smtClean="0"/>
              <a:t>Time saving</a:t>
            </a:r>
          </a:p>
          <a:p>
            <a:r>
              <a:rPr lang="en-US" dirty="0" smtClean="0"/>
              <a:t>Convenience</a:t>
            </a:r>
          </a:p>
          <a:p>
            <a:r>
              <a:rPr lang="en-US" dirty="0" smtClean="0"/>
              <a:t>Preview before getting a copy of the physical book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Google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Multiple simultaneous accessibility</a:t>
            </a:r>
          </a:p>
          <a:p>
            <a:pPr lvl="0"/>
            <a:r>
              <a:rPr lang="en-US" dirty="0" smtClean="0"/>
              <a:t>Increased accessibility to library collection</a:t>
            </a:r>
          </a:p>
          <a:p>
            <a:pPr lvl="0"/>
            <a:r>
              <a:rPr lang="en-US" dirty="0" smtClean="0"/>
              <a:t>Easy access to high quality scholarly information</a:t>
            </a:r>
          </a:p>
          <a:p>
            <a:pPr lvl="0"/>
            <a:r>
              <a:rPr lang="en-US" dirty="0" smtClean="0"/>
              <a:t>Preservation of original prints</a:t>
            </a:r>
          </a:p>
          <a:p>
            <a:pPr lvl="0"/>
            <a:r>
              <a:rPr lang="en-US" dirty="0" smtClean="0"/>
              <a:t>No restriction on Circulation status</a:t>
            </a:r>
          </a:p>
          <a:p>
            <a:pPr lvl="0"/>
            <a:r>
              <a:rPr lang="en-US" dirty="0" smtClean="0"/>
              <a:t>Low to No cost on digitization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Add Book Search to your research guide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905000"/>
            <a:ext cx="3239771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3505199" cy="424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4038600"/>
            <a:ext cx="533400" cy="609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066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https://services.google.com/inquiry/books_email?hl=en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2700" dirty="0" smtClean="0"/>
              <a:t>http://guides.lib.umich.edu/koreanstudies</a:t>
            </a:r>
            <a:endParaRPr lang="en-US" sz="2700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943600" y="5105400"/>
            <a:ext cx="1524000" cy="914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of Google Book </a:t>
            </a:r>
            <a:r>
              <a:rPr lang="en-US" b="1" dirty="0" smtClean="0"/>
              <a:t>Search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Library Project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In December 2004, five </a:t>
            </a:r>
            <a:r>
              <a:rPr lang="en-US" dirty="0"/>
              <a:t>participating </a:t>
            </a:r>
            <a:r>
              <a:rPr lang="en-US" dirty="0" smtClean="0"/>
              <a:t>libraries agreed to loan </a:t>
            </a:r>
            <a:r>
              <a:rPr lang="en-US" dirty="0"/>
              <a:t>a book to Google </a:t>
            </a:r>
            <a:r>
              <a:rPr lang="en-US" dirty="0" smtClean="0"/>
              <a:t>for scanning</a:t>
            </a:r>
            <a:r>
              <a:rPr lang="en-US" dirty="0"/>
              <a:t>, in exchange, the </a:t>
            </a:r>
            <a:r>
              <a:rPr lang="en-US" dirty="0" smtClean="0"/>
              <a:t>libraries receive </a:t>
            </a:r>
            <a:r>
              <a:rPr lang="en-US" dirty="0"/>
              <a:t>a digital copy of the </a:t>
            </a:r>
            <a:r>
              <a:rPr lang="en-US" dirty="0" smtClean="0"/>
              <a:t>book.</a:t>
            </a:r>
          </a:p>
          <a:p>
            <a:pPr>
              <a:buNone/>
            </a:pPr>
            <a:endParaRPr lang="en-US" b="1" dirty="0" smtClean="0"/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University </a:t>
            </a:r>
            <a:r>
              <a:rPr lang="en-US" sz="2800" dirty="0"/>
              <a:t>of </a:t>
            </a:r>
            <a:r>
              <a:rPr lang="en-US" sz="2800" dirty="0" smtClean="0"/>
              <a:t>Michigan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Harvard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Stanford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New </a:t>
            </a:r>
            <a:r>
              <a:rPr lang="en-US" sz="2800" dirty="0"/>
              <a:t>York Public </a:t>
            </a:r>
            <a:r>
              <a:rPr lang="en-US" sz="2800" dirty="0" smtClean="0"/>
              <a:t>Library 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Oxford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 Participating libraries in US,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8 participating libraries outside US, 2010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u="sng" dirty="0" smtClean="0"/>
              <a:t>	Country	                     Institution                   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Belgium		Ghent University Library</a:t>
            </a:r>
          </a:p>
          <a:p>
            <a:pPr>
              <a:buNone/>
            </a:pPr>
            <a:r>
              <a:rPr lang="en-US" dirty="0" smtClean="0"/>
              <a:t>	England		Oxford University</a:t>
            </a:r>
          </a:p>
          <a:p>
            <a:pPr>
              <a:buNone/>
            </a:pPr>
            <a:r>
              <a:rPr lang="en-US" dirty="0" smtClean="0"/>
              <a:t>	France		Lyon Municipal Library</a:t>
            </a:r>
          </a:p>
          <a:p>
            <a:pPr>
              <a:buNone/>
            </a:pPr>
            <a:r>
              <a:rPr lang="en-US" dirty="0" smtClean="0"/>
              <a:t>	Germany		Bavarian State Library</a:t>
            </a:r>
          </a:p>
          <a:p>
            <a:pPr>
              <a:buNone/>
            </a:pPr>
            <a:r>
              <a:rPr lang="en-US" dirty="0" smtClean="0"/>
              <a:t>	Japan		Keio University Library</a:t>
            </a:r>
          </a:p>
          <a:p>
            <a:pPr>
              <a:buNone/>
            </a:pPr>
            <a:r>
              <a:rPr lang="en-US" dirty="0" smtClean="0"/>
              <a:t>	Spain		National Library of Catalonia</a:t>
            </a:r>
          </a:p>
          <a:p>
            <a:pPr>
              <a:buNone/>
            </a:pPr>
            <a:r>
              <a:rPr lang="en-US" dirty="0" smtClean="0"/>
              <a:t>				University </a:t>
            </a:r>
            <a:r>
              <a:rPr lang="en-US" dirty="0" err="1" smtClean="0"/>
              <a:t>Complutense</a:t>
            </a:r>
            <a:r>
              <a:rPr lang="en-US" dirty="0" smtClean="0"/>
              <a:t> of Madrid</a:t>
            </a:r>
          </a:p>
          <a:p>
            <a:pPr>
              <a:buNone/>
            </a:pPr>
            <a:r>
              <a:rPr lang="en-US" dirty="0" smtClean="0"/>
              <a:t>	Switzerland 	University Library of Lausanne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picture of a library book stack at the University of Michigan</a:t>
            </a:r>
          </a:p>
        </p:txBody>
      </p:sp>
      <p:pic>
        <p:nvPicPr>
          <p:cNvPr id="4" name="Content Placeholder 3" descr="stack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4925">
          <a:solidFill>
            <a:srgbClr val="FF0000"/>
          </a:solidFill>
        </a:ln>
      </a:spPr>
      <a:bodyPr rtlCol="0" anchor="ctr"/>
      <a:lstStyle>
        <a:defPPr>
          <a:buFont typeface="Arial" pitchFamily="34" charset="0"/>
          <a:buChar char="•"/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1106</Words>
  <Application>Microsoft Office PowerPoint</Application>
  <PresentationFormat>On-screen Show (4:3)</PresentationFormat>
  <Paragraphs>422</Paragraphs>
  <Slides>56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Overview of the Google Books digitized from the University of Michigan Library collection: its impact to Korean Studies scholars </vt:lpstr>
      <vt:lpstr>Google Books</vt:lpstr>
      <vt:lpstr>http://books.google.com</vt:lpstr>
      <vt:lpstr>About Google Books</vt:lpstr>
      <vt:lpstr>Overview of Google Book Search</vt:lpstr>
      <vt:lpstr>Overview of Google Book Search  Library Project </vt:lpstr>
      <vt:lpstr>21 Participating libraries in US, 2010</vt:lpstr>
      <vt:lpstr>8 participating libraries outside US, 2010</vt:lpstr>
      <vt:lpstr>A picture of a library book stack at the University of Michigan</vt:lpstr>
      <vt:lpstr>Google scanner</vt:lpstr>
      <vt:lpstr> Overview of Google Book Search Partner Program </vt:lpstr>
      <vt:lpstr>Overview of Google Book Search Partner Program</vt:lpstr>
      <vt:lpstr>Overview of Google Book Search Partner Program</vt:lpstr>
      <vt:lpstr>Features of Google Books Search </vt:lpstr>
      <vt:lpstr>Search in original scripts (English, Han’gul, Hancha, etc.)</vt:lpstr>
      <vt:lpstr>Advanced Book search</vt:lpstr>
      <vt:lpstr>4 different view options</vt:lpstr>
      <vt:lpstr> Features in Full view option ex) Korea in transition by James Scarth Gale published in 1909  </vt:lpstr>
      <vt:lpstr> Features in Full view option </vt:lpstr>
      <vt:lpstr>Features in Full view option Places mentioned in this book</vt:lpstr>
      <vt:lpstr>Features in Full view option  </vt:lpstr>
      <vt:lpstr>Features in Full view option References to this book</vt:lpstr>
      <vt:lpstr>Features in Full view option  More book information</vt:lpstr>
      <vt:lpstr> Features in Full view option Read this book  </vt:lpstr>
      <vt:lpstr>Features in Full view option Read this book</vt:lpstr>
      <vt:lpstr>Features in Full view option Read this book</vt:lpstr>
      <vt:lpstr>Features in Full view option Read this book</vt:lpstr>
      <vt:lpstr>Features in Full view option Read this book</vt:lpstr>
      <vt:lpstr>Features in Full view option Find in a library</vt:lpstr>
      <vt:lpstr>Features in Full view option Search in this book</vt:lpstr>
      <vt:lpstr>Features in Full view option Search in this book</vt:lpstr>
      <vt:lpstr>Public domain works on “Korea”</vt:lpstr>
      <vt:lpstr>Public domain works on “Korea”  in Korean</vt:lpstr>
      <vt:lpstr>Features in Snippet view option Books from Google Library Project</vt:lpstr>
      <vt:lpstr>Features in Snippet view option Search in this book</vt:lpstr>
      <vt:lpstr>Features in Snippet view option</vt:lpstr>
      <vt:lpstr>Features in Snippet view option  ex) 금장태, 琴章泰</vt:lpstr>
      <vt:lpstr>Features in Limited view option Books from Google Partner Program </vt:lpstr>
      <vt:lpstr>Features in Limited view option</vt:lpstr>
      <vt:lpstr>Features in Limited view option  Preview this book</vt:lpstr>
      <vt:lpstr>Features in Limited view option</vt:lpstr>
      <vt:lpstr>Features in Limited view option   </vt:lpstr>
      <vt:lpstr>No preview available Books not scanned by Google</vt:lpstr>
      <vt:lpstr>No preview available Find in a library</vt:lpstr>
      <vt:lpstr>Pending issues &amp; Further improvement</vt:lpstr>
      <vt:lpstr>Univ. of Michigan guidelines Copyright</vt:lpstr>
      <vt:lpstr>Hathi Trust Digital Library http://catalog.hathitrust.org/</vt:lpstr>
      <vt:lpstr>Hathi Trust Digital Library</vt:lpstr>
      <vt:lpstr>Hathi Trust Digital Library</vt:lpstr>
      <vt:lpstr>Hathi Trust Digital Library</vt:lpstr>
      <vt:lpstr>Hathi Trust Digital Library</vt:lpstr>
      <vt:lpstr>Advantages of Google Books</vt:lpstr>
      <vt:lpstr>Advantages of Google Books</vt:lpstr>
      <vt:lpstr>Advantages of Google Books</vt:lpstr>
      <vt:lpstr>Add Book Search to your research guide </vt:lpstr>
      <vt:lpstr>Thank you! http://guides.lib.umich.edu/koreanstudies</vt:lpstr>
    </vt:vector>
  </TitlesOfParts>
  <Company>University of Michigan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Google Books digitized from the University of Michigan Library collection: its impact to Korean Studies scholars </dc:title>
  <dc:creator>yunahs</dc:creator>
  <cp:lastModifiedBy>yunahs</cp:lastModifiedBy>
  <cp:revision>202</cp:revision>
  <dcterms:created xsi:type="dcterms:W3CDTF">2010-02-27T19:43:24Z</dcterms:created>
  <dcterms:modified xsi:type="dcterms:W3CDTF">2010-03-15T14:25:36Z</dcterms:modified>
</cp:coreProperties>
</file>