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EC0DF18-40BC-4A89-B64A-1E89D367A283}" type="datetimeFigureOut">
              <a:rPr lang="en-US" smtClean="0"/>
              <a:t>3/19/2015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D56EB16-0354-49CC-8E9D-F153C331212B}"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C0DF18-40BC-4A89-B64A-1E89D367A283}" type="datetimeFigureOut">
              <a:rPr lang="en-US" smtClean="0"/>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56EB16-0354-49CC-8E9D-F153C331212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D56EB16-0354-49CC-8E9D-F153C331212B}"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C0DF18-40BC-4A89-B64A-1E89D367A283}" type="datetimeFigureOut">
              <a:rPr lang="en-US" smtClean="0"/>
              <a:t>3/19/2015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EC0DF18-40BC-4A89-B64A-1E89D367A283}" type="datetimeFigureOut">
              <a:rPr lang="en-US" smtClean="0"/>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D56EB16-0354-49CC-8E9D-F153C331212B}"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EC0DF18-40BC-4A89-B64A-1E89D367A283}" type="datetimeFigureOut">
              <a:rPr lang="en-US" smtClean="0"/>
              <a:t>3/19/2015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D56EB16-0354-49CC-8E9D-F153C331212B}"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EC0DF18-40BC-4A89-B64A-1E89D367A283}" type="datetimeFigureOut">
              <a:rPr lang="en-US" smtClean="0"/>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56EB16-0354-49CC-8E9D-F153C331212B}"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EC0DF18-40BC-4A89-B64A-1E89D367A283}" type="datetimeFigureOut">
              <a:rPr lang="en-US" smtClean="0"/>
              <a:t>3/19/2015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D56EB16-0354-49CC-8E9D-F153C331212B}"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EC0DF18-40BC-4A89-B64A-1E89D367A283}" type="datetimeFigureOut">
              <a:rPr lang="en-US" smtClean="0"/>
              <a:t>3/19/2015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D56EB16-0354-49CC-8E9D-F153C33121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EC0DF18-40BC-4A89-B64A-1E89D367A283}" type="datetimeFigureOut">
              <a:rPr lang="en-US" smtClean="0"/>
              <a:t>3/19/2015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D56EB16-0354-49CC-8E9D-F153C33121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D56EB16-0354-49CC-8E9D-F153C331212B}"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EC0DF18-40BC-4A89-B64A-1E89D367A283}" type="datetimeFigureOut">
              <a:rPr lang="en-US" smtClean="0"/>
              <a:t>3/19/2015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D56EB16-0354-49CC-8E9D-F153C331212B}"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EC0DF18-40BC-4A89-B64A-1E89D367A283}" type="datetimeFigureOut">
              <a:rPr lang="en-US" smtClean="0"/>
              <a:t>3/19/2015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EC0DF18-40BC-4A89-B64A-1E89D367A283}" type="datetimeFigureOut">
              <a:rPr lang="en-US" smtClean="0"/>
              <a:t>3/19/2015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D56EB16-0354-49CC-8E9D-F153C331212B}"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7500" lnSpcReduction="20000"/>
          </a:bodyPr>
          <a:lstStyle/>
          <a:p>
            <a:r>
              <a:rPr lang="en-US" dirty="0" smtClean="0"/>
              <a:t>How we build Korean language collection without a Korean librarian</a:t>
            </a:r>
          </a:p>
          <a:p>
            <a:endParaRPr lang="en-US" dirty="0"/>
          </a:p>
          <a:p>
            <a:r>
              <a:rPr lang="en-US" dirty="0" smtClean="0"/>
              <a:t>By</a:t>
            </a:r>
          </a:p>
          <a:p>
            <a:r>
              <a:rPr lang="en-US" dirty="0" smtClean="0"/>
              <a:t>Ding Ye</a:t>
            </a:r>
          </a:p>
          <a:p>
            <a:r>
              <a:rPr lang="en-US" dirty="0" smtClean="0"/>
              <a:t>Asian studies bibliographer</a:t>
            </a:r>
          </a:p>
          <a:p>
            <a:r>
              <a:rPr lang="en-US" dirty="0" smtClean="0"/>
              <a:t>Joseph mark </a:t>
            </a:r>
            <a:r>
              <a:rPr lang="en-US" dirty="0" err="1" smtClean="0"/>
              <a:t>lauinger</a:t>
            </a:r>
            <a:r>
              <a:rPr lang="en-US" dirty="0" smtClean="0"/>
              <a:t> library</a:t>
            </a:r>
          </a:p>
          <a:p>
            <a:r>
              <a:rPr lang="en-US" dirty="0" smtClean="0"/>
              <a:t>Georgetown university</a:t>
            </a:r>
          </a:p>
          <a:p>
            <a:r>
              <a:rPr lang="en-US" dirty="0" smtClean="0"/>
              <a:t>Chicago, March, 2015</a:t>
            </a:r>
            <a:endParaRPr lang="en-US" dirty="0"/>
          </a:p>
        </p:txBody>
      </p:sp>
      <p:sp>
        <p:nvSpPr>
          <p:cNvPr id="2" name="Title 1"/>
          <p:cNvSpPr>
            <a:spLocks noGrp="1"/>
          </p:cNvSpPr>
          <p:nvPr>
            <p:ph type="ctrTitle"/>
          </p:nvPr>
        </p:nvSpPr>
        <p:spPr/>
        <p:txBody>
          <a:bodyPr/>
          <a:lstStyle/>
          <a:p>
            <a:r>
              <a:rPr lang="en-US" dirty="0" smtClean="0"/>
              <a:t>Georgetown Story</a:t>
            </a:r>
            <a:endParaRPr lang="en-US" dirty="0"/>
          </a:p>
        </p:txBody>
      </p:sp>
    </p:spTree>
    <p:extLst>
      <p:ext uri="{BB962C8B-B14F-4D97-AF65-F5344CB8AC3E}">
        <p14:creationId xmlns:p14="http://schemas.microsoft.com/office/powerpoint/2010/main" val="2533770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Development Principles</a:t>
            </a:r>
            <a:endParaRPr lang="en-US" dirty="0"/>
          </a:p>
        </p:txBody>
      </p:sp>
      <p:sp>
        <p:nvSpPr>
          <p:cNvPr id="3" name="Content Placeholder 2"/>
          <p:cNvSpPr>
            <a:spLocks noGrp="1"/>
          </p:cNvSpPr>
          <p:nvPr>
            <p:ph sz="quarter" idx="1"/>
          </p:nvPr>
        </p:nvSpPr>
        <p:spPr/>
        <p:txBody>
          <a:bodyPr/>
          <a:lstStyle/>
          <a:p>
            <a:r>
              <a:rPr lang="en-US" dirty="0" smtClean="0"/>
              <a:t>BE VERY SELECTIVE</a:t>
            </a:r>
          </a:p>
          <a:p>
            <a:pPr lvl="1"/>
            <a:r>
              <a:rPr lang="en-US" dirty="0" smtClean="0"/>
              <a:t>Buy </a:t>
            </a:r>
            <a:r>
              <a:rPr lang="en-US" dirty="0"/>
              <a:t>only those catering to curricular and research needs</a:t>
            </a:r>
          </a:p>
          <a:p>
            <a:r>
              <a:rPr lang="en-US" dirty="0" smtClean="0"/>
              <a:t>Utilizing FREE resources</a:t>
            </a:r>
          </a:p>
          <a:p>
            <a:pPr lvl="1"/>
            <a:r>
              <a:rPr lang="en-US" dirty="0"/>
              <a:t>KOFIC</a:t>
            </a:r>
          </a:p>
          <a:p>
            <a:pPr lvl="1"/>
            <a:r>
              <a:rPr lang="en-US" dirty="0"/>
              <a:t>FREE distribution of reference material </a:t>
            </a:r>
          </a:p>
          <a:p>
            <a:pPr lvl="1"/>
            <a:r>
              <a:rPr lang="en-US" dirty="0"/>
              <a:t>Grants from Korea </a:t>
            </a:r>
            <a:r>
              <a:rPr lang="en-US" dirty="0" smtClean="0"/>
              <a:t>Foundation on </a:t>
            </a:r>
            <a:r>
              <a:rPr lang="en-US" smtClean="0"/>
              <a:t>database subscription</a:t>
            </a:r>
            <a:endParaRPr lang="en-US" dirty="0"/>
          </a:p>
          <a:p>
            <a:r>
              <a:rPr lang="en-US" dirty="0" smtClean="0"/>
              <a:t>Seeking funds/support from Center of Asia Studies</a:t>
            </a:r>
          </a:p>
          <a:p>
            <a:pPr lvl="1"/>
            <a:r>
              <a:rPr lang="en-US" dirty="0" smtClean="0"/>
              <a:t>TITLE IV</a:t>
            </a:r>
          </a:p>
          <a:p>
            <a:pPr lvl="1"/>
            <a:endParaRPr lang="en-US" dirty="0" smtClean="0"/>
          </a:p>
          <a:p>
            <a:pPr marL="274320" lvl="1" indent="0">
              <a:buNone/>
            </a:pPr>
            <a:endParaRPr lang="en-US" dirty="0"/>
          </a:p>
        </p:txBody>
      </p:sp>
    </p:spTree>
    <p:extLst>
      <p:ext uri="{BB962C8B-B14F-4D97-AF65-F5344CB8AC3E}">
        <p14:creationId xmlns:p14="http://schemas.microsoft.com/office/powerpoint/2010/main" val="798999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Handbook</a:t>
            </a:r>
            <a:endParaRPr lang="en-US" dirty="0"/>
          </a:p>
        </p:txBody>
      </p:sp>
      <p:sp>
        <p:nvSpPr>
          <p:cNvPr id="3" name="Content Placeholder 2"/>
          <p:cNvSpPr>
            <a:spLocks noGrp="1"/>
          </p:cNvSpPr>
          <p:nvPr>
            <p:ph sz="quarter" idx="1"/>
          </p:nvPr>
        </p:nvSpPr>
        <p:spPr/>
        <p:txBody>
          <a:bodyPr/>
          <a:lstStyle/>
          <a:p>
            <a:r>
              <a:rPr lang="en-US" dirty="0" smtClean="0"/>
              <a:t>How grateful that we have this handbook: just like a GPS to driver in uncharted land!</a:t>
            </a:r>
          </a:p>
          <a:p>
            <a:pPr lvl="1"/>
            <a:r>
              <a:rPr lang="en-US" dirty="0" smtClean="0"/>
              <a:t>Comprehensiveness</a:t>
            </a:r>
          </a:p>
          <a:p>
            <a:pPr lvl="1"/>
            <a:r>
              <a:rPr lang="en-US" dirty="0" smtClean="0"/>
              <a:t>Language</a:t>
            </a:r>
          </a:p>
          <a:p>
            <a:pPr lvl="1"/>
            <a:r>
              <a:rPr lang="en-US" dirty="0" smtClean="0"/>
              <a:t>Organization</a:t>
            </a:r>
          </a:p>
          <a:p>
            <a:pPr lvl="1"/>
            <a:endParaRPr lang="en-US" dirty="0"/>
          </a:p>
        </p:txBody>
      </p:sp>
    </p:spTree>
    <p:extLst>
      <p:ext uri="{BB962C8B-B14F-4D97-AF65-F5344CB8AC3E}">
        <p14:creationId xmlns:p14="http://schemas.microsoft.com/office/powerpoint/2010/main" val="1782987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a:t>
            </a:r>
            <a:r>
              <a:rPr lang="en-US" smtClean="0"/>
              <a:t>you very much!</a:t>
            </a:r>
            <a:endParaRPr lang="en-US"/>
          </a:p>
        </p:txBody>
      </p:sp>
      <p:sp>
        <p:nvSpPr>
          <p:cNvPr id="3" name="Content Placeholder 2"/>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4157410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193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of Georgetown University</a:t>
            </a:r>
            <a:endParaRPr lang="en-US" dirty="0"/>
          </a:p>
        </p:txBody>
      </p:sp>
      <p:sp>
        <p:nvSpPr>
          <p:cNvPr id="3" name="Content Placeholder 2"/>
          <p:cNvSpPr>
            <a:spLocks noGrp="1"/>
          </p:cNvSpPr>
          <p:nvPr>
            <p:ph sz="quarter" idx="1"/>
          </p:nvPr>
        </p:nvSpPr>
        <p:spPr/>
        <p:txBody>
          <a:bodyPr>
            <a:normAutofit/>
          </a:bodyPr>
          <a:lstStyle/>
          <a:p>
            <a:r>
              <a:rPr lang="en-US" dirty="0" smtClean="0"/>
              <a:t>Founded in 1789—the oldest Jesuit university in US</a:t>
            </a:r>
          </a:p>
          <a:p>
            <a:r>
              <a:rPr lang="en-US" dirty="0" smtClean="0"/>
              <a:t>Jesuit mission of education: </a:t>
            </a:r>
          </a:p>
          <a:p>
            <a:pPr lvl="1"/>
            <a:r>
              <a:rPr lang="en-US" dirty="0"/>
              <a:t>Established in 1789 in the spirit of the new republic, the university was founded on the principle that serious and sustained discourse among people of different faiths, cultures, and beliefs promotes intellectual, ethical and spiritual understanding. We embody this principle in the diversity of our students, faculty and staff, our commitment to justice and the common good, our intellectual openness and our international character.</a:t>
            </a:r>
            <a:endParaRPr lang="en-US" dirty="0" smtClean="0"/>
          </a:p>
          <a:p>
            <a:pPr lvl="1"/>
            <a:endParaRPr lang="en-US" dirty="0" smtClean="0"/>
          </a:p>
          <a:p>
            <a:endParaRPr lang="en-US" dirty="0"/>
          </a:p>
        </p:txBody>
      </p:sp>
    </p:spTree>
    <p:extLst>
      <p:ext uri="{BB962C8B-B14F-4D97-AF65-F5344CB8AC3E}">
        <p14:creationId xmlns:p14="http://schemas.microsoft.com/office/powerpoint/2010/main" val="3172493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 of Asia Studies</a:t>
            </a:r>
            <a:endParaRPr lang="en-US" dirty="0"/>
          </a:p>
        </p:txBody>
      </p:sp>
      <p:sp>
        <p:nvSpPr>
          <p:cNvPr id="3" name="Content Placeholder 2"/>
          <p:cNvSpPr>
            <a:spLocks noGrp="1"/>
          </p:cNvSpPr>
          <p:nvPr>
            <p:ph sz="quarter" idx="1"/>
          </p:nvPr>
        </p:nvSpPr>
        <p:spPr/>
        <p:txBody>
          <a:bodyPr/>
          <a:lstStyle/>
          <a:p>
            <a:r>
              <a:rPr lang="en-US" dirty="0" smtClean="0"/>
              <a:t>Founded in 2012</a:t>
            </a:r>
          </a:p>
          <a:p>
            <a:r>
              <a:rPr lang="en-US" dirty="0" smtClean="0"/>
              <a:t>Title IV Support</a:t>
            </a:r>
          </a:p>
          <a:p>
            <a:r>
              <a:rPr lang="en-US" dirty="0" smtClean="0"/>
              <a:t>Korea-focused MA program</a:t>
            </a:r>
          </a:p>
          <a:p>
            <a:pPr lvl="1"/>
            <a:r>
              <a:rPr lang="en-US" dirty="0" smtClean="0"/>
              <a:t>Language requirements</a:t>
            </a:r>
          </a:p>
          <a:p>
            <a:pPr lvl="1"/>
            <a:r>
              <a:rPr lang="en-US" dirty="0" smtClean="0"/>
              <a:t>Curriculum prerequisites</a:t>
            </a:r>
          </a:p>
          <a:p>
            <a:pPr lvl="2"/>
            <a:r>
              <a:rPr lang="en-US" dirty="0" smtClean="0"/>
              <a:t>History</a:t>
            </a:r>
          </a:p>
          <a:p>
            <a:pPr lvl="2"/>
            <a:r>
              <a:rPr lang="en-US" dirty="0" smtClean="0"/>
              <a:t>Social science</a:t>
            </a:r>
          </a:p>
          <a:p>
            <a:pPr lvl="2"/>
            <a:r>
              <a:rPr lang="en-US" dirty="0" smtClean="0"/>
              <a:t>Public policy</a:t>
            </a:r>
          </a:p>
          <a:p>
            <a:pPr lvl="2"/>
            <a:r>
              <a:rPr lang="en-US" dirty="0" smtClean="0"/>
              <a:t>Comparative politics</a:t>
            </a:r>
          </a:p>
          <a:p>
            <a:pPr lvl="2"/>
            <a:r>
              <a:rPr lang="en-US" dirty="0" smtClean="0"/>
              <a:t>International </a:t>
            </a:r>
            <a:r>
              <a:rPr lang="en-US" smtClean="0"/>
              <a:t>relationship—East-Asia focused</a:t>
            </a:r>
            <a:endParaRPr lang="en-US" dirty="0" smtClean="0"/>
          </a:p>
          <a:p>
            <a:pPr lvl="1"/>
            <a:r>
              <a:rPr lang="en-US" dirty="0" smtClean="0"/>
              <a:t>Key faculty members</a:t>
            </a:r>
          </a:p>
        </p:txBody>
      </p:sp>
    </p:spTree>
    <p:extLst>
      <p:ext uri="{BB962C8B-B14F-4D97-AF65-F5344CB8AC3E}">
        <p14:creationId xmlns:p14="http://schemas.microsoft.com/office/powerpoint/2010/main" val="2673000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CJK Collection</a:t>
            </a:r>
            <a:endParaRPr lang="en-US" dirty="0"/>
          </a:p>
        </p:txBody>
      </p:sp>
      <p:sp>
        <p:nvSpPr>
          <p:cNvPr id="3" name="Content Placeholder 2"/>
          <p:cNvSpPr>
            <a:spLocks noGrp="1"/>
          </p:cNvSpPr>
          <p:nvPr>
            <p:ph sz="quarter" idx="1"/>
          </p:nvPr>
        </p:nvSpPr>
        <p:spPr/>
        <p:txBody>
          <a:bodyPr/>
          <a:lstStyle/>
          <a:p>
            <a:r>
              <a:rPr lang="en-US" dirty="0" smtClean="0"/>
              <a:t>Total CJK collection: about 72,000</a:t>
            </a:r>
          </a:p>
          <a:p>
            <a:pPr lvl="1"/>
            <a:r>
              <a:rPr lang="en-US" dirty="0" smtClean="0"/>
              <a:t>Chinese: 32,000</a:t>
            </a:r>
          </a:p>
          <a:p>
            <a:pPr lvl="1"/>
            <a:r>
              <a:rPr lang="en-US" dirty="0" smtClean="0"/>
              <a:t>Japanese: 33,000</a:t>
            </a:r>
          </a:p>
          <a:p>
            <a:pPr lvl="1"/>
            <a:r>
              <a:rPr lang="en-US" dirty="0" smtClean="0"/>
              <a:t>Korean: 7,000</a:t>
            </a:r>
            <a:endParaRPr lang="en-US" dirty="0"/>
          </a:p>
        </p:txBody>
      </p:sp>
    </p:spTree>
    <p:extLst>
      <p:ext uri="{BB962C8B-B14F-4D97-AF65-F5344CB8AC3E}">
        <p14:creationId xmlns:p14="http://schemas.microsoft.com/office/powerpoint/2010/main" val="2638058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we manage Korean language collection?</a:t>
            </a:r>
            <a:endParaRPr lang="en-US" dirty="0"/>
          </a:p>
        </p:txBody>
      </p:sp>
      <p:sp>
        <p:nvSpPr>
          <p:cNvPr id="3" name="Content Placeholder 2"/>
          <p:cNvSpPr>
            <a:spLocks noGrp="1"/>
          </p:cNvSpPr>
          <p:nvPr>
            <p:ph sz="quarter" idx="1"/>
          </p:nvPr>
        </p:nvSpPr>
        <p:spPr/>
        <p:txBody>
          <a:bodyPr/>
          <a:lstStyle/>
          <a:p>
            <a:r>
              <a:rPr lang="en-US" dirty="0" smtClean="0"/>
              <a:t>BEST Practices? </a:t>
            </a:r>
          </a:p>
          <a:p>
            <a:r>
              <a:rPr lang="en-US" dirty="0" smtClean="0"/>
              <a:t>Annual </a:t>
            </a:r>
            <a:r>
              <a:rPr lang="en-US" dirty="0" smtClean="0"/>
              <a:t>budget for Korean language collection?</a:t>
            </a:r>
          </a:p>
          <a:p>
            <a:pPr lvl="1"/>
            <a:r>
              <a:rPr lang="en-US" dirty="0"/>
              <a:t>F</a:t>
            </a:r>
            <a:r>
              <a:rPr lang="en-US" dirty="0" smtClean="0"/>
              <a:t>irm orders: $3,500</a:t>
            </a:r>
          </a:p>
          <a:p>
            <a:pPr lvl="1"/>
            <a:r>
              <a:rPr lang="en-US" dirty="0" smtClean="0"/>
              <a:t>Approval plan: $2,000</a:t>
            </a:r>
          </a:p>
          <a:p>
            <a:pPr lvl="1"/>
            <a:r>
              <a:rPr lang="en-US" dirty="0" smtClean="0"/>
              <a:t>Databases: $7,000</a:t>
            </a:r>
          </a:p>
          <a:p>
            <a:pPr lvl="2"/>
            <a:r>
              <a:rPr lang="en-US" dirty="0" smtClean="0"/>
              <a:t>EKS</a:t>
            </a:r>
          </a:p>
          <a:p>
            <a:pPr lvl="2"/>
            <a:r>
              <a:rPr lang="en-US" dirty="0" err="1" smtClean="0"/>
              <a:t>Nurimedia</a:t>
            </a:r>
            <a:endParaRPr lang="en-US" dirty="0" smtClean="0"/>
          </a:p>
          <a:p>
            <a:pPr lvl="2"/>
            <a:r>
              <a:rPr lang="en-US" dirty="0" smtClean="0"/>
              <a:t>NK PRO News</a:t>
            </a:r>
          </a:p>
          <a:p>
            <a:pPr lvl="1"/>
            <a:r>
              <a:rPr lang="en-US" dirty="0" smtClean="0"/>
              <a:t>Support from Center of Asia Studies with Title IV grant: $1,000-$1,500</a:t>
            </a:r>
          </a:p>
          <a:p>
            <a:pPr lvl="1"/>
            <a:endParaRPr lang="en-US" dirty="0"/>
          </a:p>
        </p:txBody>
      </p:sp>
    </p:spTree>
    <p:extLst>
      <p:ext uri="{BB962C8B-B14F-4D97-AF65-F5344CB8AC3E}">
        <p14:creationId xmlns:p14="http://schemas.microsoft.com/office/powerpoint/2010/main" val="3686708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One-person Asia Studies library/collection</a:t>
            </a:r>
            <a:endParaRPr lang="en-US" dirty="0"/>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599" y="1527175"/>
            <a:ext cx="4191001"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0" y="2209800"/>
            <a:ext cx="4267200" cy="1754326"/>
          </a:xfrm>
          <a:prstGeom prst="rect">
            <a:avLst/>
          </a:prstGeom>
          <a:noFill/>
        </p:spPr>
        <p:txBody>
          <a:bodyPr wrap="square" rtlCol="0">
            <a:spAutoFit/>
          </a:bodyPr>
          <a:lstStyle/>
          <a:p>
            <a:r>
              <a:rPr lang="en-US" dirty="0" smtClean="0"/>
              <a:t>Reference/Instruction</a:t>
            </a:r>
          </a:p>
          <a:p>
            <a:r>
              <a:rPr lang="en-US" dirty="0" smtClean="0"/>
              <a:t>Collection Development</a:t>
            </a:r>
          </a:p>
          <a:p>
            <a:r>
              <a:rPr lang="en-US" dirty="0" smtClean="0"/>
              <a:t>Liaison/Communication</a:t>
            </a:r>
          </a:p>
          <a:p>
            <a:r>
              <a:rPr lang="en-US" dirty="0" smtClean="0"/>
              <a:t>Cataloging</a:t>
            </a:r>
          </a:p>
          <a:p>
            <a:r>
              <a:rPr lang="en-US" dirty="0" smtClean="0"/>
              <a:t>Administrative duty: supervision of student assistants</a:t>
            </a:r>
            <a:endParaRPr lang="en-US" dirty="0"/>
          </a:p>
        </p:txBody>
      </p:sp>
    </p:spTree>
    <p:extLst>
      <p:ext uri="{BB962C8B-B14F-4D97-AF65-F5344CB8AC3E}">
        <p14:creationId xmlns:p14="http://schemas.microsoft.com/office/powerpoint/2010/main" val="2312526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sz="quarter" idx="1"/>
          </p:nvPr>
        </p:nvSpPr>
        <p:spPr/>
        <p:txBody>
          <a:bodyPr/>
          <a:lstStyle/>
          <a:p>
            <a:r>
              <a:rPr lang="en-US" dirty="0" smtClean="0"/>
              <a:t>Minimum budget</a:t>
            </a:r>
          </a:p>
          <a:p>
            <a:r>
              <a:rPr lang="en-US" dirty="0" smtClean="0"/>
              <a:t>Limited staffing assistance</a:t>
            </a:r>
          </a:p>
          <a:p>
            <a:r>
              <a:rPr lang="en-US" dirty="0" smtClean="0"/>
              <a:t>Lack of language</a:t>
            </a:r>
            <a:endParaRPr lang="en-US" dirty="0"/>
          </a:p>
        </p:txBody>
      </p:sp>
    </p:spTree>
    <p:extLst>
      <p:ext uri="{BB962C8B-B14F-4D97-AF65-F5344CB8AC3E}">
        <p14:creationId xmlns:p14="http://schemas.microsoft.com/office/powerpoint/2010/main" val="95594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we manage challenges?</a:t>
            </a:r>
            <a:endParaRPr lang="en-US" dirty="0"/>
          </a:p>
        </p:txBody>
      </p:sp>
      <p:sp>
        <p:nvSpPr>
          <p:cNvPr id="3" name="Content Placeholder 2"/>
          <p:cNvSpPr>
            <a:spLocks noGrp="1"/>
          </p:cNvSpPr>
          <p:nvPr>
            <p:ph sz="quarter" idx="1"/>
          </p:nvPr>
        </p:nvSpPr>
        <p:spPr/>
        <p:txBody>
          <a:bodyPr/>
          <a:lstStyle/>
          <a:p>
            <a:r>
              <a:rPr lang="en-US" dirty="0" smtClean="0"/>
              <a:t>MOST CHALLENGING: lack of language</a:t>
            </a:r>
          </a:p>
          <a:p>
            <a:pPr lvl="1"/>
            <a:r>
              <a:rPr lang="en-US" dirty="0" smtClean="0"/>
              <a:t>Email communication</a:t>
            </a:r>
          </a:p>
          <a:p>
            <a:pPr lvl="1"/>
            <a:r>
              <a:rPr lang="en-US" dirty="0" smtClean="0"/>
              <a:t>Outreach</a:t>
            </a:r>
          </a:p>
          <a:p>
            <a:pPr lvl="2"/>
            <a:r>
              <a:rPr lang="en-US" dirty="0" smtClean="0"/>
              <a:t>Regular meeting—three to four times a semester</a:t>
            </a:r>
          </a:p>
          <a:p>
            <a:pPr lvl="3"/>
            <a:r>
              <a:rPr lang="en-US" dirty="0"/>
              <a:t>Research and curricular needs</a:t>
            </a:r>
          </a:p>
          <a:p>
            <a:pPr lvl="3"/>
            <a:r>
              <a:rPr lang="en-US" dirty="0"/>
              <a:t>Korean language press catalogs for </a:t>
            </a:r>
            <a:r>
              <a:rPr lang="en-US" dirty="0" smtClean="0"/>
              <a:t>selection</a:t>
            </a:r>
          </a:p>
          <a:p>
            <a:pPr lvl="1"/>
            <a:r>
              <a:rPr lang="en-US" dirty="0" smtClean="0"/>
              <a:t>Recruiting of student assistants w/ language proficiency</a:t>
            </a:r>
          </a:p>
          <a:p>
            <a:pPr lvl="2"/>
            <a:r>
              <a:rPr lang="en-US" dirty="0" smtClean="0"/>
              <a:t>Translation</a:t>
            </a:r>
          </a:p>
          <a:p>
            <a:pPr lvl="2"/>
            <a:r>
              <a:rPr lang="en-US" dirty="0" smtClean="0"/>
              <a:t>Searching system</a:t>
            </a:r>
          </a:p>
          <a:p>
            <a:pPr lvl="2"/>
            <a:r>
              <a:rPr lang="en-US" dirty="0" smtClean="0"/>
              <a:t>Copy cataloging</a:t>
            </a:r>
          </a:p>
        </p:txBody>
      </p:sp>
    </p:spTree>
    <p:extLst>
      <p:ext uri="{BB962C8B-B14F-4D97-AF65-F5344CB8AC3E}">
        <p14:creationId xmlns:p14="http://schemas.microsoft.com/office/powerpoint/2010/main" val="6029780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347</TotalTime>
  <Words>353</Words>
  <Application>Microsoft Office PowerPoint</Application>
  <PresentationFormat>On-screen Show (4:3)</PresentationFormat>
  <Paragraphs>76</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Civic</vt:lpstr>
      <vt:lpstr>Georgetown Story</vt:lpstr>
      <vt:lpstr>PowerPoint Presentation</vt:lpstr>
      <vt:lpstr>Background of Georgetown University</vt:lpstr>
      <vt:lpstr>Center of Asia Studies</vt:lpstr>
      <vt:lpstr>CJK Collection</vt:lpstr>
      <vt:lpstr>How we manage Korean language collection?</vt:lpstr>
      <vt:lpstr>One-person Asia Studies library/collection</vt:lpstr>
      <vt:lpstr>CHALLENGES</vt:lpstr>
      <vt:lpstr>How we manage challenges?</vt:lpstr>
      <vt:lpstr>Collection Development Principles</vt:lpstr>
      <vt:lpstr>Handbook</vt:lpstr>
      <vt:lpstr>Thank you very much!</vt:lpstr>
    </vt:vector>
  </TitlesOfParts>
  <Company>Georgetown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27</cp:revision>
  <dcterms:created xsi:type="dcterms:W3CDTF">2015-03-10T19:21:13Z</dcterms:created>
  <dcterms:modified xsi:type="dcterms:W3CDTF">2015-03-19T15:35:44Z</dcterms:modified>
</cp:coreProperties>
</file>