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68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707" autoAdjust="0"/>
  </p:normalViewPr>
  <p:slideViewPr>
    <p:cSldViewPr>
      <p:cViewPr varScale="1">
        <p:scale>
          <a:sx n="50" d="100"/>
          <a:sy n="50" d="100"/>
        </p:scale>
        <p:origin x="-1238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3B6381-F5B8-4DE9-A0EA-87B5BDC85773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3A5510-C5B0-4280-A092-370384F4D2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7585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A5510-C5B0-4280-A092-370384F4D25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3438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A5510-C5B0-4280-A092-370384F4D25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78023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are some of comments that</a:t>
            </a:r>
            <a:r>
              <a:rPr lang="en-US" baseline="0" dirty="0" smtClean="0"/>
              <a:t> we received regarding the handbook.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A5510-C5B0-4280-A092-370384F4D25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1058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A5510-C5B0-4280-A092-370384F4D25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23108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A5510-C5B0-4280-A092-370384F4D25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6366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5909272-6AC7-4766-AE5D-E5FEBD36D3CB}" type="datetime1">
              <a:rPr lang="en-US" smtClean="0"/>
              <a:pPr/>
              <a:t>3/20/2015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0F7F8FA-0972-4E70-AC8C-8F5E261EDC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DC166-E904-4752-A8D0-9314F61D5162}" type="datetime1">
              <a:rPr lang="en-US" smtClean="0"/>
              <a:pPr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7F8FA-0972-4E70-AC8C-8F5E261EDC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1C85B-625D-4677-83FF-C44AC41A2637}" type="datetime1">
              <a:rPr lang="en-US" smtClean="0"/>
              <a:pPr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7F8FA-0972-4E70-AC8C-8F5E261EDC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A1066-6496-4FF0-A505-94DB11C0AA2E}" type="datetime1">
              <a:rPr lang="en-US" smtClean="0"/>
              <a:pPr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7F8FA-0972-4E70-AC8C-8F5E261EDC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0432A-5F6F-48FC-8347-F15FB6EBBB80}" type="datetime1">
              <a:rPr lang="en-US" smtClean="0"/>
              <a:pPr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7F8FA-0972-4E70-AC8C-8F5E261EDC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068B2-66FB-468C-9131-F46ED382177C}" type="datetime1">
              <a:rPr lang="en-US" smtClean="0"/>
              <a:pPr/>
              <a:t>3/20/2015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7F8FA-0972-4E70-AC8C-8F5E261EDC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9FB3339-0BF5-4BFF-BA78-5458670E9788}" type="datetime1">
              <a:rPr lang="en-US" smtClean="0"/>
              <a:pPr/>
              <a:t>3/20/2015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0F7F8FA-0972-4E70-AC8C-8F5E261EDC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CEAL CKM 2015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2838B00-9BE1-4577-B68E-65B6BB8F6F0B}" type="datetime1">
              <a:rPr lang="en-US" smtClean="0"/>
              <a:pPr/>
              <a:t>3/20/2015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0F7F8FA-0972-4E70-AC8C-8F5E261EDC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2B761-CDC1-4674-B87F-8B8A9B04E2D1}" type="datetime1">
              <a:rPr lang="en-US" smtClean="0"/>
              <a:pPr/>
              <a:t>3/20/2015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7F8FA-0972-4E70-AC8C-8F5E261EDC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AA68C-2815-49F2-A3A4-B943E17845A2}" type="datetime1">
              <a:rPr lang="en-US" smtClean="0"/>
              <a:pPr/>
              <a:t>3/20/2015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7F8FA-0972-4E70-AC8C-8F5E261EDC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C2BB-423E-4860-8F74-D400B105417B}" type="datetime1">
              <a:rPr lang="en-US" smtClean="0"/>
              <a:pPr/>
              <a:t>3/20/2015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7F8FA-0972-4E70-AC8C-8F5E261EDC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9A3CDA2-1AEA-44E8-ADF2-022C63CDBF2C}" type="datetime1">
              <a:rPr lang="en-US" smtClean="0"/>
              <a:pPr/>
              <a:t>3/20/2015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CEAL CKM 2015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0F7F8FA-0972-4E70-AC8C-8F5E261EDC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Panel 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309" y="2209800"/>
            <a:ext cx="8229600" cy="4325112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Handbook Editorial Board Members</a:t>
            </a:r>
          </a:p>
          <a:p>
            <a:pPr lvl="1"/>
            <a:r>
              <a:rPr lang="en-US" dirty="0"/>
              <a:t>Erica S. </a:t>
            </a:r>
            <a:r>
              <a:rPr lang="en-US" dirty="0" smtClean="0"/>
              <a:t>Chang, University of Hawaii at </a:t>
            </a:r>
            <a:r>
              <a:rPr lang="en-US" dirty="0" err="1" smtClean="0"/>
              <a:t>Manoa</a:t>
            </a:r>
            <a:endParaRPr lang="en-US" dirty="0" smtClean="0"/>
          </a:p>
          <a:p>
            <a:pPr lvl="1"/>
            <a:r>
              <a:rPr lang="en-US" dirty="0" smtClean="0"/>
              <a:t>Mikyung Kang, Harvard University</a:t>
            </a:r>
          </a:p>
          <a:p>
            <a:pPr lvl="1"/>
            <a:r>
              <a:rPr lang="en-US" dirty="0" err="1" smtClean="0"/>
              <a:t>Yunah</a:t>
            </a:r>
            <a:r>
              <a:rPr lang="en-US" dirty="0" smtClean="0"/>
              <a:t> Sung, University of Michigan</a:t>
            </a:r>
          </a:p>
          <a:p>
            <a:pPr lvl="1"/>
            <a:r>
              <a:rPr lang="en-US" dirty="0" err="1" smtClean="0"/>
              <a:t>Hyokyoung</a:t>
            </a:r>
            <a:r>
              <a:rPr lang="en-US" dirty="0" smtClean="0"/>
              <a:t> Yi, University of Washington</a:t>
            </a:r>
          </a:p>
          <a:p>
            <a:pPr lvl="1"/>
            <a:r>
              <a:rPr lang="en-US" dirty="0" smtClean="0"/>
              <a:t>Hyoungbae Lee, Princeton University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pic>
        <p:nvPicPr>
          <p:cNvPr id="1027" name="Picture 3" descr="C:\Users\mk76\Documents\My Documents\CKM\국중매뉴얼\handbookcov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2142" y="762000"/>
            <a:ext cx="14859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8680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r>
              <a:rPr lang="en-US" dirty="0" smtClean="0"/>
              <a:t>Comments on the handbook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Congratulations to the Committee on Korean Materials for the publication of the 2nd edition of this wonderful resource!  I have had many occasions  to refer to the previous edition, now sadly out-of-date.  This new updated edition should serve an important role in guiding those involved with Korean Studies librarianship worldwide.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826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r>
              <a:rPr lang="en-US" dirty="0" smtClean="0"/>
              <a:t>Comments on the handbook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As an "accidental" East Asian Languages and Cultures librarian, I can't thank you enough for publishing this guide. It will be invaluable as our Korean program grows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Very </a:t>
            </a:r>
            <a:r>
              <a:rPr lang="en-US" dirty="0"/>
              <a:t>useful and helpful to our work. </a:t>
            </a:r>
            <a:r>
              <a:rPr lang="en-US" dirty="0" smtClean="0"/>
              <a:t>I cannot </a:t>
            </a:r>
            <a:r>
              <a:rPr lang="en-US" dirty="0"/>
              <a:t>wait to read </a:t>
            </a:r>
            <a:r>
              <a:rPr lang="en-US" dirty="0" smtClean="0"/>
              <a:t>it!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904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r>
              <a:rPr lang="en-US" dirty="0" smtClean="0"/>
              <a:t>Comments on the handbook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This is a great contribution to the Profession and a fantastic guide to the library like ours, that does not have a Korean Studies librarian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This is such an inclusive and helpful handbook for Korean </a:t>
            </a:r>
            <a:r>
              <a:rPr lang="en-US" dirty="0" smtClean="0"/>
              <a:t>Studies Librarianship.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This </a:t>
            </a:r>
            <a:r>
              <a:rPr lang="en-US" dirty="0"/>
              <a:t>is a great tool, every library can use it locally.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484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r>
              <a:rPr lang="en-US" dirty="0" smtClean="0"/>
              <a:t>Comments on the handbook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325112"/>
          </a:xfrm>
        </p:spPr>
        <p:txBody>
          <a:bodyPr>
            <a:normAutofit fontScale="92500"/>
          </a:bodyPr>
          <a:lstStyle/>
          <a:p>
            <a:pPr lvl="1"/>
            <a:r>
              <a:rPr lang="en-US" dirty="0"/>
              <a:t>One of the things that always confuse simple minds if it comes to such library related publications is that librarians do have their own, very particular style guide/s on very particular areas (such </a:t>
            </a:r>
            <a:r>
              <a:rPr lang="en-US" dirty="0" smtClean="0"/>
              <a:t>as Romanization) </a:t>
            </a:r>
            <a:r>
              <a:rPr lang="en-US" dirty="0"/>
              <a:t>while at the same time really doing some free-style fighting and dancing when it comes to listing bibliographic entries in their own articles (in footnotes or in the bibliography). This is a great example of that. Nicely confusing</a:t>
            </a:r>
            <a:r>
              <a:rPr lang="en-US" dirty="0" smtClean="0"/>
              <a:t>!</a:t>
            </a:r>
          </a:p>
          <a:p>
            <a:pPr lvl="1"/>
            <a:endParaRPr lang="en-US" dirty="0" smtClean="0"/>
          </a:p>
          <a:p>
            <a:pPr marL="411480" lvl="1" indent="0">
              <a:buNone/>
            </a:pPr>
            <a:r>
              <a:rPr lang="en-US" dirty="0" smtClean="0"/>
              <a:t>--From Korean Studies listserv--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797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2590800"/>
          </a:xfrm>
        </p:spPr>
        <p:txBody>
          <a:bodyPr/>
          <a:lstStyle/>
          <a:p>
            <a:r>
              <a:rPr lang="en-US" dirty="0" smtClean="0"/>
              <a:t>Questions! </a:t>
            </a:r>
            <a:br>
              <a:rPr lang="en-US" dirty="0" smtClean="0"/>
            </a:br>
            <a:r>
              <a:rPr lang="en-US" dirty="0" smtClean="0"/>
              <a:t>Suggestions! Comments!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62200"/>
            <a:ext cx="7772400" cy="2514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  <p:pic>
        <p:nvPicPr>
          <p:cNvPr id="5" name="Picture 3" descr="C:\Users\mk76\Documents\My Documents\CKM\국중매뉴얼\handbookcov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295400"/>
            <a:ext cx="14859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4526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Ch</a:t>
            </a:r>
            <a:r>
              <a:rPr lang="en-US" dirty="0" smtClean="0"/>
              <a:t> 2. Acquisitions and Collection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 smtClean="0"/>
              <a:t>Collection Development (Hana Kim)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Producers and Distributors of Korean Language Materials (Jaeyong Chang)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Acquisitions: Approval Plan (</a:t>
            </a:r>
            <a:r>
              <a:rPr lang="en-US" dirty="0" err="1" smtClean="0"/>
              <a:t>Youngsim</a:t>
            </a:r>
            <a:r>
              <a:rPr lang="en-US" dirty="0" smtClean="0"/>
              <a:t> Leigh)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Acquisitions: Firm Orders (Mikyung Kang)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Gift and Exchange Program (Helen Kim, </a:t>
            </a:r>
            <a:r>
              <a:rPr lang="en-US" dirty="0" err="1" smtClean="0"/>
              <a:t>Yunah</a:t>
            </a:r>
            <a:r>
              <a:rPr lang="en-US" dirty="0"/>
              <a:t> </a:t>
            </a:r>
            <a:r>
              <a:rPr lang="en-US" dirty="0" smtClean="0"/>
              <a:t>Sung)</a:t>
            </a:r>
          </a:p>
          <a:p>
            <a:pPr marL="109728" indent="0">
              <a:buNone/>
            </a:pP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058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sz="3600" dirty="0" err="1" smtClean="0"/>
              <a:t>Ch</a:t>
            </a:r>
            <a:r>
              <a:rPr lang="en-US" sz="3600" dirty="0" smtClean="0"/>
              <a:t> 3. Cataloging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dirty="0" smtClean="0"/>
              <a:t>Romanization (Erica Chang)</a:t>
            </a:r>
          </a:p>
          <a:p>
            <a:pPr lvl="1"/>
            <a:r>
              <a:rPr lang="en-US" dirty="0" smtClean="0"/>
              <a:t>Textual Printed Monographs (</a:t>
            </a:r>
            <a:r>
              <a:rPr lang="en-US" dirty="0" err="1" smtClean="0"/>
              <a:t>Jee</a:t>
            </a:r>
            <a:r>
              <a:rPr lang="en-US" dirty="0" smtClean="0"/>
              <a:t>-Young Park)</a:t>
            </a:r>
          </a:p>
          <a:p>
            <a:pPr lvl="1"/>
            <a:r>
              <a:rPr lang="en-US" dirty="0" smtClean="0"/>
              <a:t>Textual Printed Serials (Erica Chang)</a:t>
            </a:r>
          </a:p>
          <a:p>
            <a:pPr lvl="1"/>
            <a:r>
              <a:rPr lang="en-US" dirty="0" smtClean="0"/>
              <a:t>Moving Image Materials (Erica Chang)</a:t>
            </a:r>
          </a:p>
          <a:p>
            <a:pPr lvl="1"/>
            <a:r>
              <a:rPr lang="en-US" dirty="0" smtClean="0"/>
              <a:t>Sound Recordings (</a:t>
            </a:r>
            <a:r>
              <a:rPr lang="en-US" dirty="0" err="1" smtClean="0"/>
              <a:t>Eunseung</a:t>
            </a:r>
            <a:r>
              <a:rPr lang="en-US" dirty="0" smtClean="0"/>
              <a:t> Oh)</a:t>
            </a:r>
          </a:p>
          <a:p>
            <a:pPr lvl="1"/>
            <a:r>
              <a:rPr lang="en-US" dirty="0" smtClean="0"/>
              <a:t>Scores (</a:t>
            </a:r>
            <a:r>
              <a:rPr lang="en-US" dirty="0" err="1" smtClean="0"/>
              <a:t>EunHee</a:t>
            </a:r>
            <a:r>
              <a:rPr lang="en-US" dirty="0" smtClean="0"/>
              <a:t> Nah)</a:t>
            </a:r>
          </a:p>
          <a:p>
            <a:pPr lvl="1"/>
            <a:r>
              <a:rPr lang="en-US" dirty="0" smtClean="0"/>
              <a:t>Maps (Hee-Sook Shin)</a:t>
            </a:r>
          </a:p>
          <a:p>
            <a:pPr lvl="1"/>
            <a:r>
              <a:rPr lang="en-US" dirty="0" smtClean="0"/>
              <a:t>Online Textual Resources (Erica Chang)</a:t>
            </a:r>
          </a:p>
          <a:p>
            <a:pPr lvl="1"/>
            <a:r>
              <a:rPr lang="en-US" dirty="0" smtClean="0"/>
              <a:t>RDA Tools and Resources (</a:t>
            </a:r>
            <a:r>
              <a:rPr lang="en-US" dirty="0" err="1" smtClean="0"/>
              <a:t>Jee</a:t>
            </a:r>
            <a:r>
              <a:rPr lang="en-US" dirty="0" smtClean="0"/>
              <a:t>-Young Park)</a:t>
            </a:r>
          </a:p>
          <a:p>
            <a:pPr lvl="1"/>
            <a:r>
              <a:rPr lang="en-US" dirty="0" smtClean="0"/>
              <a:t>Korean Cataloging Outsourcing (</a:t>
            </a:r>
            <a:r>
              <a:rPr lang="en-US" dirty="0" err="1" smtClean="0"/>
              <a:t>Eunseung</a:t>
            </a:r>
            <a:r>
              <a:rPr lang="en-US" dirty="0" smtClean="0"/>
              <a:t> Oh)</a:t>
            </a:r>
          </a:p>
          <a:p>
            <a:pPr lvl="1"/>
            <a:r>
              <a:rPr lang="en-US" dirty="0" smtClean="0"/>
              <a:t>Subject Headings (Erica Chang)</a:t>
            </a:r>
          </a:p>
          <a:p>
            <a:pPr lvl="1"/>
            <a:endParaRPr lang="en-US" dirty="0" smtClean="0"/>
          </a:p>
          <a:p>
            <a:pPr marL="109728" indent="0">
              <a:buNone/>
            </a:pP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684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14400"/>
            <a:ext cx="9144000" cy="990600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Ch</a:t>
            </a:r>
            <a:r>
              <a:rPr lang="en-US" sz="2800" dirty="0" smtClean="0"/>
              <a:t> 4. </a:t>
            </a:r>
            <a:r>
              <a:rPr lang="en-US" sz="2800" dirty="0"/>
              <a:t>Information Literacy, Faculty </a:t>
            </a:r>
            <a:r>
              <a:rPr lang="en-US" sz="2800" dirty="0" smtClean="0"/>
              <a:t>Liaison, Community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Outreach and Reference </a:t>
            </a:r>
            <a:r>
              <a:rPr lang="en-US" sz="2800" dirty="0" smtClean="0"/>
              <a:t>Tools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 smtClean="0"/>
              <a:t>Library Instruction/Information Literacy (Jude Yang)</a:t>
            </a:r>
          </a:p>
          <a:p>
            <a:pPr marL="41148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Faculty Liaison and Community Outreach Activities (Hana Kim)</a:t>
            </a:r>
          </a:p>
          <a:p>
            <a:pPr marL="41148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Ask a Korean Studies Librarian/Reference Services (</a:t>
            </a:r>
            <a:r>
              <a:rPr lang="en-US" dirty="0" err="1" smtClean="0"/>
              <a:t>Hyokyoung</a:t>
            </a:r>
            <a:r>
              <a:rPr lang="en-US" dirty="0" smtClean="0"/>
              <a:t> Yi)</a:t>
            </a:r>
          </a:p>
          <a:p>
            <a:pPr marL="41148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Basic Reference Sources in Print Format (Kyungmi Chun)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109728" indent="0">
              <a:buNone/>
            </a:pP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437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en-US" sz="3600" dirty="0" err="1" smtClean="0"/>
              <a:t>Ch</a:t>
            </a:r>
            <a:r>
              <a:rPr lang="en-US" sz="3600" dirty="0" smtClean="0"/>
              <a:t> 5. Information Technology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Korean Fee-based Online Resources (Mikyung Kang)</a:t>
            </a:r>
          </a:p>
          <a:p>
            <a:pPr lvl="1"/>
            <a:r>
              <a:rPr lang="en-US" dirty="0" smtClean="0"/>
              <a:t>Free Electronic Resources for Korean Studies (Hee-sook Shin)</a:t>
            </a:r>
          </a:p>
          <a:p>
            <a:pPr lvl="1"/>
            <a:r>
              <a:rPr lang="en-US" dirty="0" smtClean="0"/>
              <a:t>English Databases for Korean Studies (Kyungmi Chun)</a:t>
            </a:r>
          </a:p>
          <a:p>
            <a:pPr lvl="1"/>
            <a:r>
              <a:rPr lang="en-US" dirty="0" smtClean="0"/>
              <a:t>Technology and Library Services (Hyoungbae Lee)</a:t>
            </a:r>
          </a:p>
          <a:p>
            <a:pPr lvl="1"/>
            <a:r>
              <a:rPr lang="en-US" dirty="0" smtClean="0"/>
              <a:t>Korean Studies Electronic Resources: Purchase and Subscription through Group Collaboration (Miree Ku)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109728" indent="0">
              <a:buNone/>
            </a:pP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95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en-US" sz="3600" dirty="0" err="1" smtClean="0"/>
              <a:t>Ch</a:t>
            </a:r>
            <a:r>
              <a:rPr lang="en-US" sz="3600" dirty="0" smtClean="0"/>
              <a:t> 6. Case Studies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Korean Collection at the University of Auckland Library (</a:t>
            </a:r>
            <a:r>
              <a:rPr lang="en-US" dirty="0" err="1" smtClean="0"/>
              <a:t>Kyu</a:t>
            </a:r>
            <a:r>
              <a:rPr lang="en-US" dirty="0" smtClean="0"/>
              <a:t>-won Hwang)</a:t>
            </a:r>
          </a:p>
          <a:p>
            <a:pPr lvl="1"/>
            <a:r>
              <a:rPr lang="en-US" dirty="0" smtClean="0"/>
              <a:t>Korean Studies Collection at the University of Michigan (</a:t>
            </a:r>
            <a:r>
              <a:rPr lang="en-US" dirty="0" err="1" smtClean="0"/>
              <a:t>Yunah</a:t>
            </a:r>
            <a:r>
              <a:rPr lang="en-US" dirty="0" smtClean="0"/>
              <a:t> Sung)</a:t>
            </a:r>
          </a:p>
          <a:p>
            <a:pPr lvl="1"/>
            <a:r>
              <a:rPr lang="en-US" dirty="0" smtClean="0"/>
              <a:t>Developing a Korean Studies Collection: the Case of the </a:t>
            </a:r>
            <a:r>
              <a:rPr lang="en-US" dirty="0" err="1" smtClean="0"/>
              <a:t>Monash</a:t>
            </a:r>
            <a:r>
              <a:rPr lang="en-US" dirty="0" smtClean="0"/>
              <a:t> University Library, Australia (Jung-Sim Kim)</a:t>
            </a:r>
          </a:p>
          <a:p>
            <a:pPr lvl="1"/>
            <a:r>
              <a:rPr lang="en-US" dirty="0" smtClean="0"/>
              <a:t>Developing a Korean Studies Collection: the Case of Duke University (Miree Ku)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109728" indent="0">
              <a:buNone/>
            </a:pP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497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en-US" sz="3600" dirty="0" err="1" smtClean="0"/>
              <a:t>Ch</a:t>
            </a:r>
            <a:r>
              <a:rPr lang="en-US" sz="3600" dirty="0" smtClean="0"/>
              <a:t> 7. Characteristics of Korean Studies Librarianship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Essential Skills and Qualifications for Success (Joy Kim)</a:t>
            </a:r>
          </a:p>
          <a:p>
            <a:pPr marL="41148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Opportunities, Priorities, and Facing Common Challenges (Joy Kim)</a:t>
            </a:r>
          </a:p>
          <a:p>
            <a:pPr lvl="1"/>
            <a:endParaRPr lang="en-US" dirty="0" smtClean="0"/>
          </a:p>
          <a:p>
            <a:pPr marL="109728" indent="0">
              <a:buNone/>
            </a:pP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394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r>
              <a:rPr lang="en-US" dirty="0" smtClean="0"/>
              <a:t>Comments on the handbook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 smtClean="0"/>
          </a:p>
          <a:p>
            <a:pPr lvl="1"/>
            <a:r>
              <a:rPr lang="en-US" dirty="0" smtClean="0"/>
              <a:t>Thank </a:t>
            </a:r>
            <a:r>
              <a:rPr lang="en-US" dirty="0"/>
              <a:t>you, and the entire Committee on Korean Studies, for working so hard to prepare this manual.  </a:t>
            </a:r>
            <a:r>
              <a:rPr lang="en-US" dirty="0" smtClean="0"/>
              <a:t>It </a:t>
            </a:r>
            <a:r>
              <a:rPr lang="en-US" dirty="0"/>
              <a:t>will be enormously helpful, just as its predecessor was, especially to librarians like me who are responsible for Korean collections but have no expertise in that area.  I am so grateful.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221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r>
              <a:rPr lang="en-US" dirty="0" smtClean="0"/>
              <a:t>Comments on the handbook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The Committee </a:t>
            </a:r>
            <a:r>
              <a:rPr lang="en-US" dirty="0"/>
              <a:t>on Korean Materials is doing such an outstanding job this year</a:t>
            </a:r>
            <a:r>
              <a:rPr lang="en-US" dirty="0" smtClean="0"/>
              <a:t>. The </a:t>
            </a:r>
            <a:r>
              <a:rPr lang="en-US" dirty="0"/>
              <a:t>publication of this important resource has long been expected.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CEAL CKM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359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1320</TotalTime>
  <Words>764</Words>
  <Application>Microsoft Office PowerPoint</Application>
  <PresentationFormat>On-screen Show (4:3)</PresentationFormat>
  <Paragraphs>101</Paragraphs>
  <Slides>14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Urban</vt:lpstr>
      <vt:lpstr>Panel Discussions</vt:lpstr>
      <vt:lpstr>Ch 2. Acquisitions and Collection Development</vt:lpstr>
      <vt:lpstr>Ch 3. Cataloging</vt:lpstr>
      <vt:lpstr>Ch 4. Information Literacy, Faculty Liaison, Community Outreach and Reference Tools</vt:lpstr>
      <vt:lpstr>Ch 5. Information Technology</vt:lpstr>
      <vt:lpstr>Ch 6. Case Studies</vt:lpstr>
      <vt:lpstr>Ch 7. Characteristics of Korean Studies Librarianship</vt:lpstr>
      <vt:lpstr>Comments on the handbook</vt:lpstr>
      <vt:lpstr>Comments on the handbook</vt:lpstr>
      <vt:lpstr>Comments on the handbook</vt:lpstr>
      <vt:lpstr>Comments on the handbook</vt:lpstr>
      <vt:lpstr>Comments on the handbook</vt:lpstr>
      <vt:lpstr>Comments on the handbook</vt:lpstr>
      <vt:lpstr>Questions!  Suggestions! Comments!</vt:lpstr>
    </vt:vector>
  </TitlesOfParts>
  <Company>Duke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Miree Ku</dc:creator>
  <cp:lastModifiedBy>miree</cp:lastModifiedBy>
  <cp:revision>39</cp:revision>
  <dcterms:created xsi:type="dcterms:W3CDTF">2015-03-14T03:32:52Z</dcterms:created>
  <dcterms:modified xsi:type="dcterms:W3CDTF">2015-03-20T18:38:35Z</dcterms:modified>
</cp:coreProperties>
</file>