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7"/>
  </p:notesMasterIdLst>
  <p:sldIdLst>
    <p:sldId id="256" r:id="rId2"/>
    <p:sldId id="287" r:id="rId3"/>
    <p:sldId id="288" r:id="rId4"/>
    <p:sldId id="28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4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6" d="100"/>
          <a:sy n="66" d="100"/>
        </p:scale>
        <p:origin x="-128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64FC17CB-E123-4E5D-8C4D-D41D4F9F5A84}" type="datetime8">
              <a:rPr lang="en-US" smtClean="0"/>
              <a:t>3/16/2015 3:33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CB85-493B-4DEF-8D76-D6BD46755B76}" type="datetime8">
              <a:rPr lang="en-US" smtClean="0">
                <a:solidFill>
                  <a:schemeClr val="tx2"/>
                </a:solidFill>
              </a:rPr>
              <a:t>3/16/2015 3:33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9D5A50-86E8-4543-84E7-FD502D1E885C}" type="datetime8">
              <a:rPr lang="en-US" smtClean="0">
                <a:solidFill>
                  <a:schemeClr val="tx2"/>
                </a:solidFill>
              </a:rPr>
              <a:t>3/16/2015 3:33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BB0C-262F-4268-AF39-913F660AE966}" type="datetime8">
              <a:rPr lang="en-US" smtClean="0"/>
              <a:t>3/16/2015 3:33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A3CA-E9B1-416B-8A63-9D7A3DD563F2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865DFA-E45C-4A7B-A4A5-1C50B701F5A1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E51C86-8D7B-42BB-87F7-93264981E5F5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1CC1-F53A-4146-AAFB-69C15DB0365A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E10C-178F-4E98-8F9B-F3133F3ACA09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D1E9-48B9-4573-B0E1-CA326B850030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52BA95D-356C-41DA-907C-7137AF47B32D}" type="datetime8">
              <a:rPr lang="en-US" smtClean="0"/>
              <a:t>3/16/2015 3:33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C95AFE4C-506C-44AB-AC7E-3A6EA2E5374B}" type="datetime8">
              <a:rPr lang="en-US" smtClean="0">
                <a:solidFill>
                  <a:schemeClr val="tx2"/>
                </a:solidFill>
              </a:rPr>
              <a:t>3/16/2015 3:33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8610600" cy="289560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Acquisitions:</a:t>
            </a:r>
            <a:b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</a:b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		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data loading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71603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Mikyung Kang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Harvard-Yenching Library, Harvard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2" y="11722"/>
            <a:ext cx="12192000" cy="730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3733800" y="5029200"/>
            <a:ext cx="1371600" cy="685800"/>
          </a:xfrm>
          <a:prstGeom prst="donut">
            <a:avLst>
              <a:gd name="adj" fmla="val 108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52600"/>
            <a:ext cx="471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Item Status display in OPAC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2286000"/>
            <a:ext cx="3888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Order Record in Aleph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228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8458200" y="1597688"/>
            <a:ext cx="4572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266700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Item record in Aleph</a:t>
            </a:r>
            <a:endParaRPr lang="en-US" sz="3200" dirty="0"/>
          </a:p>
        </p:txBody>
      </p:sp>
      <p:sp>
        <p:nvSpPr>
          <p:cNvPr id="5" name="Donut 4"/>
          <p:cNvSpPr/>
          <p:nvPr/>
        </p:nvSpPr>
        <p:spPr>
          <a:xfrm>
            <a:off x="5257800" y="1219200"/>
            <a:ext cx="1295400" cy="914400"/>
          </a:xfrm>
          <a:prstGeom prst="donut">
            <a:avLst>
              <a:gd name="adj" fmla="val 99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8664"/>
            <a:ext cx="12192000" cy="746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/>
          <p:nvPr/>
        </p:nvSpPr>
        <p:spPr>
          <a:xfrm>
            <a:off x="2590800" y="1752600"/>
            <a:ext cx="990600" cy="18288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4377212"/>
            <a:ext cx="3403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Invoice Record with </a:t>
            </a:r>
          </a:p>
          <a:p>
            <a:r>
              <a:rPr lang="en-US" sz="3200" dirty="0" smtClean="0"/>
              <a:t>Line Items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28" y="118187"/>
            <a:ext cx="8991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UNA:+.? '</a:t>
            </a:r>
          </a:p>
          <a:p>
            <a:r>
              <a:rPr lang="en-US" dirty="0"/>
              <a:t>UNB+UNOC:3+3027180040000:14+0000000020946:14+141121:1021+096'</a:t>
            </a:r>
          </a:p>
          <a:p>
            <a:r>
              <a:rPr lang="en-US" dirty="0"/>
              <a:t>UNH+001282096+INVOIC:D:96A:UN:EAN008'</a:t>
            </a:r>
          </a:p>
          <a:p>
            <a:r>
              <a:rPr lang="en-US" dirty="0"/>
              <a:t>BGM+380+43013285+9'</a:t>
            </a:r>
          </a:p>
          <a:p>
            <a:r>
              <a:rPr lang="en-US" dirty="0"/>
              <a:t>DTM+137:20141121:102'</a:t>
            </a:r>
          </a:p>
          <a:p>
            <a:r>
              <a:rPr lang="en-US" dirty="0"/>
              <a:t>NAD+SU+3027180040000::14'</a:t>
            </a:r>
          </a:p>
          <a:p>
            <a:r>
              <a:rPr lang="en-US" dirty="0"/>
              <a:t>NAD+BY+0000000020946::14'</a:t>
            </a:r>
          </a:p>
          <a:p>
            <a:r>
              <a:rPr lang="en-US" dirty="0"/>
              <a:t>CUX+2:USD:4'</a:t>
            </a:r>
          </a:p>
          <a:p>
            <a:r>
              <a:rPr lang="en-US" dirty="0"/>
              <a:t>ALC+C++++FC:::SHIPPING'</a:t>
            </a:r>
          </a:p>
          <a:p>
            <a:r>
              <a:rPr lang="en-US" dirty="0"/>
              <a:t>MOA+8:74.68:USD:4'</a:t>
            </a:r>
          </a:p>
          <a:p>
            <a:r>
              <a:rPr lang="en-US" dirty="0"/>
              <a:t>RFF+BFN: '</a:t>
            </a:r>
          </a:p>
          <a:p>
            <a:r>
              <a:rPr lang="en-US" dirty="0"/>
              <a:t>LIN+1++9782708409774:EN'</a:t>
            </a:r>
            <a:endParaRPr lang="en-US" b="1" dirty="0"/>
          </a:p>
          <a:p>
            <a:r>
              <a:rPr lang="en-US" b="1" dirty="0"/>
              <a:t>IMD++010+:::</a:t>
            </a:r>
            <a:r>
              <a:rPr lang="en-US" b="1" dirty="0" err="1"/>
              <a:t>Chatenet</a:t>
            </a:r>
            <a:r>
              <a:rPr lang="en-US" b="1" dirty="0"/>
              <a:t>, M.'</a:t>
            </a:r>
          </a:p>
          <a:p>
            <a:r>
              <a:rPr lang="en-US" b="1" dirty="0"/>
              <a:t>IMD++050+:::Le prince, la </a:t>
            </a:r>
            <a:r>
              <a:rPr lang="en-US" b="1" dirty="0" err="1"/>
              <a:t>princesse</a:t>
            </a:r>
            <a:r>
              <a:rPr lang="en-US" b="1" dirty="0"/>
              <a:t> et </a:t>
            </a:r>
            <a:r>
              <a:rPr lang="en-US" b="1" dirty="0" err="1"/>
              <a:t>leur</a:t>
            </a:r>
            <a:r>
              <a:rPr lang="en-US" b="1" dirty="0"/>
              <a:t> </a:t>
            </a:r>
            <a:r>
              <a:rPr lang="en-US" b="1" dirty="0" err="1"/>
              <a:t>logis</a:t>
            </a:r>
            <a:r>
              <a:rPr lang="en-US" b="1" dirty="0"/>
              <a:t>. </a:t>
            </a:r>
            <a:r>
              <a:rPr lang="en-US" b="1" dirty="0" err="1"/>
              <a:t>Manières</a:t>
            </a:r>
            <a:r>
              <a:rPr lang="en-US" b="1" dirty="0"/>
              <a:t>'</a:t>
            </a:r>
          </a:p>
          <a:p>
            <a:r>
              <a:rPr lang="en-US" b="1" dirty="0"/>
              <a:t>IMD++050+:::</a:t>
            </a:r>
            <a:r>
              <a:rPr lang="en-US" b="1" dirty="0" err="1"/>
              <a:t>d'habiter</a:t>
            </a:r>
            <a:r>
              <a:rPr lang="en-US" b="1" dirty="0"/>
              <a:t> </a:t>
            </a:r>
            <a:r>
              <a:rPr lang="en-US" b="1" dirty="0" err="1"/>
              <a:t>dans</a:t>
            </a:r>
            <a:r>
              <a:rPr lang="en-US" b="1" dirty="0"/>
              <a:t> </a:t>
            </a:r>
            <a:r>
              <a:rPr lang="en-US" b="1" dirty="0" err="1"/>
              <a:t>l'élite</a:t>
            </a:r>
            <a:r>
              <a:rPr lang="en-US" b="1" dirty="0"/>
              <a:t> </a:t>
            </a:r>
            <a:r>
              <a:rPr lang="en-US" b="1" dirty="0" err="1"/>
              <a:t>aristocratique</a:t>
            </a:r>
            <a:r>
              <a:rPr lang="en-US" b="1" dirty="0"/>
              <a:t> </a:t>
            </a:r>
            <a:r>
              <a:rPr lang="en-US" dirty="0" err="1"/>
              <a:t>européenne</a:t>
            </a:r>
            <a:r>
              <a:rPr lang="en-US" dirty="0"/>
              <a:t>.'</a:t>
            </a:r>
          </a:p>
          <a:p>
            <a:r>
              <a:rPr lang="en-US" dirty="0"/>
              <a:t>IMD++109+:::Editions Picard'</a:t>
            </a:r>
          </a:p>
          <a:p>
            <a:r>
              <a:rPr lang="en-US" dirty="0"/>
              <a:t>IMD++110+:::Paris'</a:t>
            </a:r>
          </a:p>
          <a:p>
            <a:r>
              <a:rPr lang="en-US" dirty="0"/>
              <a:t>IMD++170+:::2014'</a:t>
            </a:r>
          </a:p>
          <a:p>
            <a:r>
              <a:rPr lang="en-US" dirty="0"/>
              <a:t>QTY+47:1'</a:t>
            </a:r>
          </a:p>
          <a:p>
            <a:r>
              <a:rPr lang="en-US" dirty="0"/>
              <a:t>MOA+146:69.79:USD:4'</a:t>
            </a:r>
          </a:p>
          <a:p>
            <a:r>
              <a:rPr lang="en-US" dirty="0"/>
              <a:t>MOA+66:69.79:USD:4'</a:t>
            </a:r>
          </a:p>
          <a:p>
            <a:r>
              <a:rPr lang="en-US" dirty="0"/>
              <a:t>MOA+203:69.79:USD:4'</a:t>
            </a:r>
          </a:p>
          <a:p>
            <a:r>
              <a:rPr lang="en-US" dirty="0"/>
              <a:t>PRI+AAB:69.79'</a:t>
            </a:r>
          </a:p>
          <a:p>
            <a:r>
              <a:rPr lang="en-US" dirty="0"/>
              <a:t>RFF+SLI:1204979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2209800"/>
            <a:ext cx="3636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EDI Invoice Sample</a:t>
            </a:r>
          </a:p>
          <a:p>
            <a:r>
              <a:rPr lang="en-US" sz="3600" dirty="0" smtClean="0"/>
              <a:t>in text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0053"/>
            <a:ext cx="12268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nut 2"/>
          <p:cNvSpPr/>
          <p:nvPr/>
        </p:nvSpPr>
        <p:spPr>
          <a:xfrm>
            <a:off x="7620000" y="3646371"/>
            <a:ext cx="838200" cy="533400"/>
          </a:xfrm>
          <a:prstGeom prst="donut">
            <a:avLst>
              <a:gd name="adj" fmla="val 14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9832" y="4953000"/>
            <a:ext cx="336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EDI Invoice in Aleph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</a:t>
            </a:r>
            <a:r>
              <a:rPr lang="en-US" b="1" dirty="0" err="1"/>
              <a:t>Dataloads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Orders: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/>
              <a:t>Order Loader (MARC)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/>
              <a:t>EDI Orders (EDI)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Invoices: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/>
              <a:t>EDI Invoices (EDI)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XML </a:t>
            </a:r>
            <a:r>
              <a:rPr lang="en-US" sz="3200" dirty="0" smtClean="0"/>
              <a:t>Invoices (MARC)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Order </a:t>
            </a:r>
            <a:r>
              <a:rPr lang="en-US" dirty="0" smtClean="0"/>
              <a:t>Loader (MARC files)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Nightly automated process that loads a bibliographic record and can create: holdings record, item record, and </a:t>
            </a:r>
            <a:r>
              <a:rPr lang="en-US" dirty="0" smtClean="0"/>
              <a:t>order</a:t>
            </a:r>
          </a:p>
          <a:p>
            <a:r>
              <a:rPr lang="en-US" dirty="0"/>
              <a:t>EDI Orders (</a:t>
            </a:r>
            <a:r>
              <a:rPr lang="en-US" dirty="0" smtClean="0"/>
              <a:t>EDI - Electronic </a:t>
            </a:r>
            <a:r>
              <a:rPr lang="en-US" dirty="0"/>
              <a:t>Data </a:t>
            </a:r>
            <a:r>
              <a:rPr lang="en-US" dirty="0" smtClean="0"/>
              <a:t>Interchange </a:t>
            </a:r>
            <a:r>
              <a:rPr lang="en-US" dirty="0"/>
              <a:t>files)</a:t>
            </a:r>
          </a:p>
          <a:p>
            <a:pPr marL="0" indent="0">
              <a:buNone/>
            </a:pPr>
            <a:r>
              <a:rPr lang="en-US" dirty="0"/>
              <a:t>Electronic orders sent to the vendor through Aleph</a:t>
            </a:r>
          </a:p>
          <a:p>
            <a:r>
              <a:rPr lang="en-US" dirty="0" smtClean="0"/>
              <a:t>XML Invoices </a:t>
            </a:r>
            <a:r>
              <a:rPr lang="en-US" dirty="0"/>
              <a:t>(MARC files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Electronic </a:t>
            </a:r>
            <a:r>
              <a:rPr lang="en-US" dirty="0" smtClean="0"/>
              <a:t>invoices </a:t>
            </a:r>
            <a:r>
              <a:rPr lang="en-US" dirty="0"/>
              <a:t>created at Harvard with the Order Loader</a:t>
            </a:r>
          </a:p>
          <a:p>
            <a:r>
              <a:rPr lang="en-US" dirty="0" smtClean="0"/>
              <a:t>EDI Invoices (EDI files)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Electronic </a:t>
            </a:r>
            <a:r>
              <a:rPr lang="en-US" dirty="0" smtClean="0"/>
              <a:t>invoices </a:t>
            </a:r>
            <a:r>
              <a:rPr lang="en-US" dirty="0"/>
              <a:t>sent by the vendor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created by data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Bibliographic record</a:t>
            </a:r>
          </a:p>
          <a:p>
            <a:endParaRPr lang="en-US" sz="3600" dirty="0" smtClean="0"/>
          </a:p>
          <a:p>
            <a:r>
              <a:rPr lang="en-US" sz="3600" dirty="0" smtClean="0"/>
              <a:t>Holding </a:t>
            </a:r>
            <a:r>
              <a:rPr lang="en-US" sz="3600" dirty="0"/>
              <a:t>record</a:t>
            </a:r>
          </a:p>
          <a:p>
            <a:endParaRPr lang="en-US" sz="3600" dirty="0" smtClean="0"/>
          </a:p>
          <a:p>
            <a:r>
              <a:rPr lang="en-US" sz="3600" dirty="0" smtClean="0"/>
              <a:t>Order record</a:t>
            </a:r>
          </a:p>
          <a:p>
            <a:endParaRPr lang="en-US" sz="3600" dirty="0" smtClean="0"/>
          </a:p>
          <a:p>
            <a:r>
              <a:rPr lang="en-US" sz="3600" dirty="0" smtClean="0"/>
              <a:t>Item record with machine-generated barcode#</a:t>
            </a:r>
          </a:p>
          <a:p>
            <a:endParaRPr lang="en-US" sz="3600" dirty="0" smtClean="0"/>
          </a:p>
          <a:p>
            <a:r>
              <a:rPr lang="en-US" sz="3600" dirty="0" smtClean="0"/>
              <a:t>Invoice record with line items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1000"/>
            <a:ext cx="113538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5901891"/>
            <a:ext cx="418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Excel Template for </a:t>
            </a:r>
            <a:r>
              <a:rPr lang="en-US" sz="2800" dirty="0" err="1" smtClean="0"/>
              <a:t>MarcEdit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4314" y="-76200"/>
            <a:ext cx="9601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29400" y="4191000"/>
            <a:ext cx="25716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MARC file </a:t>
            </a:r>
          </a:p>
          <a:p>
            <a:r>
              <a:rPr lang="en-US" sz="2800" dirty="0" smtClean="0"/>
              <a:t>converted</a:t>
            </a:r>
          </a:p>
          <a:p>
            <a:r>
              <a:rPr lang="en-US" sz="2800" dirty="0" smtClean="0"/>
              <a:t>from Excel using </a:t>
            </a:r>
          </a:p>
          <a:p>
            <a:r>
              <a:rPr lang="en-US" sz="2800" dirty="0" err="1" smtClean="0"/>
              <a:t>MarcEdit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b="1" dirty="0"/>
              <a:t>Data mapping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/>
              <a:t>Vendor record tag          </a:t>
            </a:r>
            <a:r>
              <a:rPr lang="en-US" sz="3500" b="1" dirty="0" smtClean="0"/>
              <a:t>Aleph field</a:t>
            </a:r>
            <a:endParaRPr lang="en-US" sz="3500" b="1" dirty="0"/>
          </a:p>
          <a:p>
            <a:pPr marL="457200" lvl="1" indent="0">
              <a:buNone/>
            </a:pPr>
            <a:r>
              <a:rPr lang="en-US" sz="3200" dirty="0"/>
              <a:t>980 $a     </a:t>
            </a:r>
            <a:r>
              <a:rPr lang="en-US" sz="3200" dirty="0" smtClean="0"/>
              <a:t>Order </a:t>
            </a:r>
            <a:r>
              <a:rPr lang="en-US" sz="3200" dirty="0"/>
              <a:t>date (YYYYMMDD)</a:t>
            </a:r>
          </a:p>
          <a:p>
            <a:pPr marL="457200" lvl="1" indent="0">
              <a:buNone/>
            </a:pPr>
            <a:r>
              <a:rPr lang="en-US" sz="3200" dirty="0"/>
              <a:t>980 $b     </a:t>
            </a:r>
            <a:r>
              <a:rPr lang="en-US" sz="3200" dirty="0" smtClean="0"/>
              <a:t>List </a:t>
            </a:r>
            <a:r>
              <a:rPr lang="en-US" sz="3200" dirty="0"/>
              <a:t>price (optional)</a:t>
            </a:r>
          </a:p>
          <a:p>
            <a:pPr marL="457200" lvl="1" indent="0">
              <a:buNone/>
            </a:pPr>
            <a:r>
              <a:rPr lang="en-US" sz="3200" dirty="0"/>
              <a:t>980 $e     </a:t>
            </a:r>
            <a:r>
              <a:rPr lang="en-US" sz="3200" dirty="0" smtClean="0"/>
              <a:t>Net </a:t>
            </a:r>
            <a:r>
              <a:rPr lang="en-US" sz="3200" dirty="0"/>
              <a:t>price</a:t>
            </a:r>
          </a:p>
          <a:p>
            <a:pPr marL="457200" lvl="1" indent="0">
              <a:buNone/>
            </a:pPr>
            <a:r>
              <a:rPr lang="en-US" sz="3200" dirty="0"/>
              <a:t>980 $c     </a:t>
            </a:r>
            <a:r>
              <a:rPr lang="en-US" sz="3200" dirty="0" smtClean="0"/>
              <a:t>Currency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980 $f     </a:t>
            </a:r>
            <a:r>
              <a:rPr lang="en-US" sz="3200" dirty="0" smtClean="0"/>
              <a:t>Vendor </a:t>
            </a:r>
            <a:r>
              <a:rPr lang="en-US" sz="3200" dirty="0"/>
              <a:t>reference </a:t>
            </a:r>
            <a:r>
              <a:rPr lang="en-US" sz="3200" dirty="0" smtClean="0"/>
              <a:t>number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980 $g     </a:t>
            </a:r>
            <a:r>
              <a:rPr lang="en-US" sz="3200" dirty="0" smtClean="0"/>
              <a:t>Number </a:t>
            </a:r>
            <a:r>
              <a:rPr lang="en-US" sz="3200" dirty="0"/>
              <a:t>of copies</a:t>
            </a:r>
          </a:p>
          <a:p>
            <a:pPr marL="457200" lvl="1" indent="0">
              <a:buNone/>
            </a:pPr>
            <a:r>
              <a:rPr lang="en-US" sz="3200" dirty="0"/>
              <a:t>981 $b     </a:t>
            </a:r>
            <a:r>
              <a:rPr lang="en-US" sz="3200" dirty="0" smtClean="0"/>
              <a:t>Fund </a:t>
            </a:r>
            <a:r>
              <a:rPr lang="en-US" sz="3200" dirty="0"/>
              <a:t>code </a:t>
            </a:r>
            <a:r>
              <a:rPr lang="en-US" sz="3200" dirty="0" smtClean="0"/>
              <a:t>(supplies </a:t>
            </a:r>
            <a:r>
              <a:rPr lang="en-US" sz="3200" dirty="0"/>
              <a:t>year extension)</a:t>
            </a:r>
          </a:p>
          <a:p>
            <a:pPr marL="457200" lvl="1" indent="0">
              <a:buNone/>
            </a:pPr>
            <a:r>
              <a:rPr lang="en-US" sz="3200" dirty="0"/>
              <a:t>981 $d     </a:t>
            </a:r>
            <a:r>
              <a:rPr lang="en-US" sz="3200" dirty="0" smtClean="0"/>
              <a:t>Library 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1" y="-50242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4572000"/>
            <a:ext cx="3937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Order Record created </a:t>
            </a:r>
          </a:p>
          <a:p>
            <a:r>
              <a:rPr lang="en-US" sz="3200" dirty="0" smtClean="0"/>
              <a:t>by Data Loading; </a:t>
            </a:r>
          </a:p>
          <a:p>
            <a:r>
              <a:rPr lang="en-US" sz="3200" dirty="0" smtClean="0"/>
              <a:t>Display in OPAC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2"/>
            <a:ext cx="12192000" cy="74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529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MARC Display</a:t>
            </a:r>
            <a:endParaRPr lang="en-US" sz="3200" dirty="0"/>
          </a:p>
        </p:txBody>
      </p:sp>
      <p:sp>
        <p:nvSpPr>
          <p:cNvPr id="3" name="Left Arrow 2"/>
          <p:cNvSpPr/>
          <p:nvPr/>
        </p:nvSpPr>
        <p:spPr>
          <a:xfrm>
            <a:off x="3657600" y="3886200"/>
            <a:ext cx="1143000" cy="3911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10352480</Template>
  <TotalTime>0</TotalTime>
  <Words>302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10352480</vt:lpstr>
      <vt:lpstr>Acquisitions:   data loading </vt:lpstr>
      <vt:lpstr>What are Dataloads?</vt:lpstr>
      <vt:lpstr>Definitions</vt:lpstr>
      <vt:lpstr>Records created by data loading</vt:lpstr>
      <vt:lpstr>PowerPoint Presentation</vt:lpstr>
      <vt:lpstr>PowerPoint Presentation</vt:lpstr>
      <vt:lpstr>Data mapping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2010-02-23T21:11:05Z</dcterms:created>
  <dcterms:modified xsi:type="dcterms:W3CDTF">2015-03-16T21:17:55Z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TC103524801033</vt:lpwstr>
  </property>
</Properties>
</file>