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1" r:id="rId3"/>
    <p:sldId id="260" r:id="rId4"/>
    <p:sldId id="264" r:id="rId5"/>
    <p:sldId id="286" r:id="rId6"/>
    <p:sldId id="275" r:id="rId7"/>
    <p:sldId id="277" r:id="rId8"/>
    <p:sldId id="280" r:id="rId9"/>
    <p:sldId id="287" r:id="rId10"/>
    <p:sldId id="272" r:id="rId11"/>
    <p:sldId id="273" r:id="rId12"/>
    <p:sldId id="274" r:id="rId13"/>
    <p:sldId id="269" r:id="rId14"/>
    <p:sldId id="276" r:id="rId15"/>
    <p:sldId id="278" r:id="rId16"/>
    <p:sldId id="279" r:id="rId17"/>
    <p:sldId id="283" r:id="rId18"/>
    <p:sldId id="284" r:id="rId19"/>
    <p:sldId id="263" r:id="rId20"/>
    <p:sldId id="290" r:id="rId21"/>
  </p:sldIdLst>
  <p:sldSz cx="9144000" cy="6858000" type="screen4x3"/>
  <p:notesSz cx="9144000" cy="6858000"/>
  <p:embeddedFontLst>
    <p:embeddedFont>
      <p:font typeface="맑은 고딕" panose="020B0503020000020004" pitchFamily="34" charset="-127"/>
      <p:regular r:id="rId24"/>
      <p:bold r:id="rId25"/>
    </p:embeddedFont>
    <p:embeddedFont>
      <p:font typeface="Arial Unicode MS" panose="020B0604020202020204" pitchFamily="34" charset="-128"/>
      <p:regular r:id="rId26"/>
    </p:embeddedFont>
    <p:embeddedFont>
      <p:font typeface="나눔고딕 ExtraBold" panose="020B0604020202020204" charset="-127"/>
      <p:bold r:id="rId27"/>
    </p:embeddedFont>
    <p:embeddedFont>
      <p:font typeface="나눔고딕" panose="020B0604020202020204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2">
          <p15:clr>
            <a:srgbClr val="A4A3A4"/>
          </p15:clr>
        </p15:guide>
        <p15:guide id="3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A99"/>
    <a:srgbClr val="00FFFF"/>
    <a:srgbClr val="29D9C2"/>
    <a:srgbClr val="BFBF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6" y="-44"/>
      </p:cViewPr>
      <p:guideLst>
        <p:guide orient="horz"/>
        <p:guide pos="2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31297-43DE-4218-AD84-83CE3C21B782}" type="doc">
      <dgm:prSet loTypeId="urn:microsoft.com/office/officeart/2005/8/layout/process2" loCatId="process" qsTypeId="urn:microsoft.com/office/officeart/2005/8/quickstyle/simple1" qsCatId="simple" csTypeId="urn:microsoft.com/office/officeart/2005/8/colors/accent5_1" csCatId="accent5" phldr="1"/>
      <dgm:spPr/>
    </dgm:pt>
    <dgm:pt modelId="{C2F3266F-580D-4850-90A3-3BEF27248413}">
      <dgm:prSet phldrT="[텍스트]" custT="1"/>
      <dgm:spPr/>
      <dgm:t>
        <a:bodyPr/>
        <a:lstStyle/>
        <a:p>
          <a:pPr latinLnBrk="1"/>
          <a:r>
            <a:rPr lang="en-US" altLang="ko-KR" sz="2000" b="0" dirty="0" smtClean="0"/>
            <a:t>$1 = </a:t>
          </a:r>
          <a:r>
            <a:rPr lang="ko-KR" altLang="en-US" sz="2000" b="0" dirty="0" smtClean="0"/>
            <a:t>￦ </a:t>
          </a:r>
          <a:r>
            <a:rPr lang="en-US" altLang="ko-KR" sz="2000" b="0" dirty="0" smtClean="0"/>
            <a:t>1,081</a:t>
          </a:r>
          <a:endParaRPr lang="ko-KR" altLang="en-US" sz="2000" b="0" dirty="0"/>
        </a:p>
      </dgm:t>
    </dgm:pt>
    <dgm:pt modelId="{38A3BDB3-6015-4EC3-B47A-3AA41CF0EFEC}" type="parTrans" cxnId="{6E87A57B-C422-474A-AF73-60F591C252C7}">
      <dgm:prSet/>
      <dgm:spPr/>
      <dgm:t>
        <a:bodyPr/>
        <a:lstStyle/>
        <a:p>
          <a:pPr latinLnBrk="1"/>
          <a:endParaRPr lang="ko-KR" altLang="en-US"/>
        </a:p>
      </dgm:t>
    </dgm:pt>
    <dgm:pt modelId="{C219EB9E-8321-4517-AA85-DBFBB5757F60}" type="sibTrans" cxnId="{6E87A57B-C422-474A-AF73-60F591C252C7}">
      <dgm:prSet/>
      <dgm:spPr/>
      <dgm:t>
        <a:bodyPr/>
        <a:lstStyle/>
        <a:p>
          <a:pPr latinLnBrk="1"/>
          <a:endParaRPr lang="ko-KR" altLang="en-US"/>
        </a:p>
      </dgm:t>
    </dgm:pt>
    <dgm:pt modelId="{581FCC7E-C15F-404F-9E10-998476446A5D}">
      <dgm:prSet phldrT="[텍스트]" custT="1"/>
      <dgm:spPr/>
      <dgm:t>
        <a:bodyPr/>
        <a:lstStyle/>
        <a:p>
          <a:pPr latinLnBrk="1"/>
          <a:r>
            <a:rPr lang="en-US" altLang="ko-KR" sz="2000" b="0" dirty="0" smtClean="0"/>
            <a:t>1,050 &gt; 1,081 &gt; (</a:t>
          </a:r>
          <a:r>
            <a:rPr lang="en-US" altLang="ko-KR" sz="2000" b="1" dirty="0" smtClean="0"/>
            <a:t>closer) </a:t>
          </a:r>
          <a:r>
            <a:rPr lang="en-US" altLang="ko-KR" sz="2000" b="0" dirty="0" smtClean="0"/>
            <a:t>&gt; 1,100</a:t>
          </a:r>
          <a:endParaRPr lang="ko-KR" altLang="en-US" sz="2000" b="0" dirty="0"/>
        </a:p>
      </dgm:t>
    </dgm:pt>
    <dgm:pt modelId="{5142AA09-BD91-48BE-BF65-E31A6D5912F1}" type="parTrans" cxnId="{C4ACB4E1-4D47-4F98-99F3-DC209D45A696}">
      <dgm:prSet/>
      <dgm:spPr/>
      <dgm:t>
        <a:bodyPr/>
        <a:lstStyle/>
        <a:p>
          <a:pPr latinLnBrk="1"/>
          <a:endParaRPr lang="ko-KR" altLang="en-US"/>
        </a:p>
      </dgm:t>
    </dgm:pt>
    <dgm:pt modelId="{621A6BA1-1111-42AD-82D5-7A16FD1B80B9}" type="sibTrans" cxnId="{C4ACB4E1-4D47-4F98-99F3-DC209D45A696}">
      <dgm:prSet/>
      <dgm:spPr/>
      <dgm:t>
        <a:bodyPr/>
        <a:lstStyle/>
        <a:p>
          <a:pPr latinLnBrk="1"/>
          <a:endParaRPr lang="ko-KR" altLang="en-US"/>
        </a:p>
      </dgm:t>
    </dgm:pt>
    <dgm:pt modelId="{3771CF28-3776-4F95-9095-BDCB817D850E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</a:t>
          </a:r>
          <a:r>
            <a:rPr lang="en-US" altLang="ko-KR" sz="1800" b="1" dirty="0" smtClean="0"/>
            <a:t>1,081 is rounded off to 1,100</a:t>
          </a:r>
          <a:endParaRPr lang="ko-KR" altLang="en-US" sz="1800" b="1" dirty="0"/>
        </a:p>
      </dgm:t>
    </dgm:pt>
    <dgm:pt modelId="{47394216-D31A-49BF-A3E9-CE6EC831F331}" type="sibTrans" cxnId="{5793BD5E-C6C9-4F68-A649-7534B2A53540}">
      <dgm:prSet/>
      <dgm:spPr/>
      <dgm:t>
        <a:bodyPr/>
        <a:lstStyle/>
        <a:p>
          <a:pPr latinLnBrk="1"/>
          <a:endParaRPr lang="ko-KR" altLang="en-US"/>
        </a:p>
      </dgm:t>
    </dgm:pt>
    <dgm:pt modelId="{0A79C959-C953-458E-8927-6368A46498E8}" type="parTrans" cxnId="{5793BD5E-C6C9-4F68-A649-7534B2A53540}">
      <dgm:prSet/>
      <dgm:spPr/>
      <dgm:t>
        <a:bodyPr/>
        <a:lstStyle/>
        <a:p>
          <a:pPr latinLnBrk="1"/>
          <a:endParaRPr lang="ko-KR" altLang="en-US"/>
        </a:p>
      </dgm:t>
    </dgm:pt>
    <dgm:pt modelId="{0A8CA73D-3C60-4636-8C3E-E53C63495682}" type="pres">
      <dgm:prSet presAssocID="{8A731297-43DE-4218-AD84-83CE3C21B782}" presName="linearFlow" presStyleCnt="0">
        <dgm:presLayoutVars>
          <dgm:resizeHandles val="exact"/>
        </dgm:presLayoutVars>
      </dgm:prSet>
      <dgm:spPr/>
    </dgm:pt>
    <dgm:pt modelId="{40A23C59-3021-4126-904F-AF7097E748CB}" type="pres">
      <dgm:prSet presAssocID="{C2F3266F-580D-4850-90A3-3BEF27248413}" presName="node" presStyleLbl="node1" presStyleIdx="0" presStyleCnt="3" custScaleX="212622" custLinFactNeighborX="-1109" custLinFactNeighborY="446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2BC2B7-D832-4F4A-8E47-ECA1D0475B69}" type="pres">
      <dgm:prSet presAssocID="{C219EB9E-8321-4517-AA85-DBFBB5757F60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70D7BEE-2069-4065-8AC6-FC5555A0E59B}" type="pres">
      <dgm:prSet presAssocID="{C219EB9E-8321-4517-AA85-DBFBB5757F60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1AB0EA1-A3BF-403C-A5BB-CFAA7539C61C}" type="pres">
      <dgm:prSet presAssocID="{581FCC7E-C15F-404F-9E10-998476446A5D}" presName="node" presStyleLbl="node1" presStyleIdx="1" presStyleCnt="3" custScaleX="212622" custLinFactNeighborX="31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622370-86CF-47DA-919E-74416225A4A1}" type="pres">
      <dgm:prSet presAssocID="{621A6BA1-1111-42AD-82D5-7A16FD1B80B9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68B4C4F-4A3E-4F6D-AFF4-82B19269F5B2}" type="pres">
      <dgm:prSet presAssocID="{621A6BA1-1111-42AD-82D5-7A16FD1B80B9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29775AA-B8B4-400F-BB68-88AC8665C37E}" type="pres">
      <dgm:prSet presAssocID="{3771CF28-3776-4F95-9095-BDCB817D850E}" presName="node" presStyleLbl="node1" presStyleIdx="2" presStyleCnt="3" custScaleX="2126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BD1DC23-4B6C-4371-9D49-1F407545EF79}" type="presOf" srcId="{3771CF28-3776-4F95-9095-BDCB817D850E}" destId="{229775AA-B8B4-400F-BB68-88AC8665C37E}" srcOrd="0" destOrd="0" presId="urn:microsoft.com/office/officeart/2005/8/layout/process2"/>
    <dgm:cxn modelId="{6E87A57B-C422-474A-AF73-60F591C252C7}" srcId="{8A731297-43DE-4218-AD84-83CE3C21B782}" destId="{C2F3266F-580D-4850-90A3-3BEF27248413}" srcOrd="0" destOrd="0" parTransId="{38A3BDB3-6015-4EC3-B47A-3AA41CF0EFEC}" sibTransId="{C219EB9E-8321-4517-AA85-DBFBB5757F60}"/>
    <dgm:cxn modelId="{0C6274D0-7634-44AF-9BE1-0D6C0F5A12FE}" type="presOf" srcId="{C219EB9E-8321-4517-AA85-DBFBB5757F60}" destId="{212BC2B7-D832-4F4A-8E47-ECA1D0475B69}" srcOrd="0" destOrd="0" presId="urn:microsoft.com/office/officeart/2005/8/layout/process2"/>
    <dgm:cxn modelId="{C4ACB4E1-4D47-4F98-99F3-DC209D45A696}" srcId="{8A731297-43DE-4218-AD84-83CE3C21B782}" destId="{581FCC7E-C15F-404F-9E10-998476446A5D}" srcOrd="1" destOrd="0" parTransId="{5142AA09-BD91-48BE-BF65-E31A6D5912F1}" sibTransId="{621A6BA1-1111-42AD-82D5-7A16FD1B80B9}"/>
    <dgm:cxn modelId="{37CBFB93-353F-4EF5-997D-484C72E3581B}" type="presOf" srcId="{C219EB9E-8321-4517-AA85-DBFBB5757F60}" destId="{C70D7BEE-2069-4065-8AC6-FC5555A0E59B}" srcOrd="1" destOrd="0" presId="urn:microsoft.com/office/officeart/2005/8/layout/process2"/>
    <dgm:cxn modelId="{B853A679-5C62-4FF6-8B94-D395A98833C7}" type="presOf" srcId="{621A6BA1-1111-42AD-82D5-7A16FD1B80B9}" destId="{35622370-86CF-47DA-919E-74416225A4A1}" srcOrd="0" destOrd="0" presId="urn:microsoft.com/office/officeart/2005/8/layout/process2"/>
    <dgm:cxn modelId="{AB0D21A5-A047-4F97-9D4E-E7D26710B186}" type="presOf" srcId="{581FCC7E-C15F-404F-9E10-998476446A5D}" destId="{71AB0EA1-A3BF-403C-A5BB-CFAA7539C61C}" srcOrd="0" destOrd="0" presId="urn:microsoft.com/office/officeart/2005/8/layout/process2"/>
    <dgm:cxn modelId="{1E450F72-13EF-4694-9BEF-113403918205}" type="presOf" srcId="{C2F3266F-580D-4850-90A3-3BEF27248413}" destId="{40A23C59-3021-4126-904F-AF7097E748CB}" srcOrd="0" destOrd="0" presId="urn:microsoft.com/office/officeart/2005/8/layout/process2"/>
    <dgm:cxn modelId="{5793BD5E-C6C9-4F68-A649-7534B2A53540}" srcId="{8A731297-43DE-4218-AD84-83CE3C21B782}" destId="{3771CF28-3776-4F95-9095-BDCB817D850E}" srcOrd="2" destOrd="0" parTransId="{0A79C959-C953-458E-8927-6368A46498E8}" sibTransId="{47394216-D31A-49BF-A3E9-CE6EC831F331}"/>
    <dgm:cxn modelId="{69430BCC-B8A1-490A-8384-286B3C5C4E88}" type="presOf" srcId="{621A6BA1-1111-42AD-82D5-7A16FD1B80B9}" destId="{A68B4C4F-4A3E-4F6D-AFF4-82B19269F5B2}" srcOrd="1" destOrd="0" presId="urn:microsoft.com/office/officeart/2005/8/layout/process2"/>
    <dgm:cxn modelId="{E2D9E99D-10D9-4058-BCB5-BF779D679B3E}" type="presOf" srcId="{8A731297-43DE-4218-AD84-83CE3C21B782}" destId="{0A8CA73D-3C60-4636-8C3E-E53C63495682}" srcOrd="0" destOrd="0" presId="urn:microsoft.com/office/officeart/2005/8/layout/process2"/>
    <dgm:cxn modelId="{4B389CEF-3630-4EC2-B967-A7A8207BB8E7}" type="presParOf" srcId="{0A8CA73D-3C60-4636-8C3E-E53C63495682}" destId="{40A23C59-3021-4126-904F-AF7097E748CB}" srcOrd="0" destOrd="0" presId="urn:microsoft.com/office/officeart/2005/8/layout/process2"/>
    <dgm:cxn modelId="{0FC775E4-B1DE-4049-9D1B-CB6976AEF8CF}" type="presParOf" srcId="{0A8CA73D-3C60-4636-8C3E-E53C63495682}" destId="{212BC2B7-D832-4F4A-8E47-ECA1D0475B69}" srcOrd="1" destOrd="0" presId="urn:microsoft.com/office/officeart/2005/8/layout/process2"/>
    <dgm:cxn modelId="{6F9BC9F4-9AE7-48CE-AE58-6EC021058184}" type="presParOf" srcId="{212BC2B7-D832-4F4A-8E47-ECA1D0475B69}" destId="{C70D7BEE-2069-4065-8AC6-FC5555A0E59B}" srcOrd="0" destOrd="0" presId="urn:microsoft.com/office/officeart/2005/8/layout/process2"/>
    <dgm:cxn modelId="{570B08B1-028A-4EF8-A1AD-EBEAF75A9294}" type="presParOf" srcId="{0A8CA73D-3C60-4636-8C3E-E53C63495682}" destId="{71AB0EA1-A3BF-403C-A5BB-CFAA7539C61C}" srcOrd="2" destOrd="0" presId="urn:microsoft.com/office/officeart/2005/8/layout/process2"/>
    <dgm:cxn modelId="{D3B0B357-5FC5-4144-BCB1-C0DEF9580524}" type="presParOf" srcId="{0A8CA73D-3C60-4636-8C3E-E53C63495682}" destId="{35622370-86CF-47DA-919E-74416225A4A1}" srcOrd="3" destOrd="0" presId="urn:microsoft.com/office/officeart/2005/8/layout/process2"/>
    <dgm:cxn modelId="{770B53AF-D205-4F5A-8107-09BB497AF25A}" type="presParOf" srcId="{35622370-86CF-47DA-919E-74416225A4A1}" destId="{A68B4C4F-4A3E-4F6D-AFF4-82B19269F5B2}" srcOrd="0" destOrd="0" presId="urn:microsoft.com/office/officeart/2005/8/layout/process2"/>
    <dgm:cxn modelId="{CA594B6F-E886-47D0-B682-7AACBC229E4F}" type="presParOf" srcId="{0A8CA73D-3C60-4636-8C3E-E53C63495682}" destId="{229775AA-B8B4-400F-BB68-88AC8665C3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31297-43DE-4218-AD84-83CE3C21B782}" type="doc">
      <dgm:prSet loTypeId="urn:microsoft.com/office/officeart/2005/8/layout/process2" loCatId="process" qsTypeId="urn:microsoft.com/office/officeart/2005/8/quickstyle/simple1" qsCatId="simple" csTypeId="urn:microsoft.com/office/officeart/2005/8/colors/accent5_1" csCatId="accent5" phldr="1"/>
      <dgm:spPr/>
    </dgm:pt>
    <dgm:pt modelId="{C2F3266F-580D-4850-90A3-3BEF27248413}">
      <dgm:prSet phldrT="[텍스트]" custT="1"/>
      <dgm:spPr/>
      <dgm:t>
        <a:bodyPr/>
        <a:lstStyle/>
        <a:p>
          <a:pPr latinLnBrk="1"/>
          <a:r>
            <a:rPr lang="en-US" altLang="ko-KR" sz="2000" b="0" dirty="0" smtClean="0">
              <a:solidFill>
                <a:schemeClr val="tx1"/>
              </a:solidFill>
              <a:latin typeface="+mn-lt"/>
              <a:ea typeface="나눔고딕" panose="020D0604000000000000" pitchFamily="50" charset="-127"/>
            </a:rPr>
            <a:t>$1 = </a:t>
          </a:r>
          <a:r>
            <a:rPr lang="ko-KR" altLang="en-US" sz="2000" b="0" dirty="0" smtClean="0"/>
            <a:t>￦</a:t>
          </a:r>
          <a:r>
            <a:rPr lang="ko-KR" altLang="en-US" sz="2000" b="0" dirty="0" smtClean="0">
              <a:solidFill>
                <a:schemeClr val="tx1"/>
              </a:solidFill>
              <a:latin typeface="+mn-lt"/>
              <a:ea typeface="나눔고딕" panose="020D0604000000000000" pitchFamily="50" charset="-127"/>
            </a:rPr>
            <a:t> </a:t>
          </a:r>
          <a:r>
            <a:rPr lang="en-US" altLang="ko-KR" sz="2000" b="0" dirty="0" smtClean="0">
              <a:solidFill>
                <a:schemeClr val="tx1"/>
              </a:solidFill>
              <a:latin typeface="+mn-lt"/>
              <a:ea typeface="나눔고딕" panose="020D0604000000000000" pitchFamily="50" charset="-127"/>
            </a:rPr>
            <a:t>1,121</a:t>
          </a:r>
          <a:endParaRPr lang="ko-KR" altLang="en-US" sz="2000" b="0" dirty="0">
            <a:solidFill>
              <a:schemeClr val="tx1"/>
            </a:solidFill>
            <a:latin typeface="+mn-lt"/>
          </a:endParaRPr>
        </a:p>
      </dgm:t>
    </dgm:pt>
    <dgm:pt modelId="{38A3BDB3-6015-4EC3-B47A-3AA41CF0EFEC}" type="parTrans" cxnId="{6E87A57B-C422-474A-AF73-60F591C252C7}">
      <dgm:prSet/>
      <dgm:spPr/>
      <dgm:t>
        <a:bodyPr/>
        <a:lstStyle/>
        <a:p>
          <a:pPr latinLnBrk="1"/>
          <a:endParaRPr lang="ko-KR" altLang="en-US"/>
        </a:p>
      </dgm:t>
    </dgm:pt>
    <dgm:pt modelId="{C219EB9E-8321-4517-AA85-DBFBB5757F60}" type="sibTrans" cxnId="{6E87A57B-C422-474A-AF73-60F591C252C7}">
      <dgm:prSet/>
      <dgm:spPr/>
      <dgm:t>
        <a:bodyPr/>
        <a:lstStyle/>
        <a:p>
          <a:pPr latinLnBrk="1"/>
          <a:endParaRPr lang="ko-KR" altLang="en-US"/>
        </a:p>
      </dgm:t>
    </dgm:pt>
    <dgm:pt modelId="{581FCC7E-C15F-404F-9E10-998476446A5D}">
      <dgm:prSet phldrT="[텍스트]" custT="1"/>
      <dgm:spPr/>
      <dgm:t>
        <a:bodyPr/>
        <a:lstStyle/>
        <a:p>
          <a:pPr latinLnBrk="1"/>
          <a:r>
            <a:rPr lang="en-US" altLang="ko-KR" sz="2000" b="0" dirty="0" smtClean="0">
              <a:solidFill>
                <a:schemeClr val="tx1"/>
              </a:solidFill>
              <a:latin typeface="+mn-lt"/>
              <a:ea typeface="나눔고딕" panose="020D0604000000000000" pitchFamily="50" charset="-127"/>
            </a:rPr>
            <a:t>1,100 &gt; </a:t>
          </a:r>
          <a:r>
            <a:rPr lang="en-US" altLang="ko-KR" sz="2000" b="1" dirty="0" smtClean="0">
              <a:solidFill>
                <a:schemeClr val="tx1"/>
              </a:solidFill>
              <a:latin typeface="+mn-lt"/>
              <a:ea typeface="나눔고딕" panose="020D0604000000000000" pitchFamily="50" charset="-127"/>
            </a:rPr>
            <a:t>(closer)</a:t>
          </a:r>
          <a:r>
            <a:rPr lang="en-US" altLang="ko-KR" sz="2000" b="0" dirty="0" smtClean="0">
              <a:solidFill>
                <a:schemeClr val="tx1"/>
              </a:solidFill>
              <a:latin typeface="+mn-lt"/>
              <a:ea typeface="나눔고딕" panose="020D0604000000000000" pitchFamily="50" charset="-127"/>
            </a:rPr>
            <a:t> &gt;  1,121  &gt; 1,150</a:t>
          </a:r>
          <a:endParaRPr lang="ko-KR" altLang="en-US" sz="2000" b="0" dirty="0">
            <a:solidFill>
              <a:schemeClr val="tx1"/>
            </a:solidFill>
            <a:latin typeface="+mn-lt"/>
          </a:endParaRPr>
        </a:p>
      </dgm:t>
    </dgm:pt>
    <dgm:pt modelId="{5142AA09-BD91-48BE-BF65-E31A6D5912F1}" type="parTrans" cxnId="{C4ACB4E1-4D47-4F98-99F3-DC209D45A696}">
      <dgm:prSet/>
      <dgm:spPr/>
      <dgm:t>
        <a:bodyPr/>
        <a:lstStyle/>
        <a:p>
          <a:pPr latinLnBrk="1"/>
          <a:endParaRPr lang="ko-KR" altLang="en-US"/>
        </a:p>
      </dgm:t>
    </dgm:pt>
    <dgm:pt modelId="{621A6BA1-1111-42AD-82D5-7A16FD1B80B9}" type="sibTrans" cxnId="{C4ACB4E1-4D47-4F98-99F3-DC209D45A696}">
      <dgm:prSet/>
      <dgm:spPr/>
      <dgm:t>
        <a:bodyPr/>
        <a:lstStyle/>
        <a:p>
          <a:pPr latinLnBrk="1"/>
          <a:endParaRPr lang="ko-KR" altLang="en-US"/>
        </a:p>
      </dgm:t>
    </dgm:pt>
    <dgm:pt modelId="{3771CF28-3776-4F95-9095-BDCB817D850E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</a:t>
          </a:r>
          <a:r>
            <a:rPr lang="en-US" altLang="ko-KR" sz="1800" b="1" dirty="0" smtClean="0"/>
            <a:t>1,081 is rounded off to 1,100</a:t>
          </a:r>
          <a:endParaRPr lang="ko-KR" altLang="en-US" sz="1800" b="1" dirty="0"/>
        </a:p>
      </dgm:t>
    </dgm:pt>
    <dgm:pt modelId="{47394216-D31A-49BF-A3E9-CE6EC831F331}" type="sibTrans" cxnId="{5793BD5E-C6C9-4F68-A649-7534B2A53540}">
      <dgm:prSet/>
      <dgm:spPr/>
      <dgm:t>
        <a:bodyPr/>
        <a:lstStyle/>
        <a:p>
          <a:pPr latinLnBrk="1"/>
          <a:endParaRPr lang="ko-KR" altLang="en-US"/>
        </a:p>
      </dgm:t>
    </dgm:pt>
    <dgm:pt modelId="{0A79C959-C953-458E-8927-6368A46498E8}" type="parTrans" cxnId="{5793BD5E-C6C9-4F68-A649-7534B2A53540}">
      <dgm:prSet/>
      <dgm:spPr/>
      <dgm:t>
        <a:bodyPr/>
        <a:lstStyle/>
        <a:p>
          <a:pPr latinLnBrk="1"/>
          <a:endParaRPr lang="ko-KR" altLang="en-US"/>
        </a:p>
      </dgm:t>
    </dgm:pt>
    <dgm:pt modelId="{0A8CA73D-3C60-4636-8C3E-E53C63495682}" type="pres">
      <dgm:prSet presAssocID="{8A731297-43DE-4218-AD84-83CE3C21B782}" presName="linearFlow" presStyleCnt="0">
        <dgm:presLayoutVars>
          <dgm:resizeHandles val="exact"/>
        </dgm:presLayoutVars>
      </dgm:prSet>
      <dgm:spPr/>
    </dgm:pt>
    <dgm:pt modelId="{40A23C59-3021-4126-904F-AF7097E748CB}" type="pres">
      <dgm:prSet presAssocID="{C2F3266F-580D-4850-90A3-3BEF27248413}" presName="node" presStyleLbl="node1" presStyleIdx="0" presStyleCnt="3" custScaleX="212622" custLinFactNeighborX="3010" custLinFactNeighborY="446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2BC2B7-D832-4F4A-8E47-ECA1D0475B69}" type="pres">
      <dgm:prSet presAssocID="{C219EB9E-8321-4517-AA85-DBFBB5757F60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70D7BEE-2069-4065-8AC6-FC5555A0E59B}" type="pres">
      <dgm:prSet presAssocID="{C219EB9E-8321-4517-AA85-DBFBB5757F60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1AB0EA1-A3BF-403C-A5BB-CFAA7539C61C}" type="pres">
      <dgm:prSet presAssocID="{581FCC7E-C15F-404F-9E10-998476446A5D}" presName="node" presStyleLbl="node1" presStyleIdx="1" presStyleCnt="3" custScaleX="212622" custLinFactNeighborX="31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622370-86CF-47DA-919E-74416225A4A1}" type="pres">
      <dgm:prSet presAssocID="{621A6BA1-1111-42AD-82D5-7A16FD1B80B9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68B4C4F-4A3E-4F6D-AFF4-82B19269F5B2}" type="pres">
      <dgm:prSet presAssocID="{621A6BA1-1111-42AD-82D5-7A16FD1B80B9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29775AA-B8B4-400F-BB68-88AC8665C37E}" type="pres">
      <dgm:prSet presAssocID="{3771CF28-3776-4F95-9095-BDCB817D850E}" presName="node" presStyleLbl="node1" presStyleIdx="2" presStyleCnt="3" custScaleX="2126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E87A57B-C422-474A-AF73-60F591C252C7}" srcId="{8A731297-43DE-4218-AD84-83CE3C21B782}" destId="{C2F3266F-580D-4850-90A3-3BEF27248413}" srcOrd="0" destOrd="0" parTransId="{38A3BDB3-6015-4EC3-B47A-3AA41CF0EFEC}" sibTransId="{C219EB9E-8321-4517-AA85-DBFBB5757F60}"/>
    <dgm:cxn modelId="{C4ACB4E1-4D47-4F98-99F3-DC209D45A696}" srcId="{8A731297-43DE-4218-AD84-83CE3C21B782}" destId="{581FCC7E-C15F-404F-9E10-998476446A5D}" srcOrd="1" destOrd="0" parTransId="{5142AA09-BD91-48BE-BF65-E31A6D5912F1}" sibTransId="{621A6BA1-1111-42AD-82D5-7A16FD1B80B9}"/>
    <dgm:cxn modelId="{E9DAE043-557B-4BCC-9C9C-DC5D4959DC0C}" type="presOf" srcId="{621A6BA1-1111-42AD-82D5-7A16FD1B80B9}" destId="{A68B4C4F-4A3E-4F6D-AFF4-82B19269F5B2}" srcOrd="1" destOrd="0" presId="urn:microsoft.com/office/officeart/2005/8/layout/process2"/>
    <dgm:cxn modelId="{5793BD5E-C6C9-4F68-A649-7534B2A53540}" srcId="{8A731297-43DE-4218-AD84-83CE3C21B782}" destId="{3771CF28-3776-4F95-9095-BDCB817D850E}" srcOrd="2" destOrd="0" parTransId="{0A79C959-C953-458E-8927-6368A46498E8}" sibTransId="{47394216-D31A-49BF-A3E9-CE6EC831F331}"/>
    <dgm:cxn modelId="{7DF5DC55-DE33-4692-9D39-C6183485A6EC}" type="presOf" srcId="{581FCC7E-C15F-404F-9E10-998476446A5D}" destId="{71AB0EA1-A3BF-403C-A5BB-CFAA7539C61C}" srcOrd="0" destOrd="0" presId="urn:microsoft.com/office/officeart/2005/8/layout/process2"/>
    <dgm:cxn modelId="{031537C3-343F-4FD4-9CAE-34EE21E0B3AE}" type="presOf" srcId="{621A6BA1-1111-42AD-82D5-7A16FD1B80B9}" destId="{35622370-86CF-47DA-919E-74416225A4A1}" srcOrd="0" destOrd="0" presId="urn:microsoft.com/office/officeart/2005/8/layout/process2"/>
    <dgm:cxn modelId="{49ACFF56-510B-41E9-ADF9-89D683AC2571}" type="presOf" srcId="{C219EB9E-8321-4517-AA85-DBFBB5757F60}" destId="{212BC2B7-D832-4F4A-8E47-ECA1D0475B69}" srcOrd="0" destOrd="0" presId="urn:microsoft.com/office/officeart/2005/8/layout/process2"/>
    <dgm:cxn modelId="{3421CAB2-9D7F-40D1-87E1-A32B7856EB68}" type="presOf" srcId="{C2F3266F-580D-4850-90A3-3BEF27248413}" destId="{40A23C59-3021-4126-904F-AF7097E748CB}" srcOrd="0" destOrd="0" presId="urn:microsoft.com/office/officeart/2005/8/layout/process2"/>
    <dgm:cxn modelId="{F0F77A61-2D08-4F3A-8CA6-8055BC3B74A1}" type="presOf" srcId="{8A731297-43DE-4218-AD84-83CE3C21B782}" destId="{0A8CA73D-3C60-4636-8C3E-E53C63495682}" srcOrd="0" destOrd="0" presId="urn:microsoft.com/office/officeart/2005/8/layout/process2"/>
    <dgm:cxn modelId="{64033649-06FD-414D-B882-40E27430D5C8}" type="presOf" srcId="{C219EB9E-8321-4517-AA85-DBFBB5757F60}" destId="{C70D7BEE-2069-4065-8AC6-FC5555A0E59B}" srcOrd="1" destOrd="0" presId="urn:microsoft.com/office/officeart/2005/8/layout/process2"/>
    <dgm:cxn modelId="{317144B8-6434-46BD-8A50-7C19D854A22D}" type="presOf" srcId="{3771CF28-3776-4F95-9095-BDCB817D850E}" destId="{229775AA-B8B4-400F-BB68-88AC8665C37E}" srcOrd="0" destOrd="0" presId="urn:microsoft.com/office/officeart/2005/8/layout/process2"/>
    <dgm:cxn modelId="{7B5D7B07-BC84-46BF-B505-005D9ED931E9}" type="presParOf" srcId="{0A8CA73D-3C60-4636-8C3E-E53C63495682}" destId="{40A23C59-3021-4126-904F-AF7097E748CB}" srcOrd="0" destOrd="0" presId="urn:microsoft.com/office/officeart/2005/8/layout/process2"/>
    <dgm:cxn modelId="{EAE9847F-3E39-434E-846E-33A1B0730DAA}" type="presParOf" srcId="{0A8CA73D-3C60-4636-8C3E-E53C63495682}" destId="{212BC2B7-D832-4F4A-8E47-ECA1D0475B69}" srcOrd="1" destOrd="0" presId="urn:microsoft.com/office/officeart/2005/8/layout/process2"/>
    <dgm:cxn modelId="{4EC2A215-DAF2-47A4-8B0D-32CDD81B85DD}" type="presParOf" srcId="{212BC2B7-D832-4F4A-8E47-ECA1D0475B69}" destId="{C70D7BEE-2069-4065-8AC6-FC5555A0E59B}" srcOrd="0" destOrd="0" presId="urn:microsoft.com/office/officeart/2005/8/layout/process2"/>
    <dgm:cxn modelId="{542FD348-AF91-492D-B324-339B6A992159}" type="presParOf" srcId="{0A8CA73D-3C60-4636-8C3E-E53C63495682}" destId="{71AB0EA1-A3BF-403C-A5BB-CFAA7539C61C}" srcOrd="2" destOrd="0" presId="urn:microsoft.com/office/officeart/2005/8/layout/process2"/>
    <dgm:cxn modelId="{75C2C91B-9C3F-471D-903E-869435566D20}" type="presParOf" srcId="{0A8CA73D-3C60-4636-8C3E-E53C63495682}" destId="{35622370-86CF-47DA-919E-74416225A4A1}" srcOrd="3" destOrd="0" presId="urn:microsoft.com/office/officeart/2005/8/layout/process2"/>
    <dgm:cxn modelId="{A18D4CE6-A75A-411B-90F3-E698CC05A140}" type="presParOf" srcId="{35622370-86CF-47DA-919E-74416225A4A1}" destId="{A68B4C4F-4A3E-4F6D-AFF4-82B19269F5B2}" srcOrd="0" destOrd="0" presId="urn:microsoft.com/office/officeart/2005/8/layout/process2"/>
    <dgm:cxn modelId="{9927EEAF-D4FD-4B0C-91E0-5D671D1E9A69}" type="presParOf" srcId="{0A8CA73D-3C60-4636-8C3E-E53C63495682}" destId="{229775AA-B8B4-400F-BB68-88AC8665C3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47470-FC59-4B8D-BAD6-8AF073F7BADE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B67B-F922-4F77-9FF0-BED4761CC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3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416D1-FCA5-433B-B00A-8EACA6124C49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9007F-8A03-436A-B6FE-E913B77C3B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2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rgbClr val="29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 smtClean="0"/>
              <a:t>00</a:t>
            </a:r>
            <a:fld id="{CF612540-9602-46A0-9E57-34F7D20680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427608" y="0"/>
            <a:ext cx="1264072" cy="1860138"/>
          </a:xfrm>
          <a:prstGeom prst="rect">
            <a:avLst/>
          </a:prstGeom>
          <a:solidFill>
            <a:srgbClr val="29D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 smtClean="0"/>
              <a:t>00</a:t>
            </a:r>
            <a:fld id="{CF612540-9602-46A0-9E57-34F7D20680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16216" y="316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fld id="{CF612540-9602-46A0-9E57-34F7D20680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887816" y="6140323"/>
            <a:ext cx="1198173" cy="5703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ulyoo1@naver.com" TargetMode="External"/><Relationship Id="rId4" Type="http://schemas.openxmlformats.org/officeDocument/2006/relationships/hyperlink" Target="mailto:eulyoo@cho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oemuesr\바탕 화면\을유\제목 없음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7" b="30964"/>
          <a:stretch/>
        </p:blipFill>
        <p:spPr bwMode="auto">
          <a:xfrm>
            <a:off x="2164506" y="836712"/>
            <a:ext cx="485576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12360" y="6021288"/>
            <a:ext cx="1259632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3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10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471" y="136225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Process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3568" y="766445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57422" y="785794"/>
            <a:ext cx="3208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Process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2214546" y="1500174"/>
            <a:ext cx="562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Apply exchange rate transparently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187624" y="2370366"/>
            <a:ext cx="2955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Take an order via email</a:t>
            </a:r>
            <a:endParaRPr lang="en-US" altLang="ko-KR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6" name="그림 15" descr="order d.JPG"/>
          <p:cNvPicPr>
            <a:picLocks noChangeAspect="1"/>
          </p:cNvPicPr>
          <p:nvPr/>
        </p:nvPicPr>
        <p:blipFill>
          <a:blip r:embed="rId2" cstate="print"/>
          <a:srcRect r="48026" b="59977"/>
          <a:stretch>
            <a:fillRect/>
          </a:stretch>
        </p:blipFill>
        <p:spPr>
          <a:xfrm>
            <a:off x="1403648" y="2852936"/>
            <a:ext cx="2454630" cy="1512168"/>
          </a:xfrm>
          <a:prstGeom prst="rect">
            <a:avLst/>
          </a:prstGeom>
        </p:spPr>
      </p:pic>
      <p:sp>
        <p:nvSpPr>
          <p:cNvPr id="21" name="오른쪽 화살표 20"/>
          <p:cNvSpPr/>
          <p:nvPr/>
        </p:nvSpPr>
        <p:spPr>
          <a:xfrm>
            <a:off x="4572000" y="3501008"/>
            <a:ext cx="360040" cy="216024"/>
          </a:xfrm>
          <a:prstGeom prst="rightArrow">
            <a:avLst/>
          </a:prstGeom>
          <a:solidFill>
            <a:srgbClr val="29D9C2"/>
          </a:solidFill>
          <a:ln>
            <a:solidFill>
              <a:srgbClr val="29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436096" y="234888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Order and Deliver</a:t>
            </a:r>
            <a:endParaRPr lang="en-US" altLang="ko-KR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7" name="그림 26" descr="KakaoTalk_20150305_100105978.jpg"/>
          <p:cNvPicPr>
            <a:picLocks noChangeAspect="1"/>
          </p:cNvPicPr>
          <p:nvPr/>
        </p:nvPicPr>
        <p:blipFill>
          <a:blip r:embed="rId3" cstate="print"/>
          <a:srcRect l="15350" t="651" r="18735"/>
          <a:stretch>
            <a:fillRect/>
          </a:stretch>
        </p:blipFill>
        <p:spPr>
          <a:xfrm rot="5400000">
            <a:off x="5702212" y="2658829"/>
            <a:ext cx="1872208" cy="2116407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2771800" y="3429000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403648" y="3861048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619672" y="4437112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403648" y="4564285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E-mail address</a:t>
            </a:r>
          </a:p>
          <a:p>
            <a:pPr>
              <a:buFontTx/>
              <a:buChar char="-"/>
            </a:pP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/>
              </a:rPr>
              <a:t>eulyoo@chol.com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buFontTx/>
              <a:buChar char="-"/>
            </a:pP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5"/>
              </a:rPr>
              <a:t>eulyoo1@naver.com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400" b="1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Tel.  82-2-733-6934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400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Fax. 82-2-732-9154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11</a:t>
            </a:fld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683568" y="766445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57422" y="785794"/>
            <a:ext cx="3208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Process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2214546" y="1500174"/>
            <a:ext cx="562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Apply exchange rate transparently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142976" y="221455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Enter the information </a:t>
            </a:r>
            <a:endParaRPr lang="en-US" altLang="ko-KR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857027" y="4221088"/>
            <a:ext cx="360040" cy="216024"/>
          </a:xfrm>
          <a:prstGeom prst="rightArrow">
            <a:avLst/>
          </a:prstGeom>
          <a:solidFill>
            <a:srgbClr val="29D9C2"/>
          </a:solidFill>
          <a:ln>
            <a:solidFill>
              <a:srgbClr val="29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433090" y="1916832"/>
            <a:ext cx="2996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Invoice and Packing list</a:t>
            </a:r>
            <a:endParaRPr lang="en-US" altLang="ko-KR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8" name="그림 27" descr="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595" y="2852936"/>
            <a:ext cx="3550901" cy="2585336"/>
          </a:xfrm>
          <a:prstGeom prst="rect">
            <a:avLst/>
          </a:prstGeom>
          <a:ln>
            <a:noFill/>
          </a:ln>
        </p:spPr>
      </p:pic>
      <p:pic>
        <p:nvPicPr>
          <p:cNvPr id="29" name="그림 28" descr="invoice 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9115" y="2276872"/>
            <a:ext cx="2520280" cy="1920213"/>
          </a:xfrm>
          <a:prstGeom prst="rect">
            <a:avLst/>
          </a:prstGeom>
          <a:ln>
            <a:noFill/>
          </a:ln>
        </p:spPr>
      </p:pic>
      <p:pic>
        <p:nvPicPr>
          <p:cNvPr id="31" name="그림 30" descr="packing 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9115" y="4509120"/>
            <a:ext cx="2523285" cy="17460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53680" y="4221088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sz="11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0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invoice</a:t>
            </a:r>
            <a:endParaRPr lang="ko-KR" altLang="en-US" sz="1100" dirty="0">
              <a:solidFill>
                <a:srgbClr val="1EAA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9115" y="6237312"/>
            <a:ext cx="10166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sz="105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0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packing</a:t>
            </a:r>
            <a:r>
              <a:rPr lang="en-US" altLang="ko-KR" sz="105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list</a:t>
            </a:r>
            <a:endParaRPr lang="ko-KR" altLang="en-US" sz="1050" dirty="0">
              <a:solidFill>
                <a:srgbClr val="1EAA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471" y="136225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Process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5455" y="5517232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sz="10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000" dirty="0" err="1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Eulyoo’s</a:t>
            </a:r>
            <a:r>
              <a:rPr lang="en-US" altLang="ko-KR" sz="10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system</a:t>
            </a:r>
            <a:endParaRPr lang="ko-KR" altLang="en-US" sz="1000" dirty="0">
              <a:solidFill>
                <a:srgbClr val="1EA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12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471" y="136225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Process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3568" y="764704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57422" y="78579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Process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2214546" y="1500174"/>
            <a:ext cx="5805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Apply exchange rate transparently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39552" y="2132856"/>
            <a:ext cx="5604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 Packing and Shipment (about 2-3 months) </a:t>
            </a:r>
            <a:endParaRPr lang="en-US" altLang="ko-KR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6" name="그림 35" descr="library of congress.JPG"/>
          <p:cNvPicPr>
            <a:picLocks noChangeAspect="1"/>
          </p:cNvPicPr>
          <p:nvPr/>
        </p:nvPicPr>
        <p:blipFill>
          <a:blip r:embed="rId2" cstate="print"/>
          <a:srcRect l="696" t="2751" r="2751" b="9838"/>
          <a:stretch>
            <a:fillRect/>
          </a:stretch>
        </p:blipFill>
        <p:spPr>
          <a:xfrm>
            <a:off x="885969" y="3861048"/>
            <a:ext cx="2893943" cy="2278211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5292080" y="2514382"/>
            <a:ext cx="3494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Extra shipment services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/>
        </p:nvGraphicFramePr>
        <p:xfrm>
          <a:off x="4860032" y="3068962"/>
          <a:ext cx="3768932" cy="259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466"/>
                <a:gridCol w="1884466"/>
              </a:tblGrid>
              <a:tr h="5861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/>
                        <a:t>Type</a:t>
                      </a:r>
                      <a:endParaRPr lang="ko-KR" altLang="en-US" sz="2100" dirty="0"/>
                    </a:p>
                  </a:txBody>
                  <a:tcPr marL="104044" marR="104044" marT="52021" marB="5202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/>
                        <a:t>Period</a:t>
                      </a:r>
                      <a:endParaRPr lang="ko-KR" altLang="en-US" sz="2100" dirty="0"/>
                    </a:p>
                  </a:txBody>
                  <a:tcPr marL="104044" marR="104044" marT="52021" marB="52021" anchor="ctr"/>
                </a:tc>
              </a:tr>
              <a:tr h="5861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Fedex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04044" marR="104044" marT="52021" marB="5202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5</a:t>
                      </a:r>
                      <a:r>
                        <a:rPr lang="en-US" altLang="ko-KR" sz="1600" b="1" baseline="0" dirty="0" smtClean="0"/>
                        <a:t> to 7 days</a:t>
                      </a:r>
                      <a:endParaRPr lang="ko-KR" altLang="en-US" sz="1600" b="1" dirty="0"/>
                    </a:p>
                  </a:txBody>
                  <a:tcPr marL="104044" marR="104044" marT="52021" marB="52021" anchor="ctr"/>
                </a:tc>
              </a:tr>
              <a:tr h="5861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EMS</a:t>
                      </a:r>
                      <a:endParaRPr lang="ko-KR" altLang="en-US" sz="1600" b="1" dirty="0"/>
                    </a:p>
                  </a:txBody>
                  <a:tcPr marL="104044" marR="104044" marT="52021" marB="5202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Within</a:t>
                      </a:r>
                      <a:r>
                        <a:rPr lang="en-US" altLang="ko-KR" sz="1600" b="1" baseline="0" dirty="0" smtClean="0"/>
                        <a:t> 10days</a:t>
                      </a:r>
                      <a:endParaRPr lang="ko-KR" altLang="en-US" sz="1600" b="1" dirty="0"/>
                    </a:p>
                  </a:txBody>
                  <a:tcPr marL="104044" marR="104044" marT="52021" marB="52021" anchor="ctr"/>
                </a:tc>
              </a:tr>
              <a:tr h="8337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Air</a:t>
                      </a:r>
                      <a:endParaRPr lang="ko-KR" altLang="en-US" sz="1600" b="1" dirty="0"/>
                    </a:p>
                  </a:txBody>
                  <a:tcPr marL="104044" marR="104044" marT="52021" marB="5202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Within</a:t>
                      </a:r>
                      <a:r>
                        <a:rPr lang="en-US" altLang="ko-KR" sz="1600" b="1" baseline="0" dirty="0" smtClean="0"/>
                        <a:t> 2weeks</a:t>
                      </a:r>
                      <a:endParaRPr lang="ko-KR" altLang="en-US" sz="1600" b="1" dirty="0"/>
                    </a:p>
                  </a:txBody>
                  <a:tcPr marL="104044" marR="104044" marT="52021" marB="52021" anchor="ctr"/>
                </a:tc>
              </a:tr>
            </a:tbl>
          </a:graphicData>
        </a:graphic>
      </p:graphicFrame>
      <p:sp>
        <p:nvSpPr>
          <p:cNvPr id="21" name="왼쪽으로 구부러진 화살표 20"/>
          <p:cNvSpPr/>
          <p:nvPr/>
        </p:nvSpPr>
        <p:spPr>
          <a:xfrm>
            <a:off x="3995936" y="3429000"/>
            <a:ext cx="360040" cy="648072"/>
          </a:xfrm>
          <a:prstGeom prst="curvedLeftArrow">
            <a:avLst/>
          </a:prstGeom>
          <a:solidFill>
            <a:srgbClr val="29D9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2" name="그림 21" descr="fedex.jpg"/>
          <p:cNvPicPr>
            <a:picLocks noChangeAspect="1"/>
          </p:cNvPicPr>
          <p:nvPr/>
        </p:nvPicPr>
        <p:blipFill>
          <a:blip r:embed="rId3" cstate="print"/>
          <a:srcRect t="6866" r="1617" b="15946"/>
          <a:stretch>
            <a:fillRect/>
          </a:stretch>
        </p:blipFill>
        <p:spPr>
          <a:xfrm>
            <a:off x="755576" y="2780928"/>
            <a:ext cx="1653708" cy="864096"/>
          </a:xfrm>
          <a:prstGeom prst="rect">
            <a:avLst/>
          </a:prstGeom>
        </p:spPr>
      </p:pic>
      <p:pic>
        <p:nvPicPr>
          <p:cNvPr id="27" name="그림 26" descr="as.JPG"/>
          <p:cNvPicPr>
            <a:picLocks noChangeAspect="1"/>
          </p:cNvPicPr>
          <p:nvPr/>
        </p:nvPicPr>
        <p:blipFill>
          <a:blip r:embed="rId4" cstate="print"/>
          <a:srcRect r="47553" b="65786"/>
          <a:stretch>
            <a:fillRect/>
          </a:stretch>
        </p:blipFill>
        <p:spPr>
          <a:xfrm>
            <a:off x="2483768" y="2564904"/>
            <a:ext cx="1296144" cy="11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13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8463" y="1311151"/>
            <a:ext cx="116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Outstanding  Services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3568" y="766445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19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pic>
        <p:nvPicPr>
          <p:cNvPr id="37" name="그림 36" descr="enter.JPG"/>
          <p:cNvPicPr>
            <a:picLocks noChangeAspect="1"/>
          </p:cNvPicPr>
          <p:nvPr/>
        </p:nvPicPr>
        <p:blipFill>
          <a:blip r:embed="rId2" cstate="print"/>
          <a:srcRect l="13775" t="14307" r="13776" b="7818"/>
          <a:stretch>
            <a:fillRect/>
          </a:stretch>
        </p:blipFill>
        <p:spPr>
          <a:xfrm>
            <a:off x="431681" y="2276872"/>
            <a:ext cx="4964552" cy="3885301"/>
          </a:xfrm>
          <a:prstGeom prst="rect">
            <a:avLst/>
          </a:prstGeom>
        </p:spPr>
      </p:pic>
      <p:sp>
        <p:nvSpPr>
          <p:cNvPr id="43" name="액자 42"/>
          <p:cNvSpPr/>
          <p:nvPr/>
        </p:nvSpPr>
        <p:spPr>
          <a:xfrm>
            <a:off x="503689" y="2780928"/>
            <a:ext cx="1224136" cy="288032"/>
          </a:xfrm>
          <a:prstGeom prst="fram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5" name="직선 화살표 연결선 44"/>
          <p:cNvCxnSpPr/>
          <p:nvPr/>
        </p:nvCxnSpPr>
        <p:spPr>
          <a:xfrm flipV="1">
            <a:off x="1727825" y="2132856"/>
            <a:ext cx="432048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그림 48" descr="enter.JPG"/>
          <p:cNvPicPr>
            <a:picLocks noChangeAspect="1"/>
          </p:cNvPicPr>
          <p:nvPr/>
        </p:nvPicPr>
        <p:blipFill>
          <a:blip r:embed="rId2" cstate="print"/>
          <a:srcRect l="15013" t="25742" r="67887" b="71168"/>
          <a:stretch>
            <a:fillRect/>
          </a:stretch>
        </p:blipFill>
        <p:spPr>
          <a:xfrm>
            <a:off x="6192321" y="2060848"/>
            <a:ext cx="2736304" cy="360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" name="그림 50" descr="exchange.JPG"/>
          <p:cNvPicPr>
            <a:picLocks noChangeAspect="1"/>
          </p:cNvPicPr>
          <p:nvPr/>
        </p:nvPicPr>
        <p:blipFill>
          <a:blip r:embed="rId3" cstate="print"/>
          <a:srcRect l="66936" t="28959" b="46782"/>
          <a:stretch>
            <a:fillRect/>
          </a:stretch>
        </p:blipFill>
        <p:spPr>
          <a:xfrm>
            <a:off x="5616257" y="3717032"/>
            <a:ext cx="3208028" cy="1152128"/>
          </a:xfrm>
          <a:prstGeom prst="rect">
            <a:avLst/>
          </a:prstGeom>
        </p:spPr>
      </p:pic>
      <p:sp>
        <p:nvSpPr>
          <p:cNvPr id="54" name="액자 53"/>
          <p:cNvSpPr/>
          <p:nvPr/>
        </p:nvSpPr>
        <p:spPr>
          <a:xfrm>
            <a:off x="5652120" y="4581128"/>
            <a:ext cx="3240360" cy="216024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56" name="직선 화살표 연결선 55"/>
          <p:cNvCxnSpPr/>
          <p:nvPr/>
        </p:nvCxnSpPr>
        <p:spPr>
          <a:xfrm>
            <a:off x="8280553" y="2276872"/>
            <a:ext cx="0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16257" y="4838963"/>
            <a:ext cx="2015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sz="10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At the bottom of the invoice</a:t>
            </a:r>
            <a:endParaRPr lang="ko-KR" alt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395536" y="6207115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sz="10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000" dirty="0" err="1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Eulyoo’s</a:t>
            </a:r>
            <a:r>
              <a:rPr lang="en-US" altLang="ko-KR" sz="10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system</a:t>
            </a:r>
            <a:endParaRPr lang="ko-KR" altLang="en-US" sz="1000" dirty="0"/>
          </a:p>
        </p:txBody>
      </p:sp>
      <p:sp>
        <p:nvSpPr>
          <p:cNvPr id="64" name="직사각형 63"/>
          <p:cNvSpPr/>
          <p:nvPr/>
        </p:nvSpPr>
        <p:spPr>
          <a:xfrm>
            <a:off x="2214546" y="1500174"/>
            <a:ext cx="5698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Apply exchange rate transparently </a:t>
            </a:r>
            <a:endParaRPr lang="ko-KR" altLang="en-US" dirty="0"/>
          </a:p>
        </p:txBody>
      </p:sp>
      <p:sp>
        <p:nvSpPr>
          <p:cNvPr id="65" name="직사각형 64"/>
          <p:cNvSpPr/>
          <p:nvPr/>
        </p:nvSpPr>
        <p:spPr>
          <a:xfrm>
            <a:off x="2357422" y="785794"/>
            <a:ext cx="536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Invoice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14</a:t>
            </a:fld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683568" y="766445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2214546" y="1500174"/>
            <a:ext cx="562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Apply exchange rate transparently </a:t>
            </a:r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2267744" y="2060848"/>
            <a:ext cx="4896544" cy="2376264"/>
            <a:chOff x="2123728" y="2060848"/>
            <a:chExt cx="4896544" cy="2376264"/>
          </a:xfrm>
        </p:grpSpPr>
        <p:pic>
          <p:nvPicPr>
            <p:cNvPr id="51" name="그림 50" descr="exchange.JPG"/>
            <p:cNvPicPr>
              <a:picLocks noChangeAspect="1"/>
            </p:cNvPicPr>
            <p:nvPr/>
          </p:nvPicPr>
          <p:blipFill>
            <a:blip r:embed="rId2" cstate="print"/>
            <a:srcRect l="46461" b="46909"/>
            <a:stretch>
              <a:fillRect/>
            </a:stretch>
          </p:blipFill>
          <p:spPr>
            <a:xfrm>
              <a:off x="2123728" y="2060848"/>
              <a:ext cx="4895528" cy="2376264"/>
            </a:xfrm>
            <a:prstGeom prst="rect">
              <a:avLst/>
            </a:prstGeom>
          </p:spPr>
        </p:pic>
        <p:sp>
          <p:nvSpPr>
            <p:cNvPr id="21" name="액자 20"/>
            <p:cNvSpPr/>
            <p:nvPr/>
          </p:nvSpPr>
          <p:spPr>
            <a:xfrm>
              <a:off x="3995936" y="4149080"/>
              <a:ext cx="3024336" cy="21602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67744" y="4365104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sz="16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2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invoice</a:t>
            </a:r>
            <a:endParaRPr lang="ko-KR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98463" y="1311151"/>
            <a:ext cx="116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Outstanding  Services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357422" y="785794"/>
            <a:ext cx="551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Invoice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5922" y="5286388"/>
            <a:ext cx="819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Q.</a:t>
            </a:r>
            <a:r>
              <a:rPr lang="ko-KR" altLang="en-US" sz="3600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600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How is the exchange rate applied?</a:t>
            </a:r>
            <a:endParaRPr lang="ko-KR" altLang="en-US" sz="3600" b="1" dirty="0">
              <a:solidFill>
                <a:srgbClr val="1EAA99"/>
              </a:solidFill>
            </a:endParaRPr>
          </a:p>
        </p:txBody>
      </p:sp>
      <p:sp>
        <p:nvSpPr>
          <p:cNvPr id="32" name="아래쪽 화살표 31"/>
          <p:cNvSpPr/>
          <p:nvPr/>
        </p:nvSpPr>
        <p:spPr>
          <a:xfrm>
            <a:off x="4644008" y="479715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15</a:t>
            </a:fld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683568" y="766445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6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1928794" y="1357298"/>
            <a:ext cx="562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Apply exchange rate transparently 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8463" y="1311151"/>
            <a:ext cx="116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Outstanding  Services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28794" y="57148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How to apply the exchange rate?</a:t>
            </a:r>
            <a:endParaRPr lang="ko-KR" altLang="en-US" sz="3600" b="1" dirty="0" smtClean="0">
              <a:solidFill>
                <a:srgbClr val="1EAA99"/>
              </a:solidFill>
            </a:endParaRPr>
          </a:p>
          <a:p>
            <a:endParaRPr lang="ko-KR" altLang="en-US" sz="36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8591" y="2636912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Check exchange rate in real time</a:t>
            </a:r>
            <a:endParaRPr lang="ko-KR" altLang="en-US" b="1" dirty="0"/>
          </a:p>
        </p:txBody>
      </p:sp>
      <p:pic>
        <p:nvPicPr>
          <p:cNvPr id="32" name="그림 31" descr="ex.JPG"/>
          <p:cNvPicPr>
            <a:picLocks noChangeAspect="1"/>
          </p:cNvPicPr>
          <p:nvPr/>
        </p:nvPicPr>
        <p:blipFill>
          <a:blip r:embed="rId2" cstate="print"/>
          <a:srcRect l="29531" t="41343" r="26763" b="33556"/>
          <a:stretch>
            <a:fillRect/>
          </a:stretch>
        </p:blipFill>
        <p:spPr>
          <a:xfrm>
            <a:off x="611560" y="3284984"/>
            <a:ext cx="3918082" cy="180020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44" name="그룹 43"/>
          <p:cNvGrpSpPr/>
          <p:nvPr/>
        </p:nvGrpSpPr>
        <p:grpSpPr>
          <a:xfrm>
            <a:off x="4788024" y="2636912"/>
            <a:ext cx="3765774" cy="3260105"/>
            <a:chOff x="5054952" y="2636912"/>
            <a:chExt cx="3765774" cy="3260105"/>
          </a:xfrm>
        </p:grpSpPr>
        <p:sp>
          <p:nvSpPr>
            <p:cNvPr id="45" name="TextBox 44"/>
            <p:cNvSpPr txBox="1"/>
            <p:nvPr/>
          </p:nvSpPr>
          <p:spPr>
            <a:xfrm>
              <a:off x="5499287" y="2636912"/>
              <a:ext cx="263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2. Apply exchange rate</a:t>
              </a:r>
              <a:endParaRPr lang="ko-KR" alt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4668" y="4139788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altLang="ko-KR" sz="1400" b="1" dirty="0" smtClean="0">
                  <a:solidFill>
                    <a:srgbClr val="7F7F7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Basic unit</a:t>
              </a:r>
              <a:endParaRPr lang="ko-KR" alt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76836" y="3386393"/>
              <a:ext cx="15395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1,000</a:t>
              </a:r>
            </a:p>
            <a:p>
              <a:endParaRPr lang="en-US" altLang="ko-KR" b="1" dirty="0" smtClean="0"/>
            </a:p>
            <a:p>
              <a:r>
                <a:rPr lang="en-US" altLang="ko-KR" sz="2400" b="1" dirty="0" smtClean="0"/>
                <a:t>1,050</a:t>
              </a:r>
            </a:p>
            <a:p>
              <a:endParaRPr lang="en-US" altLang="ko-KR" b="1" dirty="0" smtClean="0"/>
            </a:p>
            <a:p>
              <a:r>
                <a:rPr lang="en-US" altLang="ko-KR" sz="2400" b="1" dirty="0" smtClean="0"/>
                <a:t>1,100</a:t>
              </a:r>
              <a:endParaRPr lang="ko-KR" altLang="en-US" sz="2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92280" y="3140968"/>
              <a:ext cx="461665" cy="2638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dirty="0" smtClean="0"/>
                <a:t>…</a:t>
              </a:r>
              <a:endParaRPr lang="ko-KR" alt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64288" y="5181369"/>
              <a:ext cx="461665" cy="2638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dirty="0" smtClean="0"/>
                <a:t>…</a:t>
              </a:r>
              <a:endParaRPr lang="ko-KR" alt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54952" y="5589240"/>
              <a:ext cx="3765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1EAA99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▲</a:t>
              </a:r>
              <a:r>
                <a:rPr lang="en-US" altLang="ko-KR" sz="1400" dirty="0" smtClean="0">
                  <a:solidFill>
                    <a:srgbClr val="1EAA99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100" dirty="0" smtClean="0">
                  <a:solidFill>
                    <a:srgbClr val="1EAA99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Basically, we apply exchange rate in 50 Korean won</a:t>
              </a:r>
              <a:endParaRPr lang="ko-KR" altLang="en-US" sz="1400" dirty="0">
                <a:solidFill>
                  <a:srgbClr val="1EAA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16</a:t>
            </a:fld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683568" y="766445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6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1928794" y="1357298"/>
            <a:ext cx="5698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Apply exchange rate transparently 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8463" y="1311151"/>
            <a:ext cx="116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Outstanding  Services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28794" y="571480"/>
            <a:ext cx="72152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How to apply the exchange rate?</a:t>
            </a:r>
            <a:endParaRPr lang="ko-KR" altLang="en-US" sz="3600" b="1" dirty="0" smtClean="0">
              <a:solidFill>
                <a:srgbClr val="1EAA99"/>
              </a:solidFill>
            </a:endParaRPr>
          </a:p>
          <a:p>
            <a:endParaRPr lang="ko-KR" altLang="en-US" sz="32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60" name="다이어그램 59"/>
          <p:cNvGraphicFramePr/>
          <p:nvPr/>
        </p:nvGraphicFramePr>
        <p:xfrm>
          <a:off x="3230377" y="2852936"/>
          <a:ext cx="5086039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1156797" y="393305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</a:rPr>
              <a:t>Case 1.</a:t>
            </a:r>
            <a:endParaRPr lang="ko-KR" altLang="en-US" b="1" dirty="0">
              <a:solidFill>
                <a:srgbClr val="1EAA9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4239" y="2348880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Round off to the nearest integer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17</a:t>
            </a:fld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683568" y="766445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6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1928794" y="1357298"/>
            <a:ext cx="5770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Apply exchange rate transparently 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8463" y="1311151"/>
            <a:ext cx="116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Outstanding  Services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28794" y="571480"/>
            <a:ext cx="73580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How to apply the exchange rate?</a:t>
            </a:r>
            <a:endParaRPr lang="ko-KR" altLang="en-US" sz="3600" b="1" dirty="0" smtClean="0">
              <a:solidFill>
                <a:srgbClr val="1EAA99"/>
              </a:solidFill>
            </a:endParaRPr>
          </a:p>
          <a:p>
            <a:endParaRPr lang="ko-KR" altLang="en-US" sz="32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17" name="다이어그램 16"/>
          <p:cNvGraphicFramePr/>
          <p:nvPr/>
        </p:nvGraphicFramePr>
        <p:xfrm>
          <a:off x="3230377" y="2852936"/>
          <a:ext cx="5086039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56797" y="393305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</a:rPr>
              <a:t>Case 2.</a:t>
            </a:r>
            <a:endParaRPr lang="ko-KR" altLang="en-US" b="1" dirty="0">
              <a:solidFill>
                <a:srgbClr val="1EAA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239" y="2348880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Round off to the nearest integer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18</a:t>
            </a:fld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683568" y="766445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6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598463" y="1311151"/>
            <a:ext cx="116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Outstanding  Services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214546" y="642918"/>
            <a:ext cx="64087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What is the advantage of the fluctuating exchange rate that we apply?</a:t>
            </a:r>
            <a:endParaRPr lang="ko-KR" altLang="en-US" sz="4000" b="1" dirty="0" smtClean="0">
              <a:solidFill>
                <a:srgbClr val="1EAA99"/>
              </a:solidFill>
            </a:endParaRPr>
          </a:p>
          <a:p>
            <a:endParaRPr lang="ko-KR" altLang="en-US" sz="32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483768" y="2780928"/>
            <a:ext cx="4176464" cy="3024336"/>
          </a:xfrm>
          <a:prstGeom prst="ellipse">
            <a:avLst/>
          </a:prstGeom>
          <a:solidFill>
            <a:schemeClr val="tx2"/>
          </a:solidFill>
          <a:ln>
            <a:solidFill>
              <a:srgbClr val="29D9C2"/>
            </a:solidFill>
          </a:ln>
          <a:effectLst>
            <a:outerShdw blurRad="152400" dist="317500" dir="5400000" sx="90000" sy="-19000" rotWithShape="0">
              <a:srgbClr val="29D9C2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Stability</a:t>
            </a:r>
            <a:endParaRPr lang="ko-KR" altLang="en-US" sz="4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fld id="{CF612540-9602-46A0-9E57-34F7D20680C0}" type="slidenum">
              <a:rPr lang="ko-KR" altLang="en-US" sz="2000" smtClean="0"/>
              <a:pPr/>
              <a:t>19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6455" y="136225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Contact</a:t>
            </a:r>
            <a:endParaRPr lang="ko-KR" altLang="en-US" sz="1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611107" y="4146465"/>
            <a:ext cx="19055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Address</a:t>
            </a:r>
          </a:p>
          <a:p>
            <a:endParaRPr lang="en-US" altLang="ko-KR" sz="1100" dirty="0" smtClean="0">
              <a:solidFill>
                <a:srgbClr val="29D9C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Contact number</a:t>
            </a: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Email address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40605" y="4146464"/>
            <a:ext cx="26476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Si-min,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Seo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Eulyoo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publishing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Co.,Ltd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Susong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-dong,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Chongro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gu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Seoul, Korea</a:t>
            </a:r>
          </a:p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82-2-733-6934</a:t>
            </a:r>
          </a:p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eulyoo@chol.com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590670" y="3899798"/>
            <a:ext cx="1898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Consulting</a:t>
            </a:r>
            <a:endParaRPr lang="en-US" altLang="ko-KR" sz="16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11107" y="5442609"/>
            <a:ext cx="19055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Address</a:t>
            </a:r>
          </a:p>
          <a:p>
            <a:endParaRPr lang="en-US" altLang="ko-KR" sz="1100" dirty="0" smtClean="0">
              <a:solidFill>
                <a:srgbClr val="29D9C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Contact number</a:t>
            </a: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Email address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940605" y="5442608"/>
            <a:ext cx="26476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Yoon-sun, Park</a:t>
            </a:r>
          </a:p>
          <a:p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Eulyoo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publishing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Co.,Ltd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Susong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-dong,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Chongro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gu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Seoul, Korea</a:t>
            </a:r>
          </a:p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82-2-733-6934</a:t>
            </a:r>
          </a:p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Eulyoo@chol.com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590671" y="5143852"/>
            <a:ext cx="1898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Sales</a:t>
            </a:r>
            <a:endParaRPr lang="en-US" altLang="ko-KR" sz="16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00298" y="1357298"/>
            <a:ext cx="5224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If you want to know about our services in detail or you are interested in building a business relationship in the near future with us, We could schedule a meeting during CEAL meeting or you can contact  us at the following number.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2500298" y="714356"/>
            <a:ext cx="2992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Contact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23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5" name="이등변 삼각형 24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이등변 삼각형 25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7" name="직사각형 26"/>
          <p:cNvSpPr/>
          <p:nvPr/>
        </p:nvSpPr>
        <p:spPr>
          <a:xfrm>
            <a:off x="2571736" y="2714620"/>
            <a:ext cx="1898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29D9C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Manager</a:t>
            </a:r>
            <a:endParaRPr lang="en-US" altLang="ko-KR" sz="1600" dirty="0">
              <a:solidFill>
                <a:srgbClr val="29D9C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611107" y="2922329"/>
            <a:ext cx="19055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Address</a:t>
            </a:r>
          </a:p>
          <a:p>
            <a:endParaRPr lang="en-US" altLang="ko-KR" sz="1100" dirty="0" smtClean="0">
              <a:solidFill>
                <a:srgbClr val="29D9C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Contact number</a:t>
            </a:r>
          </a:p>
          <a:p>
            <a:r>
              <a:rPr lang="en-US" altLang="ko-KR" sz="1100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Email address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940605" y="2922328"/>
            <a:ext cx="26476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Mi-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jin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Jeong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Eulyoo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publishing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Co.,Ltd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Susong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-dong, 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Chongro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1100" dirty="0" err="1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gu</a:t>
            </a:r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Seoul, Korea</a:t>
            </a:r>
          </a:p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82-2-733-8153</a:t>
            </a:r>
          </a:p>
          <a:p>
            <a:r>
              <a:rPr lang="en-US" altLang="ko-KR" sz="11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eulyoo@chol.com</a:t>
            </a:r>
          </a:p>
        </p:txBody>
      </p:sp>
    </p:spTree>
    <p:extLst>
      <p:ext uri="{BB962C8B-B14F-4D97-AF65-F5344CB8AC3E}">
        <p14:creationId xmlns:p14="http://schemas.microsoft.com/office/powerpoint/2010/main" val="3338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8316416" y="31610"/>
            <a:ext cx="798984" cy="365125"/>
          </a:xfrm>
        </p:spPr>
        <p:txBody>
          <a:bodyPr/>
          <a:lstStyle/>
          <a:p>
            <a:r>
              <a:rPr lang="en-US" altLang="ko-KR" sz="2000" dirty="0" smtClean="0"/>
              <a:t>0</a:t>
            </a:r>
            <a:fld id="{CF612540-9602-46A0-9E57-34F7D20680C0}" type="slidenum">
              <a:rPr lang="ko-KR" altLang="en-US" sz="2000" smtClean="0"/>
              <a:pPr/>
              <a:t>2</a:t>
            </a:fld>
            <a:endParaRPr lang="ko-KR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220486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01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	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Introduction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682191"/>
            <a:ext cx="283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Invoice and  	Exchange rate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574196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 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Services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943528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Added services</a:t>
            </a:r>
            <a:endParaRPr lang="ko-KR" altLang="en-US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3312860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	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Process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79712" y="2354436"/>
            <a:ext cx="1708901" cy="2514724"/>
          </a:xfrm>
          <a:prstGeom prst="rect">
            <a:avLst/>
          </a:prstGeom>
          <a:solidFill>
            <a:srgbClr val="29D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03648" y="2463279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 descr="grey 로고.JPG"/>
          <p:cNvPicPr>
            <a:picLocks noChangeAspect="1"/>
          </p:cNvPicPr>
          <p:nvPr/>
        </p:nvPicPr>
        <p:blipFill>
          <a:blip r:embed="rId2" cstate="print"/>
          <a:srcRect r="73625" b="67719"/>
          <a:stretch>
            <a:fillRect/>
          </a:stretch>
        </p:blipFill>
        <p:spPr>
          <a:xfrm>
            <a:off x="2063181" y="836712"/>
            <a:ext cx="1496726" cy="1465507"/>
          </a:xfrm>
          <a:prstGeom prst="rect">
            <a:avLst/>
          </a:prstGeom>
        </p:spPr>
      </p:pic>
      <p:pic>
        <p:nvPicPr>
          <p:cNvPr id="13" name="그림 12" descr="을유책이미지.JPG"/>
          <p:cNvPicPr>
            <a:picLocks noChangeAspect="1"/>
          </p:cNvPicPr>
          <p:nvPr/>
        </p:nvPicPr>
        <p:blipFill>
          <a:blip r:embed="rId3" cstate="print"/>
          <a:srcRect r="51181" b="60336"/>
          <a:stretch>
            <a:fillRect/>
          </a:stretch>
        </p:blipFill>
        <p:spPr>
          <a:xfrm>
            <a:off x="6516216" y="5085184"/>
            <a:ext cx="2471936" cy="16067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4008" y="4293096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	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Contact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464384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07</a:t>
            </a:r>
            <a:r>
              <a:rPr lang="en-US" altLang="ko-KR" b="1" dirty="0" smtClean="0">
                <a:solidFill>
                  <a:srgbClr val="29D9C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	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The end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5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348880"/>
            <a:ext cx="60097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smtClean="0">
                <a:solidFill>
                  <a:schemeClr val="bg1"/>
                </a:solidFill>
              </a:rPr>
              <a:t>Thank </a:t>
            </a:r>
            <a:r>
              <a:rPr lang="en-US" altLang="ko-KR" sz="9600" dirty="0" smtClean="0">
                <a:solidFill>
                  <a:schemeClr val="bg1"/>
                </a:solidFill>
              </a:rPr>
              <a:t>you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r>
              <a:rPr lang="en-US" altLang="ko-KR" sz="2000" dirty="0" smtClean="0"/>
              <a:t>0</a:t>
            </a:r>
            <a:fld id="{CF612540-9602-46A0-9E57-34F7D20680C0}" type="slidenum">
              <a:rPr lang="ko-KR" altLang="en-US" sz="2000" smtClean="0"/>
              <a:pPr/>
              <a:t>3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340768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Introduction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214546" y="1500174"/>
            <a:ext cx="6929454" cy="936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Founded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On December 1, 1945, </a:t>
            </a:r>
            <a:r>
              <a:rPr lang="en-US" altLang="ko-KR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Eulyoo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Publishing Co., Ltd. has been a forerunner in modern publishing industry in Korea, particularly in the field of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Korean studies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571736" y="785794"/>
            <a:ext cx="458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Introduction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41" name="직선 연결선 40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46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48" name="이등변 삼각형 47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이등변 삼각형 48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56" name="직사각형 55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8" name="Picture 6" descr="C:\Documents and Settings\oemuesr\바탕 화면\을유\제목 없음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7" b="30964"/>
          <a:stretch/>
        </p:blipFill>
        <p:spPr bwMode="auto">
          <a:xfrm>
            <a:off x="2985777" y="2460423"/>
            <a:ext cx="1740588" cy="14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2143108" y="521495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Since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February 1955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en-US" altLang="ko-KR" dirty="0" smtClean="0">
                <a:solidFill>
                  <a:srgbClr val="1EAA9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Eulyoo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Publishing Co., Ltd has been privileged to serve as</a:t>
            </a:r>
            <a:r>
              <a:rPr lang="en-US" altLang="ko-KR" dirty="0" smtClean="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the sole distributor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of all publications.</a:t>
            </a:r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00166" y="4357694"/>
            <a:ext cx="8646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Introduction of International Dept. 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그림 18" descr="70주년로고3.jpg"/>
          <p:cNvPicPr>
            <a:picLocks noChangeAspect="1"/>
          </p:cNvPicPr>
          <p:nvPr/>
        </p:nvPicPr>
        <p:blipFill>
          <a:blip r:embed="rId3" cstate="print"/>
          <a:srcRect l="16181" t="9277" r="15048" b="10325"/>
          <a:stretch>
            <a:fillRect/>
          </a:stretch>
        </p:blipFill>
        <p:spPr>
          <a:xfrm>
            <a:off x="5508104" y="2420888"/>
            <a:ext cx="122413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7" name="그림 26" descr="을유책이미지.JPG"/>
          <p:cNvPicPr>
            <a:picLocks noChangeAspect="1"/>
          </p:cNvPicPr>
          <p:nvPr/>
        </p:nvPicPr>
        <p:blipFill>
          <a:blip r:embed="rId2" cstate="print"/>
          <a:srcRect r="51181" b="60336"/>
          <a:stretch>
            <a:fillRect/>
          </a:stretch>
        </p:blipFill>
        <p:spPr>
          <a:xfrm>
            <a:off x="6516216" y="5085184"/>
            <a:ext cx="2471936" cy="160671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r>
              <a:rPr lang="en-US" altLang="ko-KR" sz="2000" dirty="0" smtClean="0"/>
              <a:t>0</a:t>
            </a:r>
            <a:fld id="{CF612540-9602-46A0-9E57-34F7D20680C0}" type="slidenum">
              <a:rPr lang="ko-KR" altLang="en-US" sz="2000" smtClean="0"/>
              <a:pPr/>
              <a:t>4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6225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Services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966" y="934508"/>
            <a:ext cx="4984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Services (part 1)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22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1571604" y="1928802"/>
            <a:ext cx="72866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Our specialties are in the field of social sciences and humanities with particular emphasis on </a:t>
            </a:r>
            <a:r>
              <a:rPr lang="en-US" altLang="ko-KR" b="1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Korean studies</a:t>
            </a:r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We also handle all kinds of publications published in Korea. </a:t>
            </a:r>
          </a:p>
          <a:p>
            <a:pPr algn="just"/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We usually send out selected lists to our clients.</a:t>
            </a:r>
          </a:p>
          <a:p>
            <a:pPr algn="just"/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/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We provide the following services ;</a:t>
            </a:r>
          </a:p>
          <a:p>
            <a:pPr algn="just"/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ko-KR" dirty="0" smtClean="0"/>
              <a:t>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 Selected and categorized </a:t>
            </a:r>
            <a:r>
              <a:rPr lang="en-US" altLang="ko-KR" b="1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New Book list</a:t>
            </a:r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(including Romanization of Korean language) on a bi-weekly basis by email, and also by mail.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 Approval plan (including the library’s lists of preferred publishers)</a:t>
            </a:r>
          </a:p>
          <a:p>
            <a:pPr algn="just"/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7" name="그림 26" descr="을유책이미지.JPG"/>
          <p:cNvPicPr>
            <a:picLocks noChangeAspect="1"/>
          </p:cNvPicPr>
          <p:nvPr/>
        </p:nvPicPr>
        <p:blipFill>
          <a:blip r:embed="rId2" cstate="print"/>
          <a:srcRect r="51181" b="60336"/>
          <a:stretch>
            <a:fillRect/>
          </a:stretch>
        </p:blipFill>
        <p:spPr>
          <a:xfrm>
            <a:off x="6516216" y="5085184"/>
            <a:ext cx="2471936" cy="160671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r>
              <a:rPr lang="en-US" altLang="ko-KR" sz="2000" dirty="0" smtClean="0"/>
              <a:t>0</a:t>
            </a:r>
            <a:fld id="{CF612540-9602-46A0-9E57-34F7D20680C0}" type="slidenum">
              <a:rPr lang="ko-KR" altLang="en-US" sz="2000" smtClean="0"/>
              <a:pPr/>
              <a:t>5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6225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Services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966" y="934508"/>
            <a:ext cx="462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Services (part 1)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17" name="직사각형 3"/>
          <p:cNvSpPr>
            <a:spLocks noChangeArrowheads="1"/>
          </p:cNvSpPr>
          <p:nvPr/>
        </p:nvSpPr>
        <p:spPr bwMode="auto">
          <a:xfrm>
            <a:off x="1711648" y="1979548"/>
            <a:ext cx="5236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kumimoji="0" lang="en-US" altLang="ko-KR" b="1" dirty="0" smtClean="0">
                <a:latin typeface="나눔고딕 ExtraBold" charset="-127"/>
                <a:ea typeface="나눔고딕 ExtraBold" charset="-127"/>
              </a:rPr>
              <a:t> The </a:t>
            </a:r>
            <a:r>
              <a:rPr kumimoji="0" lang="en-US" altLang="ko-KR" b="1" dirty="0">
                <a:latin typeface="나눔고딕 ExtraBold" charset="-127"/>
                <a:ea typeface="나눔고딕 ExtraBold" charset="-127"/>
              </a:rPr>
              <a:t>New Book list provided in </a:t>
            </a:r>
            <a:r>
              <a:rPr kumimoji="0" lang="en-US" altLang="ko-KR" b="1" dirty="0" smtClean="0">
                <a:latin typeface="나눔고딕 ExtraBold" charset="-127"/>
                <a:ea typeface="나눔고딕 ExtraBold" charset="-127"/>
              </a:rPr>
              <a:t>Excel form</a:t>
            </a:r>
            <a:endParaRPr kumimoji="0" lang="en-US" altLang="ko-KR" dirty="0">
              <a:latin typeface="나눔고딕 ExtraBold" charset="-127"/>
              <a:ea typeface="나눔고딕 ExtraBold" charset="-127"/>
              <a:cs typeface="Arial Unicode MS" pitchFamily="50" charset="-127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47070"/>
            <a:ext cx="6028282" cy="311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7" name="그림 26" descr="을유책이미지.JPG"/>
          <p:cNvPicPr>
            <a:picLocks noChangeAspect="1"/>
          </p:cNvPicPr>
          <p:nvPr/>
        </p:nvPicPr>
        <p:blipFill>
          <a:blip r:embed="rId2" cstate="print"/>
          <a:srcRect r="51181" b="60336"/>
          <a:stretch>
            <a:fillRect/>
          </a:stretch>
        </p:blipFill>
        <p:spPr>
          <a:xfrm>
            <a:off x="6516216" y="5085184"/>
            <a:ext cx="2471936" cy="160671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r>
              <a:rPr lang="en-US" altLang="ko-KR" sz="2000" dirty="0" smtClean="0"/>
              <a:t>0</a:t>
            </a:r>
            <a:fld id="{CF612540-9602-46A0-9E57-34F7D20680C0}" type="slidenum">
              <a:rPr lang="ko-KR" altLang="en-US" sz="2000" smtClean="0"/>
              <a:pPr/>
              <a:t>6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62254"/>
            <a:ext cx="116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Services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966" y="934508"/>
            <a:ext cx="491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Services (part 2)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1857356" y="1841242"/>
            <a:ext cx="70404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We provide the following services ;</a:t>
            </a:r>
          </a:p>
          <a:p>
            <a:pPr algn="just"/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 Duplicate checking  </a:t>
            </a:r>
          </a:p>
          <a:p>
            <a:pPr algn="just">
              <a:buFont typeface="Wingdings" pitchFamily="2" charset="2"/>
              <a:buChar char="v"/>
            </a:pPr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 Handling Serial/Standing orders and government materials </a:t>
            </a:r>
          </a:p>
          <a:p>
            <a:pPr algn="just">
              <a:buFont typeface="Wingdings" pitchFamily="2" charset="2"/>
              <a:buChar char="v"/>
            </a:pPr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 Handling all types of materials such as Books, DVDs, CD-ROMs, Microform, Periodicals, Cartoons etc.</a:t>
            </a:r>
          </a:p>
          <a:p>
            <a:pPr algn="just"/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marL="0" lvl="1"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Selected Korean arts list per month : Ceramics, Folk Paintings, Exhibition catalogue etc.</a:t>
            </a:r>
          </a:p>
          <a:p>
            <a:pPr marL="0" lvl="1" algn="just">
              <a:buFont typeface="Wingdings" pitchFamily="2" charset="2"/>
              <a:buChar char="v"/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lvl="1"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Transparent Exchange rate</a:t>
            </a:r>
          </a:p>
          <a:p>
            <a:pPr marL="0" lvl="1" algn="just"/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lvl="1"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Handling charge (20%)</a:t>
            </a:r>
          </a:p>
          <a:p>
            <a:pPr marL="0" lvl="1" algn="just"/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lvl="1"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Method of payment : Wire transfer and Check</a:t>
            </a:r>
            <a:endParaRPr lang="en-US" altLang="ko-KR" dirty="0" smtClean="0"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  <a:p>
            <a:pPr algn="just"/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나눔고딕" charset="-127"/>
              <a:ea typeface="나눔고딕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r>
              <a:rPr lang="en-US" altLang="ko-KR" sz="2000" dirty="0" smtClean="0"/>
              <a:t>0</a:t>
            </a:r>
            <a:fld id="{CF612540-9602-46A0-9E57-34F7D20680C0}" type="slidenum">
              <a:rPr lang="ko-KR" altLang="en-US" sz="2000" smtClean="0"/>
              <a:pPr/>
              <a:t>7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471" y="1340768"/>
            <a:ext cx="116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Added Services</a:t>
            </a:r>
            <a:endParaRPr lang="ko-KR" altLang="en-US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14546" y="857232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Added Services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1816730" y="1556792"/>
            <a:ext cx="7112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Selected Korean arts list per month : Ceramics, Folk Paintings, Exhibition catalogue etc.</a:t>
            </a:r>
          </a:p>
          <a:p>
            <a:pPr marL="0" lvl="1" algn="just"/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lvl="1"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charset="-127"/>
                <a:ea typeface="나눔고딕" charset="-127"/>
                <a:cs typeface="Times New Roman" panose="02020603050405020304" pitchFamily="18" charset="0"/>
              </a:rPr>
              <a:t> Types of materials such as Cartoons as well.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7" name="그림 16" descr="00518.jpg"/>
          <p:cNvPicPr>
            <a:picLocks noChangeAspect="1"/>
          </p:cNvPicPr>
          <p:nvPr/>
        </p:nvPicPr>
        <p:blipFill>
          <a:blip r:embed="rId2" cstate="print"/>
          <a:srcRect t="15225" r="1206"/>
          <a:stretch>
            <a:fillRect/>
          </a:stretch>
        </p:blipFill>
        <p:spPr>
          <a:xfrm>
            <a:off x="2616374" y="2996953"/>
            <a:ext cx="1440160" cy="209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 descr="68178606_2_99_20141126110708.jpg"/>
          <p:cNvPicPr>
            <a:picLocks noChangeAspect="1"/>
          </p:cNvPicPr>
          <p:nvPr/>
        </p:nvPicPr>
        <p:blipFill>
          <a:blip r:embed="rId3" cstate="print"/>
          <a:srcRect l="8495" t="4697" r="8495" b="4697"/>
          <a:stretch>
            <a:fillRect/>
          </a:stretch>
        </p:blipFill>
        <p:spPr>
          <a:xfrm>
            <a:off x="4800738" y="2924944"/>
            <a:ext cx="189021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그림 15" descr="5892_img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996952"/>
            <a:ext cx="142875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그림 29" descr="ik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5562" y="2852936"/>
            <a:ext cx="1564870" cy="232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1540897" y="5301208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Exhibition catalogue</a:t>
            </a:r>
            <a:endParaRPr lang="ko-KR" altLang="en-US" dirty="0">
              <a:solidFill>
                <a:srgbClr val="1EAA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8820" y="5353471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sz="14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Korean popular cartoons</a:t>
            </a:r>
            <a:endParaRPr lang="ko-KR" altLang="en-US" dirty="0">
              <a:solidFill>
                <a:srgbClr val="1EAA99"/>
              </a:solidFill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4427984" y="2636912"/>
            <a:ext cx="0" cy="2808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r>
              <a:rPr lang="en-US" altLang="ko-KR" sz="2000" dirty="0" smtClean="0"/>
              <a:t>0</a:t>
            </a:r>
            <a:fld id="{CF612540-9602-46A0-9E57-34F7D20680C0}" type="slidenum">
              <a:rPr lang="ko-KR" altLang="en-US" sz="2000" smtClean="0"/>
              <a:pPr/>
              <a:t>8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471" y="1340768"/>
            <a:ext cx="116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Added Services</a:t>
            </a:r>
            <a:endParaRPr lang="ko-KR" altLang="en-US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14546" y="857232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Added Services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1816730" y="1556792"/>
            <a:ext cx="664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Selected </a:t>
            </a:r>
            <a:r>
              <a:rPr lang="en-US" altLang="ko-KR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Busan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International Film Festival Award-winning movie lists and DVDs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0508" y="5353472"/>
            <a:ext cx="298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err="1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Busan</a:t>
            </a:r>
            <a:r>
              <a:rPr lang="en-US" altLang="ko-KR" sz="14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International Film Festival catalogue</a:t>
            </a:r>
            <a:endParaRPr lang="ko-KR" altLang="en-US" dirty="0">
              <a:solidFill>
                <a:srgbClr val="1EAA99"/>
              </a:solidFill>
            </a:endParaRPr>
          </a:p>
        </p:txBody>
      </p:sp>
      <p:pic>
        <p:nvPicPr>
          <p:cNvPr id="21" name="그림 20" descr="news_1411456251_459590_m_1_99_20140923174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433" y="2492896"/>
            <a:ext cx="169082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그림 21" descr="30000384491_99_20150126101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92896"/>
            <a:ext cx="176490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그림 26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492896"/>
            <a:ext cx="18068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5276640" y="5353472"/>
            <a:ext cx="2823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Award-winning work in            2014, DVD ver.</a:t>
            </a:r>
            <a:endParaRPr lang="ko-KR" altLang="en-US" dirty="0">
              <a:solidFill>
                <a:srgbClr val="1EAA99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3923928" y="2204864"/>
            <a:ext cx="1" cy="30652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7812360" y="5949280"/>
            <a:ext cx="133164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372200" y="31610"/>
            <a:ext cx="2743200" cy="365125"/>
          </a:xfrm>
        </p:spPr>
        <p:txBody>
          <a:bodyPr/>
          <a:lstStyle/>
          <a:p>
            <a:r>
              <a:rPr lang="en-US" altLang="ko-KR" sz="2000" dirty="0" smtClean="0"/>
              <a:t>0</a:t>
            </a:r>
            <a:fld id="{CF612540-9602-46A0-9E57-34F7D20680C0}" type="slidenum">
              <a:rPr lang="ko-KR" altLang="en-US" sz="2000" smtClean="0"/>
              <a:pPr/>
              <a:t>9</a:t>
            </a:fld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471" y="1340768"/>
            <a:ext cx="116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Added Services</a:t>
            </a:r>
            <a:endParaRPr lang="ko-KR" altLang="en-US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3953" y="762649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14546" y="857232"/>
            <a:ext cx="4588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Added Services</a:t>
            </a:r>
            <a:endParaRPr lang="ko-KR" altLang="en-US" sz="3600" dirty="0">
              <a:solidFill>
                <a:srgbClr val="1EAA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652995" y="243956"/>
            <a:ext cx="822661" cy="520748"/>
            <a:chOff x="652995" y="243956"/>
            <a:chExt cx="822661" cy="520748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683568" y="764704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44"/>
            <p:cNvGrpSpPr/>
            <p:nvPr/>
          </p:nvGrpSpPr>
          <p:grpSpPr>
            <a:xfrm>
              <a:off x="652995" y="243956"/>
              <a:ext cx="822661" cy="520748"/>
              <a:chOff x="652995" y="243956"/>
              <a:chExt cx="822661" cy="520748"/>
            </a:xfrm>
          </p:grpSpPr>
          <p:grpSp>
            <p:nvGrpSpPr>
              <p:cNvPr id="7" name="그룹 32"/>
              <p:cNvGrpSpPr/>
              <p:nvPr/>
            </p:nvGrpSpPr>
            <p:grpSpPr>
              <a:xfrm>
                <a:off x="932039" y="243956"/>
                <a:ext cx="327593" cy="251657"/>
                <a:chOff x="4810427" y="1659948"/>
                <a:chExt cx="1384300" cy="1063421"/>
              </a:xfrm>
            </p:grpSpPr>
            <p:sp>
              <p:nvSpPr>
                <p:cNvPr id="24" name="이등변 삼각형 23"/>
                <p:cNvSpPr/>
                <p:nvPr/>
              </p:nvSpPr>
              <p:spPr>
                <a:xfrm rot="8920199">
                  <a:off x="4810427" y="1707369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이등변 삼각형 24"/>
                <p:cNvSpPr/>
                <p:nvPr/>
              </p:nvSpPr>
              <p:spPr>
                <a:xfrm rot="14031529">
                  <a:off x="5280327" y="1558348"/>
                  <a:ext cx="812800" cy="1016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52995" y="426150"/>
                <a:ext cx="822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chemeClr val="bg1"/>
                    </a:solidFill>
                    <a:latin typeface="나눔고딕" charset="-127"/>
                    <a:ea typeface="나눔고딕" charset="-127"/>
                  </a:rPr>
                  <a:t>Eulyoo</a:t>
                </a:r>
                <a:endParaRPr lang="ko-KR" altLang="en-US" sz="1600" b="1" dirty="0">
                  <a:solidFill>
                    <a:schemeClr val="bg1"/>
                  </a:solidFill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1816730" y="1556792"/>
            <a:ext cx="664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Font typeface="Wingdings" pitchFamily="2" charset="2"/>
              <a:buChar char="v"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Literary prize-winning works.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3608" y="5436513"/>
            <a:ext cx="298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2014 a literary award-winning work</a:t>
            </a:r>
            <a:endParaRPr lang="ko-KR" altLang="en-US" dirty="0">
              <a:solidFill>
                <a:srgbClr val="1EAA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5435932"/>
            <a:ext cx="339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▲</a:t>
            </a:r>
            <a:r>
              <a:rPr lang="en-US" altLang="ko-KR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solidFill>
                  <a:srgbClr val="1EAA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2015 literary award-winning works</a:t>
            </a:r>
            <a:endParaRPr lang="ko-KR" altLang="en-US" dirty="0">
              <a:solidFill>
                <a:srgbClr val="1EAA99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3923928" y="2204864"/>
            <a:ext cx="1" cy="30652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 descr="ne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674" y="2492896"/>
            <a:ext cx="178219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그림 31" descr="new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1509" y="2492896"/>
            <a:ext cx="187667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그림 32" descr="new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3035" y="2492896"/>
            <a:ext cx="180661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2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7401</TotalTime>
  <Words>807</Words>
  <Application>Microsoft Office PowerPoint</Application>
  <PresentationFormat>On-screen Show (4:3)</PresentationFormat>
  <Paragraphs>226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맑은 고딕</vt:lpstr>
      <vt:lpstr>Wingdings</vt:lpstr>
      <vt:lpstr>Arial Unicode MS</vt:lpstr>
      <vt:lpstr>나눔고딕 ExtraBold</vt:lpstr>
      <vt:lpstr>나눔고딕</vt:lpstr>
      <vt:lpstr>Times New Roman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FASDSM</cp:lastModifiedBy>
  <cp:revision>431</cp:revision>
  <dcterms:created xsi:type="dcterms:W3CDTF">2006-10-05T04:04:58Z</dcterms:created>
  <dcterms:modified xsi:type="dcterms:W3CDTF">2015-03-13T17:06:07Z</dcterms:modified>
</cp:coreProperties>
</file>