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2" r:id="rId9"/>
    <p:sldId id="267" r:id="rId10"/>
    <p:sldId id="268" r:id="rId11"/>
    <p:sldId id="269" r:id="rId12"/>
    <p:sldId id="270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2" autoAdjust="0"/>
  </p:normalViewPr>
  <p:slideViewPr>
    <p:cSldViewPr>
      <p:cViewPr>
        <p:scale>
          <a:sx n="75" d="100"/>
          <a:sy n="75" d="100"/>
        </p:scale>
        <p:origin x="100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46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333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356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04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43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73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13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38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515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25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246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7C651-F9A6-4BF6-A5EC-CC19B9FC3C92}" type="datetimeFigureOut">
              <a:rPr lang="ko-KR" altLang="en-US" smtClean="0"/>
              <a:pPr/>
              <a:t>2015-03-05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0930-9AC0-400E-A84A-1575DBC0CF4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21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부제목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" y="1556792"/>
            <a:ext cx="8247888" cy="30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4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81235"/>
            <a:ext cx="7920880" cy="4835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19675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/>
              <a:t>S</a:t>
            </a:r>
            <a:r>
              <a:rPr lang="en-US" altLang="ko-KR" b="1" dirty="0" smtClean="0"/>
              <a:t>ourcebooks </a:t>
            </a:r>
            <a:r>
              <a:rPr lang="en-US" altLang="ko-KR" b="1" dirty="0" smtClean="0"/>
              <a:t>of </a:t>
            </a:r>
            <a:r>
              <a:rPr lang="en-US" altLang="ko-KR" b="1" dirty="0" err="1" smtClean="0"/>
              <a:t>premodern</a:t>
            </a:r>
            <a:r>
              <a:rPr lang="en-US" altLang="ko-KR" b="1" dirty="0" smtClean="0"/>
              <a:t> textbooks of Korean</a:t>
            </a:r>
            <a:endParaRPr lang="ko-KR" altLang="en-US" b="1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395536" y="1124744"/>
            <a:ext cx="1656184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" name="_x276101328" descr="EMB00000bfc53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96" y="1988840"/>
            <a:ext cx="463744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8104" y="1772816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Compilations </a:t>
            </a:r>
            <a:r>
              <a:rPr lang="en-US" altLang="ko-KR" dirty="0" smtClean="0"/>
              <a:t>of </a:t>
            </a:r>
            <a:r>
              <a:rPr lang="en-US" altLang="ko-KR" dirty="0" err="1" smtClean="0"/>
              <a:t>premodern</a:t>
            </a:r>
            <a:r>
              <a:rPr lang="en-US" altLang="ko-KR" dirty="0" smtClean="0"/>
              <a:t> Korean textbooks with the original and the translation in modern language.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References 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82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81235"/>
            <a:ext cx="7920880" cy="4835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References 3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26876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 smtClean="0"/>
              <a:t>East Asia Korea research Series</a:t>
            </a:r>
            <a:endParaRPr lang="ko-KR" altLang="en-US" b="1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395536" y="1124744"/>
            <a:ext cx="158417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\\GCBOOK\Sever\data01\완성본\09.기타제작\2014\도서목록 2014\본문\중국없는중화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5825"/>
            <a:ext cx="1720158" cy="24679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\\GCBOOK\Sever\data01\완성본\09.기타제작\2014\도서목록 2014\본문\동아시아개항도시의형성과네트워크단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5260"/>
            <a:ext cx="1670845" cy="24679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\\GCBOOK\Sever\data01\완성본\09.기타제작\2014\도서목록 2014\본문\동아시아개항을보는제3의눈표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87" y="1865259"/>
            <a:ext cx="1697613" cy="24679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\\GCBOOK\Sever\data01\완성본\09.기타제작\2014\도서목록 2014\본문\범월과이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8969"/>
            <a:ext cx="1728192" cy="2529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7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81235"/>
            <a:ext cx="7920880" cy="4835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References 4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26876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 smtClean="0"/>
              <a:t>Ocean University of China East Asia research Series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395536" y="1124744"/>
            <a:ext cx="158417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\\GCBOOK\Sever\data01\완성본\09.기타제작\2014\도서목록 2014\본문\해양과동아시아의문화교류_단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03" y="1844824"/>
            <a:ext cx="1465257" cy="21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\\GCBOOK\Sever\data01\완성본\09.기타제작\2014\도서목록 2014\본문\문명의충격과근대동아시아의전환 단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11" y="1877969"/>
            <a:ext cx="1455949" cy="21268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GCBOOK\Sever\data01\완성본\09.기타제작\2014\도서목록 2014\본문\근대 동아시아인의 이산과 정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76" y="1884339"/>
            <a:ext cx="1471492" cy="21205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\\GCBOOK\Sever\data01\완성본\09.기타제작\2014\도서목록 2014\본문\귀환과전쟁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90" y="1877969"/>
            <a:ext cx="1497175" cy="21268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5242" y="646926"/>
            <a:ext cx="7920880" cy="397718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Sales record with Korean public libraries</a:t>
            </a:r>
            <a:endParaRPr lang="ko-KR" altLang="en-US" b="1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395536" y="1124744"/>
            <a:ext cx="4536504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39552" y="1484784"/>
            <a:ext cx="78865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/>
              <a:t>2013 Book </a:t>
            </a:r>
            <a:r>
              <a:rPr lang="en-US" altLang="ko-KR" b="1" dirty="0" smtClean="0"/>
              <a:t>sales </a:t>
            </a:r>
            <a:r>
              <a:rPr lang="en-US" altLang="ko-KR" b="1" dirty="0"/>
              <a:t>and MARC performance</a:t>
            </a:r>
            <a:endParaRPr lang="en-US" altLang="ko-KR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Dogok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information </a:t>
            </a:r>
            <a:r>
              <a:rPr lang="en-US" altLang="ko-KR" sz="1400" dirty="0" smtClean="0"/>
              <a:t>Library                 (</a:t>
            </a:r>
            <a:r>
              <a:rPr lang="en-US" altLang="ko-KR" sz="1400" dirty="0"/>
              <a:t>contract price \15,790,000-contract complete)</a:t>
            </a:r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Jongno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             (</a:t>
            </a:r>
            <a:r>
              <a:rPr lang="en-US" altLang="ko-KR" sz="1400" dirty="0"/>
              <a:t>contract price \14,788,000-contract complete)</a:t>
            </a:r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Sootaek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Elementary School </a:t>
            </a:r>
            <a:r>
              <a:rPr lang="en-US" altLang="ko-KR" sz="1400" dirty="0" smtClean="0"/>
              <a:t>Library      (</a:t>
            </a:r>
            <a:r>
              <a:rPr lang="en-US" altLang="ko-KR" sz="1400" dirty="0"/>
              <a:t>contract price \2,389,000-contract complete</a:t>
            </a:r>
            <a:r>
              <a:rPr lang="en-US" altLang="ko-KR" sz="1200" dirty="0" smtClean="0"/>
              <a:t>)</a:t>
            </a:r>
          </a:p>
          <a:p>
            <a:pPr fontAlgn="base"/>
            <a:endParaRPr lang="en-US" altLang="ko-KR" dirty="0"/>
          </a:p>
          <a:p>
            <a:pPr fontAlgn="base"/>
            <a:r>
              <a:rPr lang="en-US" altLang="ko-KR" b="1" dirty="0"/>
              <a:t>2014 Book </a:t>
            </a:r>
            <a:r>
              <a:rPr lang="en-US" altLang="ko-KR" b="1" dirty="0" smtClean="0"/>
              <a:t>sales </a:t>
            </a:r>
            <a:r>
              <a:rPr lang="en-US" altLang="ko-KR" b="1" dirty="0"/>
              <a:t>and MARC performance</a:t>
            </a:r>
            <a:endParaRPr lang="en-US" altLang="ko-KR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Dobong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     (</a:t>
            </a:r>
            <a:r>
              <a:rPr lang="en-US" altLang="ko-KR" sz="1400" dirty="0"/>
              <a:t>contract price \21,730,000-An annual </a:t>
            </a:r>
            <a:r>
              <a:rPr lang="en-US" altLang="ko-KR" sz="1400" dirty="0" smtClean="0"/>
              <a:t>contract complete)</a:t>
            </a:r>
            <a:endParaRPr lang="en-US" altLang="ko-KR" sz="1400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Seodaemun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(</a:t>
            </a:r>
            <a:r>
              <a:rPr lang="en-US" altLang="ko-KR" sz="1400" dirty="0"/>
              <a:t>contract price \13,894,000-An annual contract </a:t>
            </a:r>
            <a:r>
              <a:rPr lang="en-US" altLang="ko-KR" sz="1400" dirty="0" smtClean="0"/>
              <a:t>complete)</a:t>
            </a:r>
            <a:endParaRPr lang="en-US" altLang="ko-KR" sz="1400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Cheonggye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 (</a:t>
            </a:r>
            <a:r>
              <a:rPr lang="en-US" altLang="ko-KR" sz="1400" dirty="0"/>
              <a:t>contract price \155,681,930-contract complete)</a:t>
            </a:r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Godeok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Lifelong Learning </a:t>
            </a:r>
            <a:r>
              <a:rPr lang="en-US" altLang="ko-KR" sz="1400" dirty="0" smtClean="0"/>
              <a:t>Center (</a:t>
            </a:r>
            <a:r>
              <a:rPr lang="en-US" altLang="ko-KR" sz="1400" dirty="0"/>
              <a:t>contract price \24,797,000-An annual contract </a:t>
            </a:r>
            <a:r>
              <a:rPr lang="en-US" altLang="ko-KR" sz="1400" dirty="0" smtClean="0"/>
              <a:t>complete)</a:t>
            </a:r>
            <a:endParaRPr lang="en-US" altLang="ko-KR" sz="1400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Dongjak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     (</a:t>
            </a:r>
            <a:r>
              <a:rPr lang="en-US" altLang="ko-KR" sz="1400" dirty="0"/>
              <a:t>contract price \37,347,000-An annual contract </a:t>
            </a:r>
            <a:r>
              <a:rPr lang="en-US" altLang="ko-KR" sz="1400" dirty="0" smtClean="0"/>
              <a:t>complete)</a:t>
            </a:r>
            <a:endParaRPr lang="en-US" altLang="ko-KR" sz="1400" dirty="0"/>
          </a:p>
          <a:p>
            <a:pPr fontAlgn="base"/>
            <a:r>
              <a:rPr lang="en-US" altLang="ko-KR" sz="1400" dirty="0" smtClean="0"/>
              <a:t>   </a:t>
            </a:r>
            <a:r>
              <a:rPr lang="en-US" altLang="ko-KR" sz="1400" dirty="0" err="1" smtClean="0"/>
              <a:t>Songpa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</a:t>
            </a:r>
            <a:r>
              <a:rPr lang="en-US" altLang="ko-KR" sz="1400" dirty="0" smtClean="0"/>
              <a:t>Library                (</a:t>
            </a:r>
            <a:r>
              <a:rPr lang="en-US" altLang="ko-KR" sz="1400" dirty="0"/>
              <a:t>contract price \45,000,000-An annual contract </a:t>
            </a:r>
            <a:r>
              <a:rPr lang="en-US" altLang="ko-KR" sz="1400" dirty="0" smtClean="0"/>
              <a:t>complete)</a:t>
            </a:r>
            <a:endParaRPr lang="en-US" altLang="ko-KR" sz="14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13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5242" y="646926"/>
            <a:ext cx="7920880" cy="397718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356" y="674390"/>
            <a:ext cx="790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In Global </a:t>
            </a:r>
            <a:r>
              <a:rPr lang="en-US" altLang="ko-KR" b="1" dirty="0"/>
              <a:t>Contents Publishing </a:t>
            </a:r>
            <a:r>
              <a:rPr lang="en-US" altLang="ko-KR" b="1" dirty="0" smtClean="0"/>
              <a:t>Group</a:t>
            </a:r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395536" y="1124744"/>
            <a:ext cx="4320480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03548" y="1484784"/>
            <a:ext cx="7922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/>
              <a:t>1. Excellent editing force who has in-depth experience</a:t>
            </a:r>
          </a:p>
          <a:p>
            <a:pPr fontAlgn="base"/>
            <a:r>
              <a:rPr lang="en-US" altLang="ko-KR" dirty="0"/>
              <a:t>2. </a:t>
            </a:r>
            <a:r>
              <a:rPr lang="en-US" altLang="ko-KR" dirty="0" smtClean="0"/>
              <a:t>Experienced contents designer </a:t>
            </a:r>
            <a:endParaRPr lang="en-US" altLang="ko-KR" dirty="0"/>
          </a:p>
          <a:p>
            <a:pPr fontAlgn="base"/>
            <a:r>
              <a:rPr lang="en-US" altLang="ko-KR" dirty="0"/>
              <a:t>3. Diverse production </a:t>
            </a:r>
            <a:r>
              <a:rPr lang="en-US" altLang="ko-KR" dirty="0" smtClean="0"/>
              <a:t>experiences : </a:t>
            </a:r>
            <a:r>
              <a:rPr lang="en-US" altLang="ko-KR" dirty="0"/>
              <a:t>Magazines, catalogs, books, </a:t>
            </a:r>
            <a:endParaRPr lang="en-US" altLang="ko-KR" dirty="0" smtClean="0"/>
          </a:p>
          <a:p>
            <a:pPr fontAlgn="base"/>
            <a:r>
              <a:rPr lang="en-US" altLang="ko-KR" dirty="0"/>
              <a:t> </a:t>
            </a:r>
            <a:r>
              <a:rPr lang="en-US" altLang="ko-KR" dirty="0" smtClean="0"/>
              <a:t>  public </a:t>
            </a:r>
            <a:r>
              <a:rPr lang="en-US" altLang="ko-KR" dirty="0"/>
              <a:t>institution source book, etc.</a:t>
            </a:r>
          </a:p>
          <a:p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7848" y="3861048"/>
            <a:ext cx="779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We will always do our best!!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54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7824" y="2671673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/>
              <a:t>Thank you!!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657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9552" y="1196752"/>
            <a:ext cx="820891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r>
              <a:rPr lang="en-US" altLang="ko-KR" dirty="0" smtClean="0"/>
              <a:t>CEO</a:t>
            </a:r>
          </a:p>
          <a:p>
            <a:r>
              <a:rPr lang="en-US" altLang="ko-KR" dirty="0" err="1" smtClean="0"/>
              <a:t>Jeong</a:t>
            </a:r>
            <a:r>
              <a:rPr lang="en-US" altLang="ko-KR" dirty="0" smtClean="0"/>
              <a:t> </a:t>
            </a:r>
            <a:r>
              <a:rPr lang="en-US" altLang="ko-KR" dirty="0" err="1" smtClean="0"/>
              <a:t>pyo</a:t>
            </a:r>
            <a:r>
              <a:rPr lang="en-US" altLang="ko-KR" dirty="0" smtClean="0"/>
              <a:t> Hong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2555776" y="1556792"/>
            <a:ext cx="0" cy="295232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HONG140807\Desktop\회사소개 폴더\Links\그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5472"/>
            <a:ext cx="1352451" cy="180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27784" y="1484784"/>
            <a:ext cx="612068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400" dirty="0" smtClean="0"/>
              <a:t>Graduated </a:t>
            </a:r>
            <a:r>
              <a:rPr lang="en-US" altLang="ko-KR" sz="1400" dirty="0"/>
              <a:t>from Incheon National </a:t>
            </a:r>
            <a:r>
              <a:rPr lang="en-US" altLang="ko-KR" sz="1400" dirty="0" smtClean="0"/>
              <a:t>University (Biology)</a:t>
            </a:r>
          </a:p>
          <a:p>
            <a:pPr fontAlgn="base"/>
            <a:r>
              <a:rPr lang="en-US" altLang="ko-KR" sz="1400" dirty="0" smtClean="0"/>
              <a:t>Completed the course of </a:t>
            </a:r>
            <a:r>
              <a:rPr lang="en-US" altLang="ko-KR" sz="1400" dirty="0"/>
              <a:t>S</a:t>
            </a:r>
            <a:r>
              <a:rPr lang="en-US" altLang="ko-KR" sz="1400" dirty="0" smtClean="0"/>
              <a:t>ystem Analysis in Korea Information Center</a:t>
            </a:r>
          </a:p>
          <a:p>
            <a:pPr fontAlgn="base"/>
            <a:r>
              <a:rPr lang="en-US" altLang="ko-KR" sz="1400" dirty="0" smtClean="0"/>
              <a:t>Graduated </a:t>
            </a:r>
            <a:r>
              <a:rPr lang="en-US" altLang="ko-KR" sz="1400" dirty="0"/>
              <a:t>from Chung-</a:t>
            </a:r>
            <a:r>
              <a:rPr lang="en-US" altLang="ko-KR" sz="1400" dirty="0" err="1"/>
              <a:t>Ang</a:t>
            </a:r>
            <a:r>
              <a:rPr lang="en-US" altLang="ko-KR" sz="1400" dirty="0"/>
              <a:t> University </a:t>
            </a:r>
            <a:r>
              <a:rPr lang="en-US" altLang="ko-KR" sz="1400" dirty="0" smtClean="0"/>
              <a:t>Graduate school of Mass Communication (Publication</a:t>
            </a:r>
            <a:r>
              <a:rPr lang="ko-KR" altLang="en-US" sz="1400" dirty="0" err="1"/>
              <a:t>ㆍ</a:t>
            </a:r>
            <a:r>
              <a:rPr lang="en-US" altLang="ko-KR" sz="1400" dirty="0"/>
              <a:t>Media </a:t>
            </a:r>
            <a:r>
              <a:rPr lang="en-US" altLang="ko-KR" sz="1400" dirty="0" smtClean="0"/>
              <a:t>contents) </a:t>
            </a:r>
            <a:endParaRPr lang="en-US" altLang="ko-KR" sz="1400" dirty="0"/>
          </a:p>
          <a:p>
            <a:pPr fontAlgn="base"/>
            <a:r>
              <a:rPr lang="en-US" altLang="ko-KR" sz="1400" dirty="0" smtClean="0"/>
              <a:t>Studying </a:t>
            </a:r>
            <a:r>
              <a:rPr lang="en-US" altLang="ko-KR" sz="1400" dirty="0" smtClean="0"/>
              <a:t>in </a:t>
            </a:r>
            <a:r>
              <a:rPr lang="en-US" altLang="ko-KR" sz="1400" dirty="0" err="1" smtClean="0"/>
              <a:t>Kyunggi</a:t>
            </a:r>
            <a:r>
              <a:rPr lang="en-US" altLang="ko-KR" sz="1400" dirty="0" smtClean="0"/>
              <a:t> University (</a:t>
            </a:r>
            <a:r>
              <a:rPr lang="en-US" altLang="ko-KR" sz="1400" dirty="0" smtClean="0">
                <a:effectLst/>
              </a:rPr>
              <a:t>Library &amp; Information Science) </a:t>
            </a:r>
            <a:endParaRPr lang="en-US" altLang="ko-KR" sz="1400" dirty="0" smtClean="0"/>
          </a:p>
          <a:p>
            <a:pPr fontAlgn="base"/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Worked in Korea Computer Magazine as a reporter</a:t>
            </a:r>
          </a:p>
          <a:p>
            <a:pPr fontAlgn="base"/>
            <a:r>
              <a:rPr lang="en-US" altLang="ko-KR" sz="1400" dirty="0" smtClean="0"/>
              <a:t>Worked in </a:t>
            </a:r>
            <a:r>
              <a:rPr lang="en-US" altLang="ko-KR" sz="1400" dirty="0" err="1" smtClean="0"/>
              <a:t>Hancom</a:t>
            </a:r>
            <a:r>
              <a:rPr lang="en-US" altLang="ko-KR" sz="1400" dirty="0" smtClean="0"/>
              <a:t> as a editor</a:t>
            </a:r>
          </a:p>
          <a:p>
            <a:pPr fontAlgn="base"/>
            <a:endParaRPr lang="en-US" altLang="ko-KR" sz="1400" dirty="0" smtClean="0"/>
          </a:p>
          <a:p>
            <a:pPr fontAlgn="base"/>
            <a:r>
              <a:rPr lang="en-US" altLang="ko-KR" sz="1400" dirty="0" smtClean="0"/>
              <a:t>CEO of Global Contents Publishing Group Co., Ltd.</a:t>
            </a:r>
          </a:p>
          <a:p>
            <a:pPr fontAlgn="base"/>
            <a:r>
              <a:rPr lang="en-US" altLang="ko-KR" sz="1400" dirty="0"/>
              <a:t>Korea publishing </a:t>
            </a:r>
            <a:r>
              <a:rPr lang="en-US" altLang="ko-KR" sz="1400" dirty="0" smtClean="0"/>
              <a:t>Cooperation </a:t>
            </a:r>
            <a:r>
              <a:rPr lang="en-US" altLang="ko-KR" sz="1400" dirty="0"/>
              <a:t>association director</a:t>
            </a:r>
          </a:p>
          <a:p>
            <a:pPr fontAlgn="base"/>
            <a:r>
              <a:rPr lang="en-US" altLang="ko-KR" sz="1400" dirty="0"/>
              <a:t>Korea scholarship e-book cooperation association director</a:t>
            </a:r>
          </a:p>
          <a:p>
            <a:pPr fontAlgn="base"/>
            <a:r>
              <a:rPr lang="en-US" altLang="ko-KR" sz="1400" dirty="0"/>
              <a:t>Korea scholarship publishing association </a:t>
            </a:r>
            <a:r>
              <a:rPr lang="en-US" altLang="ko-KR" sz="1400" dirty="0" smtClean="0"/>
              <a:t>director</a:t>
            </a:r>
          </a:p>
          <a:p>
            <a:pPr fontAlgn="base"/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35378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614127" y="977347"/>
            <a:ext cx="792088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/>
              <a:t>We contribute to the development of individual and nation by accumulating the knowledge and information based on the subject field of specialty publications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27" y="977347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Global Contents Publishing Group is…</a:t>
            </a:r>
            <a:endParaRPr lang="ko-KR" altLang="en-US" dirty="0"/>
          </a:p>
        </p:txBody>
      </p:sp>
      <p:cxnSp>
        <p:nvCxnSpPr>
          <p:cNvPr id="10" name="직선 연결선 9"/>
          <p:cNvCxnSpPr/>
          <p:nvPr/>
        </p:nvCxnSpPr>
        <p:spPr>
          <a:xfrm>
            <a:off x="611560" y="1412776"/>
            <a:ext cx="424847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4127" y="1580599"/>
            <a:ext cx="792088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/>
              <a:t>Vision </a:t>
            </a:r>
          </a:p>
          <a:p>
            <a:r>
              <a:rPr lang="en-US" altLang="ko-KR" dirty="0" smtClean="0"/>
              <a:t>     We try to contribute </a:t>
            </a:r>
            <a:r>
              <a:rPr lang="en-US" altLang="ko-KR" dirty="0"/>
              <a:t>to the development of </a:t>
            </a:r>
            <a:r>
              <a:rPr lang="en-US" altLang="ko-KR" dirty="0" smtClean="0"/>
              <a:t>the </a:t>
            </a:r>
            <a:r>
              <a:rPr lang="en-US" altLang="ko-KR" dirty="0" smtClean="0"/>
              <a:t>individual and the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</a:t>
            </a:r>
            <a:r>
              <a:rPr lang="en-US" altLang="ko-KR" dirty="0" smtClean="0"/>
              <a:t> society by </a:t>
            </a:r>
            <a:r>
              <a:rPr lang="en-US" altLang="ko-KR" dirty="0" smtClean="0"/>
              <a:t>accumulating </a:t>
            </a:r>
            <a:r>
              <a:rPr lang="en-US" altLang="ko-KR" dirty="0" smtClean="0"/>
              <a:t>knowledge </a:t>
            </a:r>
            <a:r>
              <a:rPr lang="en-US" altLang="ko-KR" dirty="0"/>
              <a:t>and information </a:t>
            </a:r>
            <a:endParaRPr lang="en-US" altLang="ko-KR" dirty="0" smtClean="0"/>
          </a:p>
          <a:p>
            <a:r>
              <a:rPr lang="en-US" altLang="ko-KR" dirty="0"/>
              <a:t> </a:t>
            </a:r>
            <a:r>
              <a:rPr lang="en-US" altLang="ko-KR" dirty="0" smtClean="0"/>
              <a:t>    based </a:t>
            </a:r>
            <a:r>
              <a:rPr lang="en-US" altLang="ko-KR" dirty="0"/>
              <a:t>on the subject field of </a:t>
            </a:r>
            <a:r>
              <a:rPr lang="en-US" altLang="ko-KR" dirty="0" smtClean="0"/>
              <a:t>specific </a:t>
            </a:r>
            <a:r>
              <a:rPr lang="en-US" altLang="ko-KR" dirty="0"/>
              <a:t>publications </a:t>
            </a:r>
          </a:p>
          <a:p>
            <a:endParaRPr lang="en-US" altLang="ko-KR" dirty="0" smtClean="0"/>
          </a:p>
          <a:p>
            <a:r>
              <a:rPr lang="en-US" altLang="ko-KR" sz="2000" b="1" dirty="0" smtClean="0"/>
              <a:t>Management Philosophy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 Human-centered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 Value of knowledge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/>
              <a:t>     Practice of share </a:t>
            </a:r>
            <a:endParaRPr lang="ko-KR" altLang="en-US" dirty="0"/>
          </a:p>
        </p:txBody>
      </p:sp>
      <p:pic>
        <p:nvPicPr>
          <p:cNvPr id="2051" name="Picture 3" descr="C:\Users\HONG140807\Desktop\회사소개 폴더\Links\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75915" y="5013176"/>
            <a:ext cx="1183917" cy="7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ONG140807\Desktop\회사소개 폴더\Links\DSC_1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3175"/>
            <a:ext cx="1154597" cy="7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ONG140807\Desktop\회사소개 폴더\Links\%B1%C7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395" y="5013176"/>
            <a:ext cx="1039565" cy="7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ONG140807\Desktop\회사소개 폴더\Links\%BD÷%~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271" y="5013176"/>
            <a:ext cx="579761" cy="77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ONG140807\Desktop\회사소개 폴더\Links\DSC_15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55" y="5013177"/>
            <a:ext cx="1164313" cy="7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ONG140807\Desktop\회사소개 폴더\Links\DSC_13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13175"/>
            <a:ext cx="1080120" cy="78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HONG140807\Desktop\회사소개 폴더\Links\DSC_12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13175"/>
            <a:ext cx="1183118" cy="7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7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614127" y="476671"/>
            <a:ext cx="7920880" cy="554461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127" y="47667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Company </a:t>
            </a:r>
            <a:r>
              <a:rPr lang="en-US" altLang="ko-KR" b="1" dirty="0" smtClean="0"/>
              <a:t>Overview</a:t>
            </a:r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611560" y="908720"/>
            <a:ext cx="259228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4127" y="1014983"/>
            <a:ext cx="792087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b="1" dirty="0"/>
              <a:t>Date of </a:t>
            </a:r>
            <a:r>
              <a:rPr lang="en-US" altLang="ko-KR" b="1" dirty="0" smtClean="0"/>
              <a:t>business launch </a:t>
            </a:r>
            <a:endParaRPr lang="en-US" altLang="ko-KR" b="1" dirty="0"/>
          </a:p>
          <a:p>
            <a:pPr fontAlgn="base"/>
            <a:r>
              <a:rPr lang="en-US" altLang="ko-KR" sz="1600" dirty="0" smtClean="0"/>
              <a:t>  1st </a:t>
            </a:r>
            <a:r>
              <a:rPr lang="en-US" altLang="ko-KR" sz="1600" dirty="0"/>
              <a:t>October 2001 Publishing management agency </a:t>
            </a:r>
            <a:r>
              <a:rPr lang="en-US" altLang="ko-KR" sz="1600" dirty="0" err="1" smtClean="0"/>
              <a:t>Comone</a:t>
            </a:r>
            <a:r>
              <a:rPr lang="en-US" altLang="ko-KR" sz="1600" dirty="0" smtClean="0"/>
              <a:t> </a:t>
            </a:r>
            <a:r>
              <a:rPr lang="en-US" altLang="ko-KR" sz="1600" dirty="0"/>
              <a:t>Media </a:t>
            </a:r>
            <a:r>
              <a:rPr lang="en-US" altLang="ko-KR" sz="1600" dirty="0" smtClean="0"/>
              <a:t>Establishment</a:t>
            </a:r>
            <a:endParaRPr lang="en-US" altLang="ko-KR" sz="1600" dirty="0"/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b="1" dirty="0" smtClean="0"/>
              <a:t>Corporation registration</a:t>
            </a:r>
            <a:endParaRPr lang="en-US" altLang="ko-KR" b="1" dirty="0"/>
          </a:p>
          <a:p>
            <a:pPr fontAlgn="base"/>
            <a:r>
              <a:rPr lang="en-US" altLang="ko-KR" sz="1600" dirty="0" smtClean="0"/>
              <a:t>  24th </a:t>
            </a:r>
            <a:r>
              <a:rPr lang="en-US" altLang="ko-KR" sz="1600" dirty="0"/>
              <a:t>October 2008 Global Contents Publishing Group Co., Ltd. </a:t>
            </a:r>
            <a:r>
              <a:rPr lang="en-US" altLang="ko-KR" sz="1600" dirty="0" smtClean="0"/>
              <a:t>Establishment</a:t>
            </a:r>
          </a:p>
          <a:p>
            <a:pPr fontAlgn="base"/>
            <a:endParaRPr lang="en-US" altLang="ko-KR" sz="1600" dirty="0"/>
          </a:p>
          <a:p>
            <a:pPr fontAlgn="base"/>
            <a:r>
              <a:rPr lang="en-US" altLang="ko-KR" b="1" dirty="0" smtClean="0"/>
              <a:t>Field </a:t>
            </a:r>
            <a:r>
              <a:rPr lang="en-US" altLang="ko-KR" b="1" dirty="0"/>
              <a:t>of business</a:t>
            </a:r>
          </a:p>
          <a:p>
            <a:pPr fontAlgn="base"/>
            <a:r>
              <a:rPr lang="en-US" altLang="ko-KR" sz="1600" dirty="0" smtClean="0"/>
              <a:t>  Manufacture (publication)</a:t>
            </a:r>
          </a:p>
          <a:p>
            <a:pPr fontAlgn="base"/>
            <a:r>
              <a:rPr lang="en-US" altLang="ko-KR" sz="1600" dirty="0"/>
              <a:t> </a:t>
            </a:r>
            <a:r>
              <a:rPr lang="en-US" altLang="ko-KR" sz="1600" dirty="0" smtClean="0"/>
              <a:t> Wholesale-retail </a:t>
            </a:r>
            <a:r>
              <a:rPr lang="en-US" altLang="ko-KR" sz="1600" dirty="0"/>
              <a:t>trade(books, course material</a:t>
            </a:r>
            <a:r>
              <a:rPr lang="en-US" altLang="ko-KR" sz="1600" dirty="0" smtClean="0"/>
              <a:t>)</a:t>
            </a:r>
          </a:p>
          <a:p>
            <a:pPr fontAlgn="base"/>
            <a:r>
              <a:rPr lang="en-US" altLang="ko-KR" sz="1600" dirty="0" smtClean="0"/>
              <a:t>  Public Library </a:t>
            </a:r>
            <a:r>
              <a:rPr lang="en-US" altLang="ko-KR" sz="1600" dirty="0"/>
              <a:t>Delivery </a:t>
            </a:r>
            <a:r>
              <a:rPr lang="en-US" altLang="ko-KR" sz="1600" dirty="0" smtClean="0"/>
              <a:t>business</a:t>
            </a:r>
          </a:p>
          <a:p>
            <a:pPr fontAlgn="base"/>
            <a:r>
              <a:rPr lang="en-US" altLang="ko-KR" sz="1600" dirty="0"/>
              <a:t> </a:t>
            </a:r>
            <a:r>
              <a:rPr lang="en-US" altLang="ko-KR" sz="1600" dirty="0" smtClean="0"/>
              <a:t> KORMARC </a:t>
            </a:r>
            <a:r>
              <a:rPr lang="en-US" altLang="ko-KR" sz="1600" dirty="0"/>
              <a:t>Solution </a:t>
            </a:r>
            <a:r>
              <a:rPr lang="en-US" altLang="ko-KR" sz="1600" dirty="0" smtClean="0"/>
              <a:t>development </a:t>
            </a:r>
          </a:p>
          <a:p>
            <a:pPr fontAlgn="base"/>
            <a:endParaRPr lang="en-US" altLang="ko-KR" sz="1600" dirty="0"/>
          </a:p>
          <a:p>
            <a:pPr fontAlgn="base"/>
            <a:r>
              <a:rPr lang="en-US" altLang="ko-KR" dirty="0" smtClean="0"/>
              <a:t>Own-Brand</a:t>
            </a:r>
            <a:endParaRPr lang="en-US" altLang="ko-KR" dirty="0"/>
          </a:p>
          <a:p>
            <a:pPr fontAlgn="base"/>
            <a:r>
              <a:rPr lang="en-US" altLang="ko-KR" dirty="0" smtClean="0"/>
              <a:t>  </a:t>
            </a:r>
            <a:r>
              <a:rPr lang="en-US" altLang="ko-KR" sz="1600" dirty="0" smtClean="0"/>
              <a:t>Global </a:t>
            </a:r>
            <a:r>
              <a:rPr lang="en-US" altLang="ko-KR" sz="1600" dirty="0"/>
              <a:t>Contents, </a:t>
            </a:r>
            <a:r>
              <a:rPr lang="en-US" altLang="ko-KR" sz="1600" dirty="0" err="1" smtClean="0"/>
              <a:t>KyungJin</a:t>
            </a:r>
            <a:r>
              <a:rPr lang="en-US" altLang="ko-KR" sz="1600" dirty="0" smtClean="0"/>
              <a:t> Publishing, Writer &amp; Criticism</a:t>
            </a:r>
          </a:p>
          <a:p>
            <a:pPr fontAlgn="base"/>
            <a:r>
              <a:rPr lang="en-US" altLang="ko-KR" sz="1600" dirty="0" smtClean="0"/>
              <a:t>  </a:t>
            </a:r>
            <a:r>
              <a:rPr lang="en-US" altLang="ko-KR" sz="1600" dirty="0" err="1" smtClean="0"/>
              <a:t>Comone</a:t>
            </a:r>
            <a:r>
              <a:rPr lang="en-US" altLang="ko-KR" sz="1600" dirty="0" smtClean="0"/>
              <a:t> Media,  </a:t>
            </a:r>
            <a:r>
              <a:rPr lang="en-US" altLang="ko-KR" sz="1600" dirty="0" err="1" smtClean="0"/>
              <a:t>Serim</a:t>
            </a:r>
            <a:r>
              <a:rPr lang="en-US" altLang="ko-KR" sz="1600" dirty="0" smtClean="0"/>
              <a:t> publishing</a:t>
            </a:r>
          </a:p>
          <a:p>
            <a:pPr fontAlgn="base"/>
            <a:r>
              <a:rPr lang="en-US" altLang="ko-KR" sz="1600" dirty="0" smtClean="0"/>
              <a:t> </a:t>
            </a:r>
            <a:endParaRPr lang="en-US" altLang="ko-KR" sz="1600" dirty="0"/>
          </a:p>
          <a:p>
            <a:pPr fontAlgn="base"/>
            <a:r>
              <a:rPr lang="en-US" altLang="ko-KR" dirty="0" err="1" smtClean="0"/>
              <a:t>Cowork</a:t>
            </a:r>
            <a:r>
              <a:rPr lang="en-US" altLang="ko-KR" dirty="0" smtClean="0"/>
              <a:t>-Brand</a:t>
            </a:r>
            <a:endParaRPr lang="en-US" altLang="ko-KR" dirty="0"/>
          </a:p>
          <a:p>
            <a:pPr fontAlgn="base"/>
            <a:r>
              <a:rPr lang="en-US" altLang="ko-KR" dirty="0" smtClean="0"/>
              <a:t>  </a:t>
            </a:r>
            <a:r>
              <a:rPr lang="en-US" altLang="ko-KR" sz="1600" dirty="0" smtClean="0"/>
              <a:t>Korea </a:t>
            </a:r>
            <a:r>
              <a:rPr lang="en-US" altLang="ko-KR" sz="1600" dirty="0"/>
              <a:t>Administration DB Center, </a:t>
            </a:r>
            <a:r>
              <a:rPr lang="en-US" altLang="ko-KR" sz="1600" dirty="0" err="1"/>
              <a:t>Inha</a:t>
            </a:r>
            <a:r>
              <a:rPr lang="en-US" altLang="ko-KR" sz="1600" dirty="0"/>
              <a:t>-University publishing department, </a:t>
            </a:r>
            <a:endParaRPr lang="en-US" altLang="ko-KR" sz="1600" dirty="0" smtClean="0"/>
          </a:p>
          <a:p>
            <a:pPr fontAlgn="base"/>
            <a:r>
              <a:rPr lang="en-US" altLang="ko-KR" sz="1600" dirty="0" smtClean="0"/>
              <a:t>  </a:t>
            </a:r>
            <a:r>
              <a:rPr lang="en-US" altLang="ko-KR" sz="1600" dirty="0" err="1" smtClean="0"/>
              <a:t>Edustandard</a:t>
            </a:r>
            <a:r>
              <a:rPr lang="en-US" altLang="ko-KR" sz="1600" dirty="0" smtClean="0"/>
              <a:t> </a:t>
            </a:r>
            <a:r>
              <a:rPr lang="en-US" altLang="ko-KR" sz="1600" dirty="0"/>
              <a:t>Co,. Ltd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65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09227"/>
            <a:ext cx="7920880" cy="469198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127" y="611396"/>
            <a:ext cx="734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Brands </a:t>
            </a:r>
            <a:r>
              <a:rPr lang="en-US" altLang="ko-KR" b="1" dirty="0"/>
              <a:t>affiliated with Global Contents Publishing </a:t>
            </a:r>
            <a:r>
              <a:rPr lang="en-US" altLang="ko-KR" b="1" dirty="0" smtClean="0"/>
              <a:t>Group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135191"/>
            <a:ext cx="664964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altLang="ko-KR" dirty="0" smtClean="0"/>
              <a:t>Global Contents </a:t>
            </a:r>
          </a:p>
          <a:p>
            <a:pPr fontAlgn="base"/>
            <a:r>
              <a:rPr lang="en-US" altLang="ko-KR" sz="1600" dirty="0" smtClean="0"/>
              <a:t>- Humanities, History, Philosophy, Linguistics, Library &amp; Information  </a:t>
            </a:r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dirty="0" err="1" smtClean="0"/>
              <a:t>KyungJin</a:t>
            </a:r>
            <a:r>
              <a:rPr lang="en-US" altLang="ko-KR" dirty="0" smtClean="0"/>
              <a:t> </a:t>
            </a:r>
            <a:r>
              <a:rPr lang="en-US" altLang="ko-KR" dirty="0"/>
              <a:t>Publishing </a:t>
            </a:r>
            <a:endParaRPr lang="en-US" altLang="ko-KR" dirty="0" smtClean="0"/>
          </a:p>
          <a:p>
            <a:pPr fontAlgn="base"/>
            <a:r>
              <a:rPr lang="en-US" altLang="ko-KR" sz="1600" dirty="0" smtClean="0"/>
              <a:t>- Korean </a:t>
            </a:r>
            <a:r>
              <a:rPr lang="en-US" altLang="ko-KR" sz="1600" dirty="0"/>
              <a:t>Language and Literature, Korean Language Education</a:t>
            </a:r>
            <a:r>
              <a:rPr lang="en-US" altLang="ko-KR" dirty="0"/>
              <a:t> </a:t>
            </a:r>
          </a:p>
          <a:p>
            <a:pPr fontAlgn="base"/>
            <a:endParaRPr lang="en-US" altLang="ko-KR" dirty="0" smtClean="0"/>
          </a:p>
          <a:p>
            <a:pPr fontAlgn="base"/>
            <a:r>
              <a:rPr lang="en-US" altLang="ko-KR" dirty="0" smtClean="0"/>
              <a:t>Writer &amp; Criticism </a:t>
            </a:r>
          </a:p>
          <a:p>
            <a:pPr fontAlgn="base"/>
            <a:r>
              <a:rPr lang="en-US" altLang="ko-KR" sz="1600" dirty="0" smtClean="0"/>
              <a:t>- Literature, criticism, review, poetry, novel</a:t>
            </a:r>
          </a:p>
          <a:p>
            <a:endParaRPr lang="ko-KR" altLang="en-US" dirty="0" smtClean="0"/>
          </a:p>
          <a:p>
            <a:pPr fontAlgn="base"/>
            <a:r>
              <a:rPr lang="en-US" altLang="ko-KR" dirty="0" err="1" smtClean="0"/>
              <a:t>Comone</a:t>
            </a:r>
            <a:r>
              <a:rPr lang="en-US" altLang="ko-KR" dirty="0" smtClean="0"/>
              <a:t> Media</a:t>
            </a:r>
          </a:p>
          <a:p>
            <a:pPr fontAlgn="base"/>
            <a:r>
              <a:rPr lang="en-US" altLang="ko-KR" sz="1600" dirty="0" smtClean="0"/>
              <a:t>- IT</a:t>
            </a:r>
            <a:r>
              <a:rPr lang="en-US" altLang="ko-KR" sz="1600" dirty="0"/>
              <a:t>, Computer Engineering, Broadcasting </a:t>
            </a:r>
            <a:r>
              <a:rPr lang="en-US" altLang="ko-KR" sz="1600" dirty="0" smtClean="0"/>
              <a:t>communications</a:t>
            </a:r>
          </a:p>
          <a:p>
            <a:pPr fontAlgn="base"/>
            <a:endParaRPr lang="en-US" altLang="ko-KR" dirty="0"/>
          </a:p>
          <a:p>
            <a:pPr fontAlgn="base"/>
            <a:r>
              <a:rPr lang="en-US" altLang="ko-KR" dirty="0" err="1"/>
              <a:t>Serim</a:t>
            </a:r>
            <a:r>
              <a:rPr lang="en-US" altLang="ko-KR" dirty="0"/>
              <a:t> Publishing </a:t>
            </a:r>
            <a:endParaRPr lang="en-US" altLang="ko-KR" dirty="0" smtClean="0"/>
          </a:p>
          <a:p>
            <a:pPr fontAlgn="base"/>
            <a:r>
              <a:rPr lang="en-US" altLang="ko-KR" sz="1600" dirty="0" smtClean="0"/>
              <a:t>- </a:t>
            </a:r>
            <a:r>
              <a:rPr lang="en-US" altLang="ko-KR" sz="1600" dirty="0"/>
              <a:t>Management of sightseeing, Leisure study, Leisure, </a:t>
            </a:r>
            <a:r>
              <a:rPr lang="en-US" altLang="ko-KR" sz="1600" dirty="0" smtClean="0"/>
              <a:t>health</a:t>
            </a:r>
            <a:endParaRPr lang="en-US" altLang="ko-KR" sz="1600" dirty="0"/>
          </a:p>
        </p:txBody>
      </p:sp>
      <p:cxnSp>
        <p:nvCxnSpPr>
          <p:cNvPr id="7" name="직선 연결선 6"/>
          <p:cNvCxnSpPr/>
          <p:nvPr/>
        </p:nvCxnSpPr>
        <p:spPr>
          <a:xfrm>
            <a:off x="467544" y="1052736"/>
            <a:ext cx="6408712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30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09227"/>
            <a:ext cx="7920880" cy="541206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</a:t>
            </a:r>
            <a:r>
              <a:rPr lang="en-US" altLang="ko-KR" dirty="0" smtClean="0"/>
              <a:t>the knowledge </a:t>
            </a:r>
            <a:r>
              <a:rPr lang="en-US" altLang="ko-KR" dirty="0"/>
              <a:t>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14977"/>
            <a:ext cx="512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Awarded </a:t>
            </a:r>
            <a:r>
              <a:rPr lang="en-US" altLang="ko-KR" b="1" dirty="0" smtClean="0"/>
              <a:t>titles by Korea government (2014)</a:t>
            </a:r>
            <a:endParaRPr lang="ko-KR" altLang="en-US" dirty="0"/>
          </a:p>
        </p:txBody>
      </p:sp>
      <p:cxnSp>
        <p:nvCxnSpPr>
          <p:cNvPr id="6" name="직선 연결선 5"/>
          <p:cNvCxnSpPr/>
          <p:nvPr/>
        </p:nvCxnSpPr>
        <p:spPr>
          <a:xfrm>
            <a:off x="467544" y="1052736"/>
            <a:ext cx="5256584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2" y="1484784"/>
            <a:ext cx="78488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/>
              <a:t>*A duck went out to sea </a:t>
            </a:r>
            <a:r>
              <a:rPr lang="ko-KR" altLang="en-US" dirty="0"/>
              <a:t>바다로 간 오리</a:t>
            </a:r>
          </a:p>
          <a:p>
            <a:pPr fontAlgn="base"/>
            <a:r>
              <a:rPr lang="en-US" altLang="ko-KR" dirty="0" err="1"/>
              <a:t>Munhak</a:t>
            </a:r>
            <a:r>
              <a:rPr lang="en-US" altLang="ko-KR" dirty="0"/>
              <a:t> </a:t>
            </a:r>
            <a:r>
              <a:rPr lang="en-US" altLang="ko-KR" dirty="0" err="1" smtClean="0"/>
              <a:t>Nanum</a:t>
            </a:r>
            <a:endParaRPr lang="en-US" altLang="ko-KR" dirty="0" smtClean="0"/>
          </a:p>
          <a:p>
            <a:pPr fontAlgn="base"/>
            <a:endParaRPr lang="en-US" altLang="ko-KR" dirty="0"/>
          </a:p>
          <a:p>
            <a:pPr fontAlgn="base"/>
            <a:endParaRPr lang="en-US" altLang="ko-KR" dirty="0"/>
          </a:p>
          <a:p>
            <a:pPr fontAlgn="base"/>
            <a:r>
              <a:rPr lang="en-US" altLang="ko-KR" dirty="0"/>
              <a:t>*The bell of my heart is rung when I hear your name. </a:t>
            </a:r>
            <a:endParaRPr lang="en-US" altLang="ko-KR" dirty="0" smtClean="0"/>
          </a:p>
          <a:p>
            <a:pPr fontAlgn="base"/>
            <a:r>
              <a:rPr lang="ko-KR" altLang="en-US" dirty="0" smtClean="0"/>
              <a:t>너의 </a:t>
            </a:r>
            <a:r>
              <a:rPr lang="ko-KR" altLang="en-US" dirty="0"/>
              <a:t>이름만 들어도 가슴에 종이 울린다</a:t>
            </a:r>
            <a:r>
              <a:rPr lang="en-US" altLang="ko-KR" dirty="0"/>
              <a:t>.</a:t>
            </a:r>
            <a:endParaRPr lang="ko-KR" altLang="en-US" dirty="0"/>
          </a:p>
          <a:p>
            <a:pPr fontAlgn="base"/>
            <a:r>
              <a:rPr lang="en-US" altLang="ko-KR" dirty="0" err="1"/>
              <a:t>Munhak</a:t>
            </a:r>
            <a:r>
              <a:rPr lang="en-US" altLang="ko-KR" dirty="0"/>
              <a:t> </a:t>
            </a:r>
            <a:r>
              <a:rPr lang="en-US" altLang="ko-KR" dirty="0" err="1"/>
              <a:t>Nanum</a:t>
            </a:r>
            <a:endParaRPr lang="en-US" altLang="ko-KR" dirty="0"/>
          </a:p>
          <a:p>
            <a:pPr fontAlgn="base"/>
            <a:endParaRPr lang="en-US" altLang="ko-KR" dirty="0" smtClean="0"/>
          </a:p>
          <a:p>
            <a:pPr fontAlgn="base"/>
            <a:endParaRPr lang="en-US" altLang="ko-KR" dirty="0"/>
          </a:p>
          <a:p>
            <a:pPr fontAlgn="base"/>
            <a:r>
              <a:rPr lang="en-US" altLang="ko-KR" dirty="0" smtClean="0"/>
              <a:t>The </a:t>
            </a:r>
            <a:r>
              <a:rPr lang="en-US" altLang="ko-KR" dirty="0"/>
              <a:t>Rise and Fall of the </a:t>
            </a:r>
            <a:r>
              <a:rPr lang="en-US" altLang="ko-KR" dirty="0" smtClean="0"/>
              <a:t>Monster</a:t>
            </a:r>
          </a:p>
          <a:p>
            <a:pPr fontAlgn="base"/>
            <a:r>
              <a:rPr lang="ko-KR" altLang="en-US" dirty="0" err="1" smtClean="0"/>
              <a:t>괴물흥망사</a:t>
            </a:r>
            <a:endParaRPr lang="en-US" altLang="ko-KR" dirty="0"/>
          </a:p>
          <a:p>
            <a:pPr fontAlgn="base"/>
            <a:r>
              <a:rPr lang="en-US" altLang="ko-KR" dirty="0" err="1"/>
              <a:t>Munhak</a:t>
            </a:r>
            <a:r>
              <a:rPr lang="en-US" altLang="ko-KR" dirty="0"/>
              <a:t> </a:t>
            </a:r>
            <a:r>
              <a:rPr lang="en-US" altLang="ko-KR" dirty="0" err="1"/>
              <a:t>Nanum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3074" name="Picture 2" descr="\\GCBOOK\Sever\data01\완성본\09.기타제작\2014\도서목록 2014\본문\바다로간오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62" y="692696"/>
            <a:ext cx="1180111" cy="16932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GCBOOK\Sever\data01\완성본\09.기타제작\2014\도서목록 2014\본문\너의이름만들어도-앞표지(띠지포함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62" y="2492896"/>
            <a:ext cx="1180111" cy="1662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GCBOOK\Sever\data01\완성본\09.기타제작\2014\도서목록 2014\본문\괴물흥망사_단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62" y="4274760"/>
            <a:ext cx="1180111" cy="16745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332657"/>
            <a:ext cx="7920880" cy="424847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cxnSp>
        <p:nvCxnSpPr>
          <p:cNvPr id="6" name="직선 연결선 5"/>
          <p:cNvCxnSpPr/>
          <p:nvPr/>
        </p:nvCxnSpPr>
        <p:spPr>
          <a:xfrm>
            <a:off x="467544" y="764704"/>
            <a:ext cx="511256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9552" y="796008"/>
            <a:ext cx="7848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600" dirty="0"/>
              <a:t>Text pragmatics of media </a:t>
            </a:r>
            <a:r>
              <a:rPr lang="en-US" altLang="ko-KR" sz="1600" dirty="0" smtClean="0"/>
              <a:t>language </a:t>
            </a:r>
            <a:endParaRPr lang="en-US" altLang="ko-KR" sz="1600" dirty="0" smtClean="0"/>
          </a:p>
          <a:p>
            <a:pPr fontAlgn="base"/>
            <a:r>
              <a:rPr lang="en-US" altLang="ko-KR" sz="1600" dirty="0" smtClean="0"/>
              <a:t>Ministry of Culture, Sports and Tourism</a:t>
            </a:r>
          </a:p>
          <a:p>
            <a:pPr fontAlgn="base"/>
            <a:endParaRPr lang="en-US" altLang="ko-KR" sz="1600" dirty="0"/>
          </a:p>
          <a:p>
            <a:pPr fontAlgn="base"/>
            <a:r>
              <a:rPr lang="en-US" altLang="ko-KR" sz="1600" dirty="0" smtClean="0"/>
              <a:t>Spatial </a:t>
            </a:r>
            <a:r>
              <a:rPr lang="en-US" altLang="ko-KR" sz="1600" dirty="0"/>
              <a:t>memory and Cultural representation of International City </a:t>
            </a:r>
            <a:r>
              <a:rPr lang="en-US" altLang="ko-KR" sz="1600" dirty="0" smtClean="0"/>
              <a:t>Beijing</a:t>
            </a:r>
          </a:p>
          <a:p>
            <a:pPr fontAlgn="base"/>
            <a:r>
              <a:rPr lang="en-US" altLang="ko-KR" sz="1600" dirty="0" smtClean="0"/>
              <a:t>Ministry </a:t>
            </a:r>
            <a:r>
              <a:rPr lang="en-US" altLang="ko-KR" sz="1600" dirty="0"/>
              <a:t>of Culture, Sports and </a:t>
            </a:r>
            <a:r>
              <a:rPr lang="en-US" altLang="ko-KR" sz="1600" dirty="0" smtClean="0"/>
              <a:t>Tourism</a:t>
            </a:r>
          </a:p>
          <a:p>
            <a:pPr fontAlgn="base"/>
            <a:endParaRPr lang="en-US" altLang="ko-KR" sz="1600" dirty="0"/>
          </a:p>
          <a:p>
            <a:pPr fontAlgn="base"/>
            <a:r>
              <a:rPr lang="en-US" altLang="ko-KR" sz="1600" dirty="0" smtClean="0"/>
              <a:t>Love </a:t>
            </a:r>
            <a:r>
              <a:rPr lang="en-US" altLang="ko-KR" sz="1600" dirty="0"/>
              <a:t>poetry, meet on </a:t>
            </a:r>
            <a:r>
              <a:rPr lang="en-US" altLang="ko-KR" sz="1600" dirty="0" smtClean="0"/>
              <a:t>tour</a:t>
            </a:r>
            <a:endParaRPr lang="en-US" altLang="ko-KR" sz="1600" dirty="0" smtClean="0"/>
          </a:p>
          <a:p>
            <a:pPr fontAlgn="base"/>
            <a:r>
              <a:rPr lang="en-US" altLang="ko-KR" sz="1600" dirty="0" smtClean="0"/>
              <a:t>Ministry </a:t>
            </a:r>
            <a:r>
              <a:rPr lang="en-US" altLang="ko-KR" sz="1600" dirty="0"/>
              <a:t>of Culture, Sports and </a:t>
            </a:r>
            <a:r>
              <a:rPr lang="en-US" altLang="ko-KR" sz="1600" dirty="0" smtClean="0"/>
              <a:t>Tourism</a:t>
            </a:r>
          </a:p>
          <a:p>
            <a:pPr fontAlgn="base"/>
            <a:endParaRPr lang="en-US" altLang="ko-KR" sz="1600" dirty="0"/>
          </a:p>
          <a:p>
            <a:pPr fontAlgn="base"/>
            <a:r>
              <a:rPr lang="en-US" altLang="ko-KR" sz="1600" dirty="0" smtClean="0"/>
              <a:t>Existing method and Optical unconscious of Korean movies</a:t>
            </a:r>
          </a:p>
          <a:p>
            <a:pPr fontAlgn="base"/>
            <a:r>
              <a:rPr lang="en-US" altLang="ko-KR" sz="1600" dirty="0" smtClean="0"/>
              <a:t>The </a:t>
            </a:r>
            <a:r>
              <a:rPr lang="en-US" altLang="ko-KR" sz="1600" dirty="0" smtClean="0"/>
              <a:t>National Academy of Sciences</a:t>
            </a:r>
          </a:p>
          <a:p>
            <a:pPr fontAlgn="base"/>
            <a:endParaRPr lang="en-US" altLang="ko-KR" sz="1600" dirty="0" smtClean="0"/>
          </a:p>
          <a:p>
            <a:pPr fontAlgn="base"/>
            <a:r>
              <a:rPr lang="en-US" altLang="ko-KR" sz="1600" dirty="0" smtClean="0"/>
              <a:t>Ask the way of the </a:t>
            </a:r>
            <a:r>
              <a:rPr lang="en-US" altLang="ko-KR" sz="1600" dirty="0" err="1" smtClean="0"/>
              <a:t>Choseon</a:t>
            </a:r>
            <a:r>
              <a:rPr lang="en-US" altLang="ko-KR" sz="1600" dirty="0" smtClean="0"/>
              <a:t> </a:t>
            </a:r>
            <a:r>
              <a:rPr lang="en-US" altLang="ko-KR" sz="1600" dirty="0" smtClean="0"/>
              <a:t>missions to Japan about today</a:t>
            </a:r>
          </a:p>
          <a:p>
            <a:pPr fontAlgn="base"/>
            <a:r>
              <a:rPr lang="en-US" altLang="ko-KR" sz="1600" dirty="0" err="1" smtClean="0"/>
              <a:t>Munhak</a:t>
            </a:r>
            <a:r>
              <a:rPr lang="en-US" altLang="ko-KR" sz="1600" dirty="0" smtClean="0"/>
              <a:t> </a:t>
            </a:r>
            <a:r>
              <a:rPr lang="en-US" altLang="ko-KR" sz="1600" dirty="0" err="1" smtClean="0"/>
              <a:t>Nanum</a:t>
            </a:r>
            <a:endParaRPr lang="en-US" altLang="ko-KR" dirty="0"/>
          </a:p>
        </p:txBody>
      </p:sp>
      <p:pic>
        <p:nvPicPr>
          <p:cNvPr id="4098" name="Picture 2" descr="\\GCBOOK\Sever\data01\완성본\09.기타제작\2014\도서목록 2014\본문\미디어텍스트화용론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7" y="4640174"/>
            <a:ext cx="1101641" cy="16271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GCBOOK\Sever\data01\완성본\09.기타제작\2014\도서목록 2014\본문\세계도시 베이징 표지단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61" y="4648851"/>
            <a:ext cx="1085493" cy="160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GCBOOK\Sever\data01\완성본\09.기타제작\2014\도서목록 2014\본문\사랑의시-표지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51" y="4640335"/>
            <a:ext cx="1109464" cy="16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GCBOOK\Sever\data01\완성본\09.기타제작\2014\도서목록 2014\본문\한국영화 표지반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584" y="4634590"/>
            <a:ext cx="1108568" cy="16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GCBOOK\Sever\data01\완성본\09.기타제작\2014\도서목록 2014\본문\조선통신사 표지 단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60" y="3356992"/>
            <a:ext cx="2065746" cy="28923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52" y="332656"/>
            <a:ext cx="503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Awarded </a:t>
            </a:r>
            <a:r>
              <a:rPr lang="en-US" altLang="ko-KR" b="1" dirty="0" smtClean="0"/>
              <a:t>titles by Korea government (2013)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95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81235"/>
            <a:ext cx="7920880" cy="4835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Academic </a:t>
            </a:r>
            <a:r>
              <a:rPr lang="en-US" altLang="ko-KR" b="1" dirty="0" smtClean="0"/>
              <a:t>journal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268760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/>
              <a:t>Multicultural study</a:t>
            </a:r>
          </a:p>
          <a:p>
            <a:pPr fontAlgn="base"/>
            <a:r>
              <a:rPr lang="en-US" altLang="ko-KR" dirty="0"/>
              <a:t>College composition</a:t>
            </a:r>
          </a:p>
          <a:p>
            <a:pPr fontAlgn="base"/>
            <a:r>
              <a:rPr lang="en-US" altLang="ko-KR" dirty="0"/>
              <a:t>Korean Studies </a:t>
            </a:r>
          </a:p>
          <a:p>
            <a:pPr fontAlgn="base"/>
            <a:r>
              <a:rPr lang="en-US" altLang="ko-KR" dirty="0"/>
              <a:t>Reading Research</a:t>
            </a:r>
          </a:p>
          <a:p>
            <a:pPr fontAlgn="base"/>
            <a:r>
              <a:rPr lang="en-US" altLang="ko-KR" dirty="0"/>
              <a:t>Sociolinguistics</a:t>
            </a:r>
          </a:p>
          <a:p>
            <a:pPr fontAlgn="base"/>
            <a:r>
              <a:rPr lang="en-US" altLang="ko-KR" dirty="0"/>
              <a:t>The Writer and critic</a:t>
            </a:r>
          </a:p>
          <a:p>
            <a:pPr fontAlgn="base"/>
            <a:r>
              <a:rPr lang="en-US" altLang="ko-KR" dirty="0"/>
              <a:t>System and economy</a:t>
            </a:r>
          </a:p>
          <a:p>
            <a:endParaRPr lang="ko-KR" altLang="en-US" dirty="0"/>
          </a:p>
        </p:txBody>
      </p:sp>
      <p:pic>
        <p:nvPicPr>
          <p:cNvPr id="5122" name="Picture 2" descr="C:\Users\HONG140807\Desktop\회사소개 폴더\Links\대학작문7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07" y="884217"/>
            <a:ext cx="1581613" cy="2326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NG140807\Desktop\회사소개 폴더\Links\다문화콘텐츠연구16집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460" y="1196752"/>
            <a:ext cx="1662916" cy="23749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NG140807\Desktop\회사소개 폴더\Links\독서연구31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73" y="2780928"/>
            <a:ext cx="1604067" cy="23291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NG140807\Desktop\회사소개 폴더\Links\사회언어학 22권1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56" y="3068361"/>
            <a:ext cx="1584176" cy="2334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직선 연결선 10"/>
          <p:cNvCxnSpPr/>
          <p:nvPr/>
        </p:nvCxnSpPr>
        <p:spPr>
          <a:xfrm>
            <a:off x="395536" y="1124744"/>
            <a:ext cx="2232248" cy="1106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39552" y="681235"/>
            <a:ext cx="7920880" cy="4835997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base"/>
            <a:r>
              <a:rPr lang="en-US" altLang="ko-KR" dirty="0" smtClean="0"/>
              <a:t>on </a:t>
            </a:r>
            <a:r>
              <a:rPr lang="en-US" altLang="ko-KR" dirty="0"/>
              <a:t>by accumulating the knowledge and information based on the subject field of specialty publications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699551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References 1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126876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altLang="ko-KR" dirty="0" smtClean="0"/>
              <a:t>Silk Road Classic Travel Notes</a:t>
            </a:r>
            <a:endParaRPr lang="ko-KR" altLang="en-US" dirty="0"/>
          </a:p>
        </p:txBody>
      </p:sp>
      <p:cxnSp>
        <p:nvCxnSpPr>
          <p:cNvPr id="11" name="직선 연결선 10"/>
          <p:cNvCxnSpPr/>
          <p:nvPr/>
        </p:nvCxnSpPr>
        <p:spPr>
          <a:xfrm>
            <a:off x="395536" y="1124744"/>
            <a:ext cx="1584176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\\GCBOOK\Sever\data01\완성본\01.글로벌콘텐츠\2013\실크로드고전여행기(김규현)\기타\실크로드고전여행기총서보도자료\sil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5" y="2204864"/>
            <a:ext cx="2781316" cy="24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GCBOOK\Sever\data01\완성본\01.글로벌콘텐츠\2013\실크로드고전여행기(김규현)\기타\실크로드고전여행기총서보도자료\실크로드갈래길총도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030288"/>
            <a:ext cx="3849960" cy="282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20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852</Words>
  <Application>Microsoft Office PowerPoint</Application>
  <PresentationFormat>화면 슬라이드 쇼(4:3)</PresentationFormat>
  <Paragraphs>145</Paragraphs>
  <Slides>15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HONG140807</dc:creator>
  <cp:lastModifiedBy>USER</cp:lastModifiedBy>
  <cp:revision>36</cp:revision>
  <dcterms:created xsi:type="dcterms:W3CDTF">2015-03-01T09:59:42Z</dcterms:created>
  <dcterms:modified xsi:type="dcterms:W3CDTF">2015-03-05T13:15:58Z</dcterms:modified>
</cp:coreProperties>
</file>