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1"/>
  </p:notesMasterIdLst>
  <p:sldIdLst>
    <p:sldId id="256" r:id="rId2"/>
    <p:sldId id="257" r:id="rId3"/>
    <p:sldId id="258" r:id="rId4"/>
    <p:sldId id="306" r:id="rId5"/>
    <p:sldId id="260" r:id="rId6"/>
    <p:sldId id="261" r:id="rId7"/>
    <p:sldId id="262" r:id="rId8"/>
    <p:sldId id="308" r:id="rId9"/>
    <p:sldId id="309" r:id="rId10"/>
    <p:sldId id="310" r:id="rId11"/>
    <p:sldId id="311" r:id="rId12"/>
    <p:sldId id="263" r:id="rId13"/>
    <p:sldId id="264" r:id="rId14"/>
    <p:sldId id="265" r:id="rId15"/>
    <p:sldId id="266" r:id="rId16"/>
    <p:sldId id="267" r:id="rId17"/>
    <p:sldId id="307" r:id="rId18"/>
    <p:sldId id="268" r:id="rId19"/>
    <p:sldId id="30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Tw Cen MT" panose="020B0602020104020603" pitchFamily="34" charset="0"/>
      <p:regular r:id="rId27"/>
      <p:bold r:id="rId28"/>
      <p:italic r:id="rId29"/>
      <p:boldItalic r:id="rId30"/>
    </p:embeddedFont>
    <p:embeddedFont>
      <p:font typeface="Questrial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7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9376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0"/>
              </a:spcBef>
              <a:buClr>
                <a:schemeClr val="accent2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0"/>
              </a:spcBef>
              <a:buClr>
                <a:schemeClr val="accent3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0"/>
              </a:spcBef>
              <a:buClr>
                <a:schemeClr val="accent4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788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788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-ilibrary.org/statistics" TargetMode="External"/><Relationship Id="rId7" Type="http://schemas.openxmlformats.org/officeDocument/2006/relationships/hyperlink" Target="http://guides.lib.umich.edu/c.php?g=283068&amp;p=1885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trade.un.org/data/" TargetMode="External"/><Relationship Id="rId5" Type="http://schemas.openxmlformats.org/officeDocument/2006/relationships/hyperlink" Target="http://data.worldbank.org/data-catalog/world-development-indicators" TargetMode="External"/><Relationship Id="rId4" Type="http://schemas.openxmlformats.org/officeDocument/2006/relationships/hyperlink" Target="http://data.imf.org/?sk=E5DCAB7E-A5CA-4892-A6EA-598B5463A34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.umich.edu/koreadat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osis.kr/e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http://kosis.k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mich.edu/database/link/857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cpsr.umich.edu/icpsrweb/ICPSR/studies?q=korea&amp;searchSource=icpsr-landing" TargetMode="External"/><Relationship Id="rId4" Type="http://schemas.openxmlformats.org/officeDocument/2006/relationships/hyperlink" Target="http://www.asianbarometer.org/newenglish/introductio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.umich.edu/govstatisti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2286002" y="1962150"/>
            <a:ext cx="6476999" cy="21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CEAL committee on Korean Materials (CKM) 2016 Annual Meeting </a:t>
            </a:r>
            <a:r>
              <a:rPr lang="en" sz="3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Korean Government Information and Statisitcs </a:t>
            </a:r>
            <a:endParaRPr lang="en" sz="3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2362202" y="4411200"/>
            <a:ext cx="6705599" cy="7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03/31/2016 </a:t>
            </a:r>
            <a:endParaRPr lang="en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JUNGWON 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YANG</a:t>
            </a:r>
            <a:r>
              <a:rPr lang="en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IMF working paper 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Focused on Economic issues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International Monetary Fund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Country report in full text ( 1997- present)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</a:rPr>
              <a:t>Type “IMF working paper “ in google search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</a:rPr>
              <a:t>https://www.imf.org/external/publications/pubindadv.htm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\\ulib-users.m.storage.umich.edu\ulib-users\homefolders\yangjw\Desktop\Image file\ceal_IM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00150"/>
            <a:ext cx="3962400" cy="36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2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Reliability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Availability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Statistics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3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73625"/>
            <a:ext cx="8229600" cy="80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" sz="24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Strategy </a:t>
            </a:r>
            <a:r>
              <a:rPr lang="en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1: Data from International governmental organization 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Char char="➢"/>
            </a:pP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OECD </a:t>
            </a:r>
            <a:r>
              <a:rPr lang="en" sz="24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iLibrary 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0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subscription only </a:t>
            </a:r>
            <a:endParaRPr lang="en"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Char char="➢"/>
            </a:pP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IMF </a:t>
            </a:r>
            <a:r>
              <a:rPr lang="en" sz="24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eLibrary 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Data 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0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open to public , macroeconomic data , 1950-</a:t>
            </a:r>
            <a:endParaRPr lang="en"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Char char="➢"/>
            </a:pP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World </a:t>
            </a:r>
            <a:r>
              <a:rPr lang="en" sz="24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Bank’s World Development Indicators (WDI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): </a:t>
            </a:r>
            <a:r>
              <a:rPr lang="en" sz="20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open to public , social issue/welfare/poverty data , 1960-</a:t>
            </a:r>
            <a:endParaRPr lang="en"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Char char="➢"/>
            </a:pP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United </a:t>
            </a:r>
            <a:r>
              <a:rPr lang="en" sz="24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Nations Commodity Trade Statistics (COMTRADE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):</a:t>
            </a:r>
            <a:endParaRPr lang="en" sz="2400" b="0" i="0" u="none" strike="noStrike" cap="none" dirty="0" smtClean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Char char="➢"/>
            </a:pPr>
            <a:r>
              <a:rPr lang="en" sz="2000" b="0" i="0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open to public, results are limited to 50,000 records, comprehensive trade data </a:t>
            </a:r>
            <a:endParaRPr lang="en"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Char char="➢"/>
            </a:pPr>
            <a:r>
              <a:rPr lang="en" sz="240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Research </a:t>
            </a:r>
            <a:r>
              <a:rPr lang="en" sz="240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Guide : </a:t>
            </a:r>
            <a:r>
              <a:rPr lang="en" sz="240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Finding </a:t>
            </a:r>
            <a:r>
              <a:rPr lang="en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Statistics</a:t>
            </a:r>
            <a:r>
              <a:rPr lang="en" sz="240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 </a:t>
            </a:r>
            <a:r>
              <a:rPr lang="en" sz="240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international </a:t>
            </a:r>
            <a:r>
              <a:rPr lang="en" sz="240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section (Univeristy of Michigan)</a:t>
            </a:r>
            <a:endParaRPr lang="en" sz="2400" i="0" u="none" strike="noStrike" cap="none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342752"/>
            <a:ext cx="8229600" cy="48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Strategy 2: use Korean government data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37025"/>
            <a:ext cx="8229600" cy="368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Korean Statistical Information Services (KOSIS)</a:t>
            </a:r>
          </a:p>
          <a:p>
            <a:pPr marL="914400" marR="0" lvl="1" indent="-3810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Population </a:t>
            </a:r>
          </a:p>
          <a:p>
            <a:pPr marL="914400" marR="0" lvl="1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Income/wage</a:t>
            </a:r>
          </a:p>
          <a:p>
            <a:pPr marL="914400" marR="0" lvl="1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Employment </a:t>
            </a:r>
          </a:p>
          <a:p>
            <a:pPr marL="914400" marR="0" lvl="1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Finance</a:t>
            </a:r>
          </a:p>
          <a:p>
            <a:pPr marL="914400" marR="0" lvl="1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Welfare </a:t>
            </a:r>
          </a:p>
          <a:p>
            <a:pPr marL="914400" marR="0" lvl="1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Education </a:t>
            </a:r>
          </a:p>
          <a:p>
            <a:pPr marL="914400" marR="0" lvl="1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Environment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4B4545"/>
              </a:buClr>
              <a:buSzPct val="100000"/>
              <a:buFont typeface="Calibri"/>
              <a:buChar char="➢"/>
            </a:pPr>
            <a:r>
              <a:rPr lang="en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GIS,Map and Statistics:Korea</a:t>
            </a:r>
            <a:r>
              <a:rPr lang="en" sz="20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Library Guide </a:t>
            </a:r>
            <a:r>
              <a:rPr lang="en" sz="2000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(Univeristy of Michigan)</a:t>
            </a:r>
            <a:endParaRPr lang="en" sz="2000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342752"/>
            <a:ext cx="8229600" cy="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669075"/>
            <a:ext cx="8229600" cy="425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➢"/>
            </a:pPr>
            <a:r>
              <a:rPr lang="en" sz="1800" b="0" i="0" u="none" strike="noStrike" cap="non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Korean Statistical Information Services (KOSIS)</a:t>
            </a:r>
          </a:p>
          <a:p>
            <a:pPr marL="914400" marR="0" lvl="1" indent="-3937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English version </a:t>
            </a:r>
            <a:r>
              <a:rPr lang="en" sz="1800" b="0" i="0" u="none" strike="noStrike" cap="non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vs.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Korean version</a:t>
            </a:r>
            <a:r>
              <a:rPr lang="en" sz="1800" b="0" i="0" u="none" strike="noStrike" cap="non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marR="0" lvl="1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 b="0" i="0" u="none" strike="noStrike" cap="non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Coverage : e.g. population 1970 vs. 1925 </a:t>
            </a:r>
          </a:p>
          <a:p>
            <a:pPr marL="914400" marR="0" lvl="1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1800" b="0" i="0" u="none" strike="noStrike" cap="non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Annual vs. Yearly, Quarterly, Monthly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275" y="2701675"/>
            <a:ext cx="2928900" cy="18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8725" y="2701675"/>
            <a:ext cx="2975700" cy="18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63924"/>
            <a:ext cx="8229600" cy="7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Survey Data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Polling the Nation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Public Opinion </a:t>
            </a:r>
            <a:r>
              <a:rPr lang="en" sz="18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subscription only </a:t>
            </a:r>
            <a:r>
              <a:rPr lang="en" sz="18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" sz="1800" b="0" i="0" u="none" strike="noStrike" cap="none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lang="en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Asian Barometer</a:t>
            </a: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</a:p>
          <a:p>
            <a:pPr marL="5334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Longitudinal data </a:t>
            </a:r>
          </a:p>
          <a:p>
            <a:pPr marL="5334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Public opinion on issues such as political values, democracy, and governance</a:t>
            </a:r>
          </a:p>
          <a:p>
            <a:pPr marL="76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Noto Sans Symbols"/>
              <a:buNone/>
            </a:pPr>
            <a:r>
              <a:rPr lang="en" sz="18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ICPSR</a:t>
            </a:r>
          </a:p>
          <a:p>
            <a:pPr marL="5334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Korean </a:t>
            </a:r>
            <a:r>
              <a:rPr lang="en" sz="18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Ge</a:t>
            </a: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neral Social Survey (</a:t>
            </a:r>
            <a:r>
              <a:rPr lang="en" sz="18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" sz="18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334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" sz="18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Presidential Election Panel Study </a:t>
            </a:r>
          </a:p>
          <a:p>
            <a:pPr marL="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" sz="18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u="sng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KOSSDA ( Korea Social Science data Archive) </a:t>
            </a:r>
          </a:p>
          <a:p>
            <a:pPr marL="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" sz="18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	Public Opinion Data Archive  </a:t>
            </a:r>
          </a:p>
          <a:p>
            <a:pPr marL="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" sz="18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1800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400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02675"/>
            <a:ext cx="8229600" cy="73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Obstacles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" sz="24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Be aware of language barrier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" sz="24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Technical </a:t>
            </a:r>
            <a:r>
              <a:rPr lang="en" sz="24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Problems : Internet Explorer only. Active X </a:t>
            </a:r>
          </a:p>
          <a:p>
            <a:pPr marL="457200" marR="0" lvl="0" indent="-3810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" sz="24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" sz="2400" b="0" i="0" u="none" strike="noStrike" cap="none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Recommendations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</a:rPr>
              <a:t>Collaboration, collaboration, and collaboration 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</a:rPr>
              <a:t>For government information: collaborate with international document librarian, and political science librarian in your library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</a:rPr>
              <a:t>For statistics and geospatial data: collaborate with data librarian in your library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</a:rPr>
              <a:t>Use listserv of CKS.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5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83299"/>
            <a:ext cx="8229600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6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What I did not cover today</a:t>
            </a:r>
            <a:endParaRPr lang="en" sz="3600" b="0" i="0" u="none" strike="noStrike" cap="none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2400" b="0" i="0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eospatial data in Korea </a:t>
            </a:r>
          </a:p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Ø"/>
            </a:pPr>
            <a:endParaRPr lang="en" sz="2400" b="0" i="0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Actual data retrieval process from International statistical databases</a:t>
            </a:r>
          </a:p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Ø"/>
            </a:pPr>
            <a:endParaRPr lang="en" sz="2400" b="0" i="0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How to find subnational statistics from KOSIS </a:t>
            </a:r>
            <a:endParaRPr lang="en" sz="2400" b="0" i="0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600" b="0" i="0" u="none" strike="noStrike" cap="none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457202" y="1200150"/>
            <a:ext cx="7432499" cy="30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Questions 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73624"/>
            <a:ext cx="8229600" cy="7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6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Who </a:t>
            </a:r>
            <a:r>
              <a:rPr lang="en" sz="36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I am </a:t>
            </a:r>
            <a:endParaRPr lang="en" sz="3600" b="0" i="0" u="none" strike="noStrike" cap="none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" lvl="0" indent="-68580">
              <a:lnSpc>
                <a:spcPct val="90000"/>
              </a:lnSpc>
              <a:spcBef>
                <a:spcPts val="150"/>
              </a:spcBef>
              <a:buClr>
                <a:srgbClr val="3F3F3F"/>
              </a:buClr>
              <a:buSzPct val="25000"/>
              <a:buNone/>
            </a:pPr>
            <a:r>
              <a:rPr lang="en" sz="2000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Jungwon </a:t>
            </a:r>
            <a:r>
              <a:rPr lang="en" sz="20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Yang ( yangjw@umich.edu)</a:t>
            </a:r>
          </a:p>
          <a:p>
            <a:pPr marL="68580" lvl="0" indent="-68580">
              <a:lnSpc>
                <a:spcPct val="90000"/>
              </a:lnSpc>
              <a:spcBef>
                <a:spcPts val="150"/>
              </a:spcBef>
              <a:buClr>
                <a:srgbClr val="3F3F3F"/>
              </a:buClr>
              <a:buSzPct val="25000"/>
              <a:buNone/>
            </a:pPr>
            <a:endParaRPr lang="en" sz="2000" dirty="0" smtClean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lvl="0" indent="-68580">
              <a:lnSpc>
                <a:spcPct val="90000"/>
              </a:lnSpc>
              <a:spcBef>
                <a:spcPts val="150"/>
              </a:spcBef>
              <a:buClr>
                <a:srgbClr val="3F3F3F"/>
              </a:buClr>
              <a:buSzPct val="25000"/>
              <a:buNone/>
            </a:pPr>
            <a:r>
              <a:rPr lang="en" sz="1800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International </a:t>
            </a:r>
            <a:r>
              <a:rPr lang="en" sz="1800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Government Information and Public Policy </a:t>
            </a:r>
            <a:r>
              <a:rPr lang="en" sz="1800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Librarian </a:t>
            </a:r>
          </a:p>
          <a:p>
            <a:pPr marL="68580" lvl="0" indent="-68580">
              <a:lnSpc>
                <a:spcPct val="90000"/>
              </a:lnSpc>
              <a:spcBef>
                <a:spcPts val="150"/>
              </a:spcBef>
              <a:buClr>
                <a:srgbClr val="3F3F3F"/>
              </a:buClr>
              <a:buSzPct val="25000"/>
              <a:buNone/>
            </a:pPr>
            <a:r>
              <a:rPr lang="en" sz="1800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Univeristy of Michigan </a:t>
            </a:r>
            <a:endParaRPr lang="en" sz="1800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" marR="0" lvl="0" indent="-685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" marR="0" lvl="0" indent="-6858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5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294375"/>
            <a:ext cx="1981200" cy="28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Targeted Clients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SzPct val="25000"/>
              <a:buFont typeface="Wingdings" panose="05000000000000000000" pitchFamily="2" charset="2"/>
              <a:buChar char="Ø"/>
            </a:pPr>
            <a:r>
              <a:rPr lang="en-US" sz="200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ea typeface="Questrial"/>
                <a:cs typeface="Questrial"/>
                <a:sym typeface="Questrial"/>
              </a:rPr>
              <a:t> Faculty members, researchers, and students, who cannot use Korean version materials.</a:t>
            </a:r>
          </a:p>
          <a:p>
            <a:pPr>
              <a:lnSpc>
                <a:spcPct val="115000"/>
              </a:lnSpc>
              <a:spcBef>
                <a:spcPts val="0"/>
              </a:spcBef>
              <a:buSzPct val="25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Questrial"/>
                <a:cs typeface="Questrial"/>
                <a:sym typeface="Questrial"/>
              </a:rPr>
              <a:t>Who need access reliable Korean government information in general </a:t>
            </a:r>
          </a:p>
          <a:p>
            <a:pPr>
              <a:lnSpc>
                <a:spcPct val="115000"/>
              </a:lnSpc>
              <a:spcBef>
                <a:spcPts val="0"/>
              </a:spcBef>
              <a:buSzPct val="25000"/>
              <a:buFont typeface="Wingdings" panose="05000000000000000000" pitchFamily="2" charset="2"/>
              <a:buChar char="Ø"/>
            </a:pPr>
            <a:r>
              <a:rPr lang="en-US" sz="2000" i="0" u="none" strike="noStrike" cap="none" dirty="0" smtClean="0">
                <a:solidFill>
                  <a:srgbClr val="000000"/>
                </a:solidFill>
                <a:latin typeface="Calibri" panose="020F0502020204030204" pitchFamily="34" charset="0"/>
                <a:ea typeface="Questrial"/>
                <a:cs typeface="Questrial"/>
                <a:sym typeface="Questrial"/>
              </a:rPr>
              <a:t>Who want access statistics related to Korea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Reliability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Accessibility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Korean Government Information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1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63924"/>
            <a:ext cx="8229600" cy="77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6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6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36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liability </a:t>
            </a:r>
            <a:endParaRPr lang="en" sz="3600" b="0" i="0" u="none" strike="noStrike" cap="none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Information Overflow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Difficult to find reliable resources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lang="en-US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20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Use International Governmental Organization Resources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lang="en-US" sz="1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United Nations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OECD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World Bank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IMF</a:t>
            </a:r>
            <a:endParaRPr lang="en-US" sz="1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lang="en-US" sz="1800" b="0" i="0" u="none" strike="noStrike" cap="none" dirty="0" smtClean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>
              <a:lnSpc>
                <a:spcPct val="90000"/>
              </a:lnSpc>
              <a:spcBef>
                <a:spcPts val="300"/>
              </a:spcBef>
              <a:buClr>
                <a:srgbClr val="3F3F3F"/>
              </a:buClr>
              <a:buSzPct val="25000"/>
              <a:buNone/>
            </a:pPr>
            <a:r>
              <a:rPr lang="en-US" sz="11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</a:t>
            </a:r>
            <a:r>
              <a:rPr lang="en-US" sz="11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Image source: </a:t>
            </a:r>
            <a:r>
              <a:rPr lang="en-US" sz="9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en-US" sz="9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://www.applicanttrackingsystem.co/blog/todays-is-the-world-of-information-overflow/</a:t>
            </a:r>
            <a:endParaRPr sz="9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89422"/>
            <a:ext cx="5326088" cy="163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83299"/>
            <a:ext cx="8229600" cy="7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OECD iLibrary</a:t>
            </a:r>
            <a:endParaRPr lang="en"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220980"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lang="en" sz="2000" b="0" i="0" u="none" strike="noStrike" cap="none" dirty="0" smtClean="0">
                <a:solidFill>
                  <a:srgbClr val="4B45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Aka. Organisation for Economic Co-operation and Development </a:t>
            </a:r>
          </a:p>
          <a:p>
            <a:pPr indent="-220980">
              <a:spcBef>
                <a:spcPts val="700"/>
              </a:spcBef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Originally Economic organization </a:t>
            </a:r>
          </a:p>
          <a:p>
            <a:pPr marL="101600" indent="-2540">
              <a:spcBef>
                <a:spcPts val="7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0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   Good resource for economic data of developed countries and some developing countries </a:t>
            </a:r>
          </a:p>
          <a:p>
            <a:pPr marL="640080" marR="0" lvl="1" indent="-17018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lang="en" sz="16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e.g. China, India, Brazil, and Indonesia</a:t>
            </a:r>
          </a:p>
          <a:p>
            <a:pPr marL="640080" marR="0" lvl="1" indent="-20828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" sz="15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Publication </a:t>
            </a:r>
            <a:r>
              <a:rPr lang="en" sz="15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: Open to public </a:t>
            </a:r>
          </a:p>
          <a:p>
            <a:pPr marL="640080" marR="0" lvl="1" indent="-20828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" sz="15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Statistics : </a:t>
            </a:r>
            <a:r>
              <a:rPr lang="en" sz="1500" b="0" i="0" u="none" strike="noStrike" cap="none" dirty="0" smtClean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Subscription </a:t>
            </a:r>
            <a:endParaRPr lang="en" sz="1500" b="0" i="0" u="none" strike="noStrike" cap="none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0828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" sz="1500" b="0" i="0" u="none" strike="noStrike" cap="none" dirty="0">
                <a:solidFill>
                  <a:srgbClr val="4B4545"/>
                </a:solidFill>
                <a:latin typeface="Calibri"/>
                <a:ea typeface="Calibri"/>
                <a:cs typeface="Calibri"/>
                <a:sym typeface="Calibri"/>
              </a:rPr>
              <a:t>Theme : Agriculture, Economic, Education, Employment, Governance, Energy, Transportation etc.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endParaRPr sz="1800" b="0" i="0" u="none" strike="noStrike" cap="none" dirty="0">
              <a:solidFill>
                <a:srgbClr val="4B45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 idx="4294967295"/>
          </p:nvPr>
        </p:nvSpPr>
        <p:spPr>
          <a:xfrm>
            <a:off x="381000" y="209550"/>
            <a:ext cx="81534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</a:pPr>
            <a:r>
              <a:rPr lang="en-US" sz="24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Check your library catalog first</a:t>
            </a:r>
            <a:r>
              <a:rPr lang="en-U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it is not available from your library, use following URL</a:t>
            </a:r>
            <a:b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en-US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://www.oecd-ilibrary.org</a:t>
            </a:r>
            <a: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br>
              <a:rPr lang="en-US" sz="20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6565598" y="2572281"/>
            <a:ext cx="1587802" cy="12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Theme &amp; Country to find government report </a:t>
            </a:r>
            <a:endParaRPr lang="en"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Shape 155"/>
          <p:cNvCxnSpPr/>
          <p:nvPr/>
        </p:nvCxnSpPr>
        <p:spPr>
          <a:xfrm rot="10800000" flipH="1">
            <a:off x="2353200" y="1592649"/>
            <a:ext cx="9000" cy="357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2050" name="Picture 2" descr="\\ulib-users.m.storage.umich.edu\ulib-users\homefolders\yangjw\Desktop\Image file\ceal_OEC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52550"/>
            <a:ext cx="4900341" cy="27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505200" y="1950550"/>
            <a:ext cx="3060398" cy="13808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ulib-users.m.storage.umich.edu\ulib-users\homefolders\yangjw\Desktop\Image file\ceal_OEC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0"/>
            <a:ext cx="623480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4800" y="133350"/>
            <a:ext cx="8153400" cy="4191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Social issue/Migration/Health AND Korea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791200" y="971550"/>
            <a:ext cx="781502" cy="1735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hape 154"/>
          <p:cNvSpPr txBox="1"/>
          <p:nvPr/>
        </p:nvSpPr>
        <p:spPr>
          <a:xfrm>
            <a:off x="6572702" y="1581150"/>
            <a:ext cx="1531773" cy="61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vs. PDF</a:t>
            </a:r>
            <a:endParaRPr lang="en"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54"/>
          <p:cNvSpPr txBox="1"/>
          <p:nvPr/>
        </p:nvSpPr>
        <p:spPr>
          <a:xfrm>
            <a:off x="6539609" y="895350"/>
            <a:ext cx="1740202" cy="46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Excel file in a report</a:t>
            </a:r>
            <a:endParaRPr lang="en"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54"/>
          <p:cNvSpPr txBox="1"/>
          <p:nvPr/>
        </p:nvSpPr>
        <p:spPr>
          <a:xfrm>
            <a:off x="6588390" y="2571750"/>
            <a:ext cx="978202" cy="380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Dataset</a:t>
            </a:r>
            <a:endParaRPr lang="en"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867400" y="1494371"/>
            <a:ext cx="705302" cy="3959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 flipV="1">
            <a:off x="6002657" y="2495551"/>
            <a:ext cx="585733" cy="2664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5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ulib-users.m.storage.umich.edu\ulib-users\homefolders\yangjw\Desktop\Image file\ceal_OEC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5350"/>
            <a:ext cx="7010400" cy="34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09550"/>
            <a:ext cx="8153400" cy="4191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Availability 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25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473</TotalTime>
  <Words>505</Words>
  <Application>Microsoft Office PowerPoint</Application>
  <PresentationFormat>On-screen Show (16:9)</PresentationFormat>
  <Paragraphs>120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Wingdings 2</vt:lpstr>
      <vt:lpstr>Noto Sans Symbols</vt:lpstr>
      <vt:lpstr>Wingdings</vt:lpstr>
      <vt:lpstr>Tw Cen MT</vt:lpstr>
      <vt:lpstr>Questrial</vt:lpstr>
      <vt:lpstr>Median</vt:lpstr>
      <vt:lpstr>The CEAL committee on Korean Materials (CKM) 2016 Annual Meeting   Korean Government Information and Statisitcs </vt:lpstr>
      <vt:lpstr>Who I am </vt:lpstr>
      <vt:lpstr>Targeted Clients </vt:lpstr>
      <vt:lpstr>Korean Government Information </vt:lpstr>
      <vt:lpstr>Reliability </vt:lpstr>
      <vt:lpstr>OECD iLibrary</vt:lpstr>
      <vt:lpstr> Check your library catalog first If it is not available from your library, use following URL http://www.oecd-ilibrary.org/ </vt:lpstr>
      <vt:lpstr>Social issue/Migration/Health AND Korea</vt:lpstr>
      <vt:lpstr>Availability </vt:lpstr>
      <vt:lpstr>IMF working paper </vt:lpstr>
      <vt:lpstr>Statistics </vt:lpstr>
      <vt:lpstr>Statistics</vt:lpstr>
      <vt:lpstr>Strategy 2: use Korean government data</vt:lpstr>
      <vt:lpstr>PowerPoint Presentation</vt:lpstr>
      <vt:lpstr>Survey Data</vt:lpstr>
      <vt:lpstr>Obstacles </vt:lpstr>
      <vt:lpstr>Recommendations </vt:lpstr>
      <vt:lpstr>What I did not cover today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Government Information and statisitcs</dc:title>
  <dc:creator>Yang, Jungwon</dc:creator>
  <cp:lastModifiedBy>Miree Ku</cp:lastModifiedBy>
  <cp:revision>16</cp:revision>
  <dcterms:modified xsi:type="dcterms:W3CDTF">2016-03-22T00:26:40Z</dcterms:modified>
</cp:coreProperties>
</file>