
<file path=[Content_Types].xml><?xml version="1.0" encoding="utf-8"?>
<Types xmlns="http://schemas.openxmlformats.org/package/2006/content-types">
  <Default Extension="png" ContentType="image/png"/>
  <Default Extension="1B955E30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2" r:id="rId1"/>
  </p:sldMasterIdLst>
  <p:notesMasterIdLst>
    <p:notesMasterId r:id="rId24"/>
  </p:notesMasterIdLst>
  <p:sldIdLst>
    <p:sldId id="324" r:id="rId2"/>
    <p:sldId id="293" r:id="rId3"/>
    <p:sldId id="345" r:id="rId4"/>
    <p:sldId id="346" r:id="rId5"/>
    <p:sldId id="387" r:id="rId6"/>
    <p:sldId id="349" r:id="rId7"/>
    <p:sldId id="344" r:id="rId8"/>
    <p:sldId id="355" r:id="rId9"/>
    <p:sldId id="363" r:id="rId10"/>
    <p:sldId id="388" r:id="rId11"/>
    <p:sldId id="389" r:id="rId12"/>
    <p:sldId id="356" r:id="rId13"/>
    <p:sldId id="373" r:id="rId14"/>
    <p:sldId id="376" r:id="rId15"/>
    <p:sldId id="377" r:id="rId16"/>
    <p:sldId id="375" r:id="rId17"/>
    <p:sldId id="380" r:id="rId18"/>
    <p:sldId id="390" r:id="rId19"/>
    <p:sldId id="329" r:id="rId20"/>
    <p:sldId id="393" r:id="rId21"/>
    <p:sldId id="386" r:id="rId22"/>
    <p:sldId id="333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FF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DF15"/>
    <a:srgbClr val="CCCC00"/>
    <a:srgbClr val="00FF00"/>
    <a:srgbClr val="FCEFD8"/>
    <a:srgbClr val="F2B3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5" autoAdjust="0"/>
    <p:restoredTop sz="73540" autoAdjust="0"/>
  </p:normalViewPr>
  <p:slideViewPr>
    <p:cSldViewPr>
      <p:cViewPr>
        <p:scale>
          <a:sx n="80" d="100"/>
          <a:sy n="80" d="100"/>
        </p:scale>
        <p:origin x="-1176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46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C07465-3989-4C3A-BB99-F747CC9564B8}" type="doc">
      <dgm:prSet loTypeId="urn:microsoft.com/office/officeart/2005/8/layout/cycle1" loCatId="cycle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27F53D15-1A41-4FE0-87BD-A6D53C22CA49}">
      <dgm:prSet phldrT="[Text]" custT="1"/>
      <dgm:spPr/>
      <dgm:t>
        <a:bodyPr/>
        <a:lstStyle/>
        <a:p>
          <a:pPr algn="ctr"/>
          <a:r>
            <a:rPr lang="en-US" sz="1600" dirty="0" smtClean="0">
              <a:ln>
                <a:solidFill>
                  <a:schemeClr val="accent6"/>
                </a:solidFill>
              </a:ln>
            </a:rPr>
            <a:t>Authors</a:t>
          </a:r>
          <a:endParaRPr lang="en-US" sz="1600" dirty="0">
            <a:ln>
              <a:solidFill>
                <a:schemeClr val="accent6"/>
              </a:solidFill>
            </a:ln>
          </a:endParaRPr>
        </a:p>
      </dgm:t>
    </dgm:pt>
    <dgm:pt modelId="{27007457-C4EB-404C-81CE-BC42942B7E95}" type="parTrans" cxnId="{0CA2977F-E0C9-4E04-9402-5F31CCA0FCD4}">
      <dgm:prSet/>
      <dgm:spPr/>
      <dgm:t>
        <a:bodyPr/>
        <a:lstStyle/>
        <a:p>
          <a:pPr algn="ctr"/>
          <a:endParaRPr lang="en-US" sz="1200">
            <a:ln>
              <a:solidFill>
                <a:schemeClr val="accent6"/>
              </a:solidFill>
            </a:ln>
          </a:endParaRPr>
        </a:p>
      </dgm:t>
    </dgm:pt>
    <dgm:pt modelId="{93F60797-2C12-46FF-A35B-B915229723DA}" type="sibTrans" cxnId="{0CA2977F-E0C9-4E04-9402-5F31CCA0FCD4}">
      <dgm:prSet/>
      <dgm:spPr/>
      <dgm:t>
        <a:bodyPr/>
        <a:lstStyle/>
        <a:p>
          <a:pPr algn="ctr"/>
          <a:endParaRPr lang="en-US" sz="1200">
            <a:ln>
              <a:solidFill>
                <a:schemeClr val="accent6"/>
              </a:solidFill>
            </a:ln>
          </a:endParaRPr>
        </a:p>
      </dgm:t>
    </dgm:pt>
    <dgm:pt modelId="{86E897EB-6A39-445D-8EBE-1ED37FF193BD}">
      <dgm:prSet phldrT="[Text]" custT="1"/>
      <dgm:spPr/>
      <dgm:t>
        <a:bodyPr/>
        <a:lstStyle/>
        <a:p>
          <a:pPr algn="ctr"/>
          <a:r>
            <a:rPr lang="en-US" sz="1600" dirty="0" smtClean="0">
              <a:ln>
                <a:solidFill>
                  <a:schemeClr val="accent6"/>
                </a:solidFill>
              </a:ln>
            </a:rPr>
            <a:t>A &amp; I </a:t>
          </a:r>
        </a:p>
        <a:p>
          <a:pPr algn="ctr"/>
          <a:r>
            <a:rPr lang="en-US" sz="1600" dirty="0" smtClean="0">
              <a:ln>
                <a:solidFill>
                  <a:schemeClr val="accent6"/>
                </a:solidFill>
              </a:ln>
            </a:rPr>
            <a:t>Services, OPAC,</a:t>
          </a:r>
        </a:p>
        <a:p>
          <a:pPr algn="ctr"/>
          <a:r>
            <a:rPr lang="en-US" sz="1600" dirty="0" smtClean="0">
              <a:ln>
                <a:solidFill>
                  <a:schemeClr val="accent6"/>
                </a:solidFill>
              </a:ln>
            </a:rPr>
            <a:t>Search engines</a:t>
          </a:r>
        </a:p>
      </dgm:t>
    </dgm:pt>
    <dgm:pt modelId="{8EF36424-053B-49E4-A07D-D26D8C017208}" type="parTrans" cxnId="{0FF74F6D-4B52-4E50-897E-5D2FF55B0BCC}">
      <dgm:prSet/>
      <dgm:spPr/>
      <dgm:t>
        <a:bodyPr/>
        <a:lstStyle/>
        <a:p>
          <a:pPr algn="ctr"/>
          <a:endParaRPr lang="en-US" sz="1200">
            <a:ln>
              <a:solidFill>
                <a:schemeClr val="accent6"/>
              </a:solidFill>
            </a:ln>
          </a:endParaRPr>
        </a:p>
      </dgm:t>
    </dgm:pt>
    <dgm:pt modelId="{C051601B-6B3F-4279-BC01-B850EE6D84B6}" type="sibTrans" cxnId="{0FF74F6D-4B52-4E50-897E-5D2FF55B0BCC}">
      <dgm:prSet/>
      <dgm:spPr/>
      <dgm:t>
        <a:bodyPr/>
        <a:lstStyle/>
        <a:p>
          <a:pPr algn="ctr"/>
          <a:endParaRPr lang="en-US" sz="1200">
            <a:ln>
              <a:solidFill>
                <a:schemeClr val="accent6"/>
              </a:solidFill>
            </a:ln>
          </a:endParaRPr>
        </a:p>
      </dgm:t>
    </dgm:pt>
    <dgm:pt modelId="{16E420E5-8170-4880-B669-1A60FA5C0244}">
      <dgm:prSet phldrT="[Text]" custT="1"/>
      <dgm:spPr/>
      <dgm:t>
        <a:bodyPr/>
        <a:lstStyle/>
        <a:p>
          <a:pPr algn="ctr"/>
          <a:r>
            <a:rPr lang="en-US" sz="1600" dirty="0" smtClean="0">
              <a:ln>
                <a:solidFill>
                  <a:schemeClr val="accent6"/>
                </a:solidFill>
              </a:ln>
            </a:rPr>
            <a:t>Content providers/</a:t>
          </a:r>
        </a:p>
        <a:p>
          <a:pPr algn="ctr"/>
          <a:r>
            <a:rPr lang="en-US" sz="1600" dirty="0" smtClean="0">
              <a:ln>
                <a:solidFill>
                  <a:schemeClr val="accent6"/>
                </a:solidFill>
              </a:ln>
              <a:solidFill>
                <a:schemeClr val="tx1"/>
              </a:solidFill>
            </a:rPr>
            <a:t>Aggregators</a:t>
          </a:r>
          <a:endParaRPr lang="en-US" sz="1600" dirty="0">
            <a:ln>
              <a:solidFill>
                <a:schemeClr val="accent6"/>
              </a:solidFill>
            </a:ln>
          </a:endParaRPr>
        </a:p>
      </dgm:t>
    </dgm:pt>
    <dgm:pt modelId="{DEB8963F-2DBC-40E3-82CE-29D4F0E69073}" type="parTrans" cxnId="{13B776C5-1E33-48AB-8800-DD4930772BC2}">
      <dgm:prSet/>
      <dgm:spPr/>
      <dgm:t>
        <a:bodyPr/>
        <a:lstStyle/>
        <a:p>
          <a:pPr algn="ctr"/>
          <a:endParaRPr lang="en-US" sz="1200">
            <a:ln>
              <a:solidFill>
                <a:schemeClr val="accent6"/>
              </a:solidFill>
            </a:ln>
          </a:endParaRPr>
        </a:p>
      </dgm:t>
    </dgm:pt>
    <dgm:pt modelId="{54255E6D-6827-4318-9365-1A967711EBF5}" type="sibTrans" cxnId="{13B776C5-1E33-48AB-8800-DD4930772BC2}">
      <dgm:prSet/>
      <dgm:spPr/>
      <dgm:t>
        <a:bodyPr/>
        <a:lstStyle/>
        <a:p>
          <a:pPr algn="ctr"/>
          <a:endParaRPr lang="en-US" sz="1200">
            <a:ln>
              <a:solidFill>
                <a:schemeClr val="accent6"/>
              </a:solidFill>
            </a:ln>
          </a:endParaRPr>
        </a:p>
      </dgm:t>
    </dgm:pt>
    <dgm:pt modelId="{BC759387-D206-40AD-A076-4D61069BD86F}">
      <dgm:prSet phldrT="[Text]" custT="1"/>
      <dgm:spPr/>
      <dgm:t>
        <a:bodyPr/>
        <a:lstStyle/>
        <a:p>
          <a:pPr algn="ctr"/>
          <a:r>
            <a:rPr lang="en-US" sz="1600" dirty="0" smtClean="0">
              <a:ln>
                <a:solidFill>
                  <a:schemeClr val="accent6"/>
                </a:solidFill>
              </a:ln>
            </a:rPr>
            <a:t>Platform </a:t>
          </a:r>
        </a:p>
        <a:p>
          <a:pPr algn="ctr"/>
          <a:r>
            <a:rPr lang="en-US" sz="1600" dirty="0" smtClean="0">
              <a:ln>
                <a:solidFill>
                  <a:schemeClr val="accent6"/>
                </a:solidFill>
              </a:ln>
            </a:rPr>
            <a:t>providers</a:t>
          </a:r>
          <a:endParaRPr lang="en-US" sz="1600" dirty="0">
            <a:ln>
              <a:solidFill>
                <a:schemeClr val="accent6"/>
              </a:solidFill>
            </a:ln>
            <a:solidFill>
              <a:schemeClr val="tx1"/>
            </a:solidFill>
          </a:endParaRPr>
        </a:p>
      </dgm:t>
    </dgm:pt>
    <dgm:pt modelId="{716399EC-6B4C-4FAB-8C85-E3DD83F229DA}" type="parTrans" cxnId="{92F756CB-F716-49C9-A8BE-EB5FC9DFDCB3}">
      <dgm:prSet/>
      <dgm:spPr/>
      <dgm:t>
        <a:bodyPr/>
        <a:lstStyle/>
        <a:p>
          <a:pPr algn="ctr"/>
          <a:endParaRPr lang="en-US" sz="1200">
            <a:ln>
              <a:solidFill>
                <a:schemeClr val="accent6"/>
              </a:solidFill>
            </a:ln>
          </a:endParaRPr>
        </a:p>
      </dgm:t>
    </dgm:pt>
    <dgm:pt modelId="{C3705C98-923B-4A8C-ABB5-38623566BA30}" type="sibTrans" cxnId="{92F756CB-F716-49C9-A8BE-EB5FC9DFDCB3}">
      <dgm:prSet/>
      <dgm:spPr/>
      <dgm:t>
        <a:bodyPr/>
        <a:lstStyle/>
        <a:p>
          <a:pPr algn="ctr"/>
          <a:endParaRPr lang="en-US" sz="1200">
            <a:ln>
              <a:solidFill>
                <a:schemeClr val="accent6"/>
              </a:solidFill>
            </a:ln>
          </a:endParaRPr>
        </a:p>
      </dgm:t>
    </dgm:pt>
    <dgm:pt modelId="{1036C0B4-E9F9-40AD-ABCD-725D4988A7C0}">
      <dgm:prSet phldrT="[Text]" custT="1"/>
      <dgm:spPr/>
      <dgm:t>
        <a:bodyPr/>
        <a:lstStyle/>
        <a:p>
          <a:pPr algn="ctr"/>
          <a:r>
            <a:rPr lang="en-US" sz="1600" dirty="0" smtClean="0">
              <a:ln>
                <a:solidFill>
                  <a:schemeClr val="accent6"/>
                </a:solidFill>
              </a:ln>
              <a:solidFill>
                <a:schemeClr val="tx1"/>
              </a:solidFill>
            </a:rPr>
            <a:t>Link </a:t>
          </a:r>
        </a:p>
        <a:p>
          <a:pPr algn="ctr"/>
          <a:r>
            <a:rPr lang="en-US" sz="1600" dirty="0" smtClean="0">
              <a:ln>
                <a:solidFill>
                  <a:schemeClr val="accent6"/>
                </a:solidFill>
              </a:ln>
              <a:solidFill>
                <a:schemeClr val="tx1"/>
              </a:solidFill>
            </a:rPr>
            <a:t>resolvers</a:t>
          </a:r>
          <a:endParaRPr lang="en-US" sz="1600" dirty="0">
            <a:ln>
              <a:solidFill>
                <a:schemeClr val="accent6"/>
              </a:solidFill>
            </a:ln>
            <a:solidFill>
              <a:schemeClr val="tx1"/>
            </a:solidFill>
          </a:endParaRPr>
        </a:p>
      </dgm:t>
    </dgm:pt>
    <dgm:pt modelId="{8CBE43F3-D215-4E08-92BA-E26536599344}" type="parTrans" cxnId="{F9F811A4-6606-4A14-9A7E-F623CF52B1B2}">
      <dgm:prSet/>
      <dgm:spPr/>
      <dgm:t>
        <a:bodyPr/>
        <a:lstStyle/>
        <a:p>
          <a:pPr algn="ctr"/>
          <a:endParaRPr lang="en-US" sz="1200">
            <a:ln>
              <a:solidFill>
                <a:schemeClr val="accent6"/>
              </a:solidFill>
            </a:ln>
          </a:endParaRPr>
        </a:p>
      </dgm:t>
    </dgm:pt>
    <dgm:pt modelId="{101F32D7-B46D-4E30-B8B8-1D63A7551149}" type="sibTrans" cxnId="{F9F811A4-6606-4A14-9A7E-F623CF52B1B2}">
      <dgm:prSet/>
      <dgm:spPr/>
      <dgm:t>
        <a:bodyPr/>
        <a:lstStyle/>
        <a:p>
          <a:pPr algn="ctr"/>
          <a:endParaRPr lang="en-US" sz="1200">
            <a:ln>
              <a:solidFill>
                <a:schemeClr val="accent6"/>
              </a:solidFill>
            </a:ln>
          </a:endParaRPr>
        </a:p>
      </dgm:t>
    </dgm:pt>
    <dgm:pt modelId="{5E21C78E-0BC3-4CFD-AC5D-4B8AF5E02181}">
      <dgm:prSet phldrT="[Text]" custT="1"/>
      <dgm:spPr/>
      <dgm:t>
        <a:bodyPr/>
        <a:lstStyle/>
        <a:p>
          <a:pPr algn="ctr"/>
          <a:r>
            <a:rPr lang="en-US" sz="1600" dirty="0" smtClean="0">
              <a:ln>
                <a:solidFill>
                  <a:schemeClr val="accent6"/>
                </a:solidFill>
              </a:ln>
              <a:solidFill>
                <a:schemeClr val="tx1"/>
              </a:solidFill>
            </a:rPr>
            <a:t>Libraries</a:t>
          </a:r>
          <a:endParaRPr lang="en-US" sz="1600" dirty="0">
            <a:ln>
              <a:solidFill>
                <a:schemeClr val="accent6"/>
              </a:solidFill>
            </a:ln>
            <a:solidFill>
              <a:schemeClr val="tx1"/>
            </a:solidFill>
          </a:endParaRPr>
        </a:p>
      </dgm:t>
    </dgm:pt>
    <dgm:pt modelId="{57D175C8-2806-40F5-A639-48A26CB2AD86}" type="parTrans" cxnId="{31DBB993-2134-4F2A-AC7A-9E942AD035E8}">
      <dgm:prSet/>
      <dgm:spPr/>
      <dgm:t>
        <a:bodyPr/>
        <a:lstStyle/>
        <a:p>
          <a:pPr algn="ctr"/>
          <a:endParaRPr lang="en-US" sz="1200">
            <a:ln>
              <a:solidFill>
                <a:schemeClr val="accent6"/>
              </a:solidFill>
            </a:ln>
          </a:endParaRPr>
        </a:p>
      </dgm:t>
    </dgm:pt>
    <dgm:pt modelId="{E3FCF10B-1DD5-41A0-B98E-22F7C3A146C4}" type="sibTrans" cxnId="{31DBB993-2134-4F2A-AC7A-9E942AD035E8}">
      <dgm:prSet/>
      <dgm:spPr/>
      <dgm:t>
        <a:bodyPr/>
        <a:lstStyle/>
        <a:p>
          <a:pPr algn="ctr"/>
          <a:endParaRPr lang="en-US" sz="1200">
            <a:ln>
              <a:solidFill>
                <a:schemeClr val="accent6"/>
              </a:solidFill>
            </a:ln>
          </a:endParaRPr>
        </a:p>
      </dgm:t>
    </dgm:pt>
    <dgm:pt modelId="{FBEB010F-8657-48CA-9B74-9E156825C032}">
      <dgm:prSet custT="1"/>
      <dgm:spPr/>
      <dgm:t>
        <a:bodyPr/>
        <a:lstStyle/>
        <a:p>
          <a:r>
            <a:rPr lang="en-US" sz="1600" dirty="0" smtClean="0">
              <a:ln>
                <a:solidFill>
                  <a:schemeClr val="accent6"/>
                </a:solidFill>
              </a:ln>
            </a:rPr>
            <a:t>Publishers</a:t>
          </a:r>
        </a:p>
      </dgm:t>
    </dgm:pt>
    <dgm:pt modelId="{9547AF9C-29BA-44D5-A0D7-694A3F43BC42}" type="parTrans" cxnId="{6366F2C2-B188-47AF-B2CD-9DCB060B4D09}">
      <dgm:prSet/>
      <dgm:spPr/>
      <dgm:t>
        <a:bodyPr/>
        <a:lstStyle/>
        <a:p>
          <a:endParaRPr lang="en-US" sz="1200"/>
        </a:p>
      </dgm:t>
    </dgm:pt>
    <dgm:pt modelId="{48B09E7A-0EB7-4D64-942B-5C59B83AE636}" type="sibTrans" cxnId="{6366F2C2-B188-47AF-B2CD-9DCB060B4D09}">
      <dgm:prSet/>
      <dgm:spPr/>
      <dgm:t>
        <a:bodyPr/>
        <a:lstStyle/>
        <a:p>
          <a:endParaRPr lang="en-US" sz="1200"/>
        </a:p>
      </dgm:t>
    </dgm:pt>
    <dgm:pt modelId="{EBFB93D6-12CC-4597-97FF-4AAC1E473344}" type="pres">
      <dgm:prSet presAssocID="{EAC07465-3989-4C3A-BB99-F747CC9564B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C29E94-9C08-4D55-B57F-D192ABFC1CF9}" type="pres">
      <dgm:prSet presAssocID="{27F53D15-1A41-4FE0-87BD-A6D53C22CA49}" presName="dummy" presStyleCnt="0"/>
      <dgm:spPr/>
    </dgm:pt>
    <dgm:pt modelId="{9C2BE4F9-B5EC-4D89-9CAD-E1DC2FE2EFE1}" type="pres">
      <dgm:prSet presAssocID="{27F53D15-1A41-4FE0-87BD-A6D53C22CA49}" presName="node" presStyleLbl="revTx" presStyleIdx="0" presStyleCnt="7" custScaleX="145767" custScaleY="1142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6A3D47-047E-4BCD-A9DE-2C87D8D12FD6}" type="pres">
      <dgm:prSet presAssocID="{93F60797-2C12-46FF-A35B-B915229723DA}" presName="sibTrans" presStyleLbl="node1" presStyleIdx="0" presStyleCnt="7"/>
      <dgm:spPr/>
      <dgm:t>
        <a:bodyPr/>
        <a:lstStyle/>
        <a:p>
          <a:endParaRPr lang="en-US"/>
        </a:p>
      </dgm:t>
    </dgm:pt>
    <dgm:pt modelId="{5A9309D9-33FC-4CDC-9EE0-8BA791DCF6B6}" type="pres">
      <dgm:prSet presAssocID="{FBEB010F-8657-48CA-9B74-9E156825C032}" presName="dummy" presStyleCnt="0"/>
      <dgm:spPr/>
    </dgm:pt>
    <dgm:pt modelId="{28E67412-95D6-4BD3-B1D0-6AAC2D25F9C0}" type="pres">
      <dgm:prSet presAssocID="{FBEB010F-8657-48CA-9B74-9E156825C032}" presName="node" presStyleLbl="revTx" presStyleIdx="1" presStyleCnt="7" custScaleX="1413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EBAAE7-6E17-4C75-BF1F-E59F4035817F}" type="pres">
      <dgm:prSet presAssocID="{48B09E7A-0EB7-4D64-942B-5C59B83AE636}" presName="sibTrans" presStyleLbl="node1" presStyleIdx="1" presStyleCnt="7"/>
      <dgm:spPr/>
      <dgm:t>
        <a:bodyPr/>
        <a:lstStyle/>
        <a:p>
          <a:endParaRPr lang="en-US"/>
        </a:p>
      </dgm:t>
    </dgm:pt>
    <dgm:pt modelId="{310B0D75-02B4-442C-9E37-E0E1FE08A41A}" type="pres">
      <dgm:prSet presAssocID="{86E897EB-6A39-445D-8EBE-1ED37FF193BD}" presName="dummy" presStyleCnt="0"/>
      <dgm:spPr/>
    </dgm:pt>
    <dgm:pt modelId="{149DC331-2C18-4CE2-83EB-24DE4AA908F4}" type="pres">
      <dgm:prSet presAssocID="{86E897EB-6A39-445D-8EBE-1ED37FF193BD}" presName="node" presStyleLbl="revTx" presStyleIdx="2" presStyleCnt="7" custScaleX="131505" custScaleY="1696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1FE698-0875-4CB0-982E-FEC93C987C12}" type="pres">
      <dgm:prSet presAssocID="{C051601B-6B3F-4279-BC01-B850EE6D84B6}" presName="sibTrans" presStyleLbl="node1" presStyleIdx="2" presStyleCnt="7"/>
      <dgm:spPr/>
      <dgm:t>
        <a:bodyPr/>
        <a:lstStyle/>
        <a:p>
          <a:endParaRPr lang="en-US"/>
        </a:p>
      </dgm:t>
    </dgm:pt>
    <dgm:pt modelId="{A649ED02-5B37-4E09-B407-41F80C07E29A}" type="pres">
      <dgm:prSet presAssocID="{16E420E5-8170-4880-B669-1A60FA5C0244}" presName="dummy" presStyleCnt="0"/>
      <dgm:spPr/>
    </dgm:pt>
    <dgm:pt modelId="{D24A15F0-0232-4861-A637-579EF88244B9}" type="pres">
      <dgm:prSet presAssocID="{16E420E5-8170-4880-B669-1A60FA5C0244}" presName="node" presStyleLbl="revTx" presStyleIdx="3" presStyleCnt="7" custScaleX="140835" custScaleY="1179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22D96D-C15B-45CB-9A7F-F22A49412962}" type="pres">
      <dgm:prSet presAssocID="{54255E6D-6827-4318-9365-1A967711EBF5}" presName="sibTrans" presStyleLbl="node1" presStyleIdx="3" presStyleCnt="7"/>
      <dgm:spPr/>
      <dgm:t>
        <a:bodyPr/>
        <a:lstStyle/>
        <a:p>
          <a:endParaRPr lang="en-US"/>
        </a:p>
      </dgm:t>
    </dgm:pt>
    <dgm:pt modelId="{1A73A41D-C268-4326-9B80-9E28D294AD05}" type="pres">
      <dgm:prSet presAssocID="{BC759387-D206-40AD-A076-4D61069BD86F}" presName="dummy" presStyleCnt="0"/>
      <dgm:spPr/>
    </dgm:pt>
    <dgm:pt modelId="{A29AF834-E48A-4734-95B7-5EFA8FA46AB5}" type="pres">
      <dgm:prSet presAssocID="{BC759387-D206-40AD-A076-4D61069BD86F}" presName="node" presStyleLbl="revTx" presStyleIdx="4" presStyleCnt="7" custScaleX="1620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CAEA62-2894-40BB-A662-CB8B335F0194}" type="pres">
      <dgm:prSet presAssocID="{C3705C98-923B-4A8C-ABB5-38623566BA30}" presName="sibTrans" presStyleLbl="node1" presStyleIdx="4" presStyleCnt="7"/>
      <dgm:spPr/>
      <dgm:t>
        <a:bodyPr/>
        <a:lstStyle/>
        <a:p>
          <a:endParaRPr lang="en-US"/>
        </a:p>
      </dgm:t>
    </dgm:pt>
    <dgm:pt modelId="{D9796796-8882-4195-A14E-844120A729EE}" type="pres">
      <dgm:prSet presAssocID="{1036C0B4-E9F9-40AD-ABCD-725D4988A7C0}" presName="dummy" presStyleCnt="0"/>
      <dgm:spPr/>
    </dgm:pt>
    <dgm:pt modelId="{53A442D3-E3B8-4EDB-BC48-9E51BB381727}" type="pres">
      <dgm:prSet presAssocID="{1036C0B4-E9F9-40AD-ABCD-725D4988A7C0}" presName="node" presStyleLbl="revTx" presStyleIdx="5" presStyleCnt="7" custScaleX="2774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DF8206-87D7-43FA-AB2F-71B6A93BDE1E}" type="pres">
      <dgm:prSet presAssocID="{101F32D7-B46D-4E30-B8B8-1D63A7551149}" presName="sibTrans" presStyleLbl="node1" presStyleIdx="5" presStyleCnt="7"/>
      <dgm:spPr/>
      <dgm:t>
        <a:bodyPr/>
        <a:lstStyle/>
        <a:p>
          <a:endParaRPr lang="en-US"/>
        </a:p>
      </dgm:t>
    </dgm:pt>
    <dgm:pt modelId="{2B7F666E-4762-47D4-9B3F-E6783077C4B4}" type="pres">
      <dgm:prSet presAssocID="{5E21C78E-0BC3-4CFD-AC5D-4B8AF5E02181}" presName="dummy" presStyleCnt="0"/>
      <dgm:spPr/>
    </dgm:pt>
    <dgm:pt modelId="{76AD8451-5109-4414-93BE-B1477CB86F87}" type="pres">
      <dgm:prSet presAssocID="{5E21C78E-0BC3-4CFD-AC5D-4B8AF5E02181}" presName="node" presStyleLbl="revTx" presStyleIdx="6" presStyleCnt="7" custScaleX="124200" custRadScaleRad="101649" custRadScaleInc="-292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924090-52D1-4A5F-8722-F3A653E94A8C}" type="pres">
      <dgm:prSet presAssocID="{E3FCF10B-1DD5-41A0-B98E-22F7C3A146C4}" presName="sibTrans" presStyleLbl="node1" presStyleIdx="6" presStyleCnt="7" custLinFactNeighborX="1497" custLinFactNeighborY="-455"/>
      <dgm:spPr/>
      <dgm:t>
        <a:bodyPr/>
        <a:lstStyle/>
        <a:p>
          <a:endParaRPr lang="en-US"/>
        </a:p>
      </dgm:t>
    </dgm:pt>
  </dgm:ptLst>
  <dgm:cxnLst>
    <dgm:cxn modelId="{0FF74F6D-4B52-4E50-897E-5D2FF55B0BCC}" srcId="{EAC07465-3989-4C3A-BB99-F747CC9564B8}" destId="{86E897EB-6A39-445D-8EBE-1ED37FF193BD}" srcOrd="2" destOrd="0" parTransId="{8EF36424-053B-49E4-A07D-D26D8C017208}" sibTransId="{C051601B-6B3F-4279-BC01-B850EE6D84B6}"/>
    <dgm:cxn modelId="{282BA460-1A7B-4E82-8691-6AE68F9A1959}" type="presOf" srcId="{16E420E5-8170-4880-B669-1A60FA5C0244}" destId="{D24A15F0-0232-4861-A637-579EF88244B9}" srcOrd="0" destOrd="0" presId="urn:microsoft.com/office/officeart/2005/8/layout/cycle1"/>
    <dgm:cxn modelId="{3B472C18-22A7-4FF5-977C-80D993FF3640}" type="presOf" srcId="{EAC07465-3989-4C3A-BB99-F747CC9564B8}" destId="{EBFB93D6-12CC-4597-97FF-4AAC1E473344}" srcOrd="0" destOrd="0" presId="urn:microsoft.com/office/officeart/2005/8/layout/cycle1"/>
    <dgm:cxn modelId="{FE752E3F-C3BF-4DBC-988C-9A4184E18369}" type="presOf" srcId="{101F32D7-B46D-4E30-B8B8-1D63A7551149}" destId="{58DF8206-87D7-43FA-AB2F-71B6A93BDE1E}" srcOrd="0" destOrd="0" presId="urn:microsoft.com/office/officeart/2005/8/layout/cycle1"/>
    <dgm:cxn modelId="{AEC16F2F-5D9A-4B07-9429-DA89C63A4A66}" type="presOf" srcId="{54255E6D-6827-4318-9365-1A967711EBF5}" destId="{7D22D96D-C15B-45CB-9A7F-F22A49412962}" srcOrd="0" destOrd="0" presId="urn:microsoft.com/office/officeart/2005/8/layout/cycle1"/>
    <dgm:cxn modelId="{064B0201-047A-4433-932A-C35A74539503}" type="presOf" srcId="{93F60797-2C12-46FF-A35B-B915229723DA}" destId="{7C6A3D47-047E-4BCD-A9DE-2C87D8D12FD6}" srcOrd="0" destOrd="0" presId="urn:microsoft.com/office/officeart/2005/8/layout/cycle1"/>
    <dgm:cxn modelId="{E4FDC89F-5DB9-4DE8-83CD-DA7C2C2D9AD1}" type="presOf" srcId="{C3705C98-923B-4A8C-ABB5-38623566BA30}" destId="{6CCAEA62-2894-40BB-A662-CB8B335F0194}" srcOrd="0" destOrd="0" presId="urn:microsoft.com/office/officeart/2005/8/layout/cycle1"/>
    <dgm:cxn modelId="{392CB17D-7BB9-46B6-BACC-24C564343ED1}" type="presOf" srcId="{FBEB010F-8657-48CA-9B74-9E156825C032}" destId="{28E67412-95D6-4BD3-B1D0-6AAC2D25F9C0}" srcOrd="0" destOrd="0" presId="urn:microsoft.com/office/officeart/2005/8/layout/cycle1"/>
    <dgm:cxn modelId="{31DBB993-2134-4F2A-AC7A-9E942AD035E8}" srcId="{EAC07465-3989-4C3A-BB99-F747CC9564B8}" destId="{5E21C78E-0BC3-4CFD-AC5D-4B8AF5E02181}" srcOrd="6" destOrd="0" parTransId="{57D175C8-2806-40F5-A639-48A26CB2AD86}" sibTransId="{E3FCF10B-1DD5-41A0-B98E-22F7C3A146C4}"/>
    <dgm:cxn modelId="{E96E3E85-5F61-45D5-B111-9215FF28413A}" type="presOf" srcId="{1036C0B4-E9F9-40AD-ABCD-725D4988A7C0}" destId="{53A442D3-E3B8-4EDB-BC48-9E51BB381727}" srcOrd="0" destOrd="0" presId="urn:microsoft.com/office/officeart/2005/8/layout/cycle1"/>
    <dgm:cxn modelId="{DF5BC00B-1798-4D13-A6AC-99DE89507EE6}" type="presOf" srcId="{27F53D15-1A41-4FE0-87BD-A6D53C22CA49}" destId="{9C2BE4F9-B5EC-4D89-9CAD-E1DC2FE2EFE1}" srcOrd="0" destOrd="0" presId="urn:microsoft.com/office/officeart/2005/8/layout/cycle1"/>
    <dgm:cxn modelId="{6366F2C2-B188-47AF-B2CD-9DCB060B4D09}" srcId="{EAC07465-3989-4C3A-BB99-F747CC9564B8}" destId="{FBEB010F-8657-48CA-9B74-9E156825C032}" srcOrd="1" destOrd="0" parTransId="{9547AF9C-29BA-44D5-A0D7-694A3F43BC42}" sibTransId="{48B09E7A-0EB7-4D64-942B-5C59B83AE636}"/>
    <dgm:cxn modelId="{13B776C5-1E33-48AB-8800-DD4930772BC2}" srcId="{EAC07465-3989-4C3A-BB99-F747CC9564B8}" destId="{16E420E5-8170-4880-B669-1A60FA5C0244}" srcOrd="3" destOrd="0" parTransId="{DEB8963F-2DBC-40E3-82CE-29D4F0E69073}" sibTransId="{54255E6D-6827-4318-9365-1A967711EBF5}"/>
    <dgm:cxn modelId="{F9F811A4-6606-4A14-9A7E-F623CF52B1B2}" srcId="{EAC07465-3989-4C3A-BB99-F747CC9564B8}" destId="{1036C0B4-E9F9-40AD-ABCD-725D4988A7C0}" srcOrd="5" destOrd="0" parTransId="{8CBE43F3-D215-4E08-92BA-E26536599344}" sibTransId="{101F32D7-B46D-4E30-B8B8-1D63A7551149}"/>
    <dgm:cxn modelId="{9B5FFB87-5AC1-4B5D-A5B4-E8C55DD1FEFA}" type="presOf" srcId="{C051601B-6B3F-4279-BC01-B850EE6D84B6}" destId="{271FE698-0875-4CB0-982E-FEC93C987C12}" srcOrd="0" destOrd="0" presId="urn:microsoft.com/office/officeart/2005/8/layout/cycle1"/>
    <dgm:cxn modelId="{8E296D3C-C4BB-4B7D-9342-A5423E8F4A6C}" type="presOf" srcId="{E3FCF10B-1DD5-41A0-B98E-22F7C3A146C4}" destId="{6D924090-52D1-4A5F-8722-F3A653E94A8C}" srcOrd="0" destOrd="0" presId="urn:microsoft.com/office/officeart/2005/8/layout/cycle1"/>
    <dgm:cxn modelId="{92F756CB-F716-49C9-A8BE-EB5FC9DFDCB3}" srcId="{EAC07465-3989-4C3A-BB99-F747CC9564B8}" destId="{BC759387-D206-40AD-A076-4D61069BD86F}" srcOrd="4" destOrd="0" parTransId="{716399EC-6B4C-4FAB-8C85-E3DD83F229DA}" sibTransId="{C3705C98-923B-4A8C-ABB5-38623566BA30}"/>
    <dgm:cxn modelId="{94B0869E-DAF8-4A72-BD75-11758E483810}" type="presOf" srcId="{5E21C78E-0BC3-4CFD-AC5D-4B8AF5E02181}" destId="{76AD8451-5109-4414-93BE-B1477CB86F87}" srcOrd="0" destOrd="0" presId="urn:microsoft.com/office/officeart/2005/8/layout/cycle1"/>
    <dgm:cxn modelId="{F5106270-A623-48C0-8E06-2A7CA2A90745}" type="presOf" srcId="{48B09E7A-0EB7-4D64-942B-5C59B83AE636}" destId="{AAEBAAE7-6E17-4C75-BF1F-E59F4035817F}" srcOrd="0" destOrd="0" presId="urn:microsoft.com/office/officeart/2005/8/layout/cycle1"/>
    <dgm:cxn modelId="{0CA2977F-E0C9-4E04-9402-5F31CCA0FCD4}" srcId="{EAC07465-3989-4C3A-BB99-F747CC9564B8}" destId="{27F53D15-1A41-4FE0-87BD-A6D53C22CA49}" srcOrd="0" destOrd="0" parTransId="{27007457-C4EB-404C-81CE-BC42942B7E95}" sibTransId="{93F60797-2C12-46FF-A35B-B915229723DA}"/>
    <dgm:cxn modelId="{D6A8B828-AD01-4135-8A0B-643DB233B574}" type="presOf" srcId="{86E897EB-6A39-445D-8EBE-1ED37FF193BD}" destId="{149DC331-2C18-4CE2-83EB-24DE4AA908F4}" srcOrd="0" destOrd="0" presId="urn:microsoft.com/office/officeart/2005/8/layout/cycle1"/>
    <dgm:cxn modelId="{E15FFD43-A1C0-4989-AF73-0A1FCF8F9950}" type="presOf" srcId="{BC759387-D206-40AD-A076-4D61069BD86F}" destId="{A29AF834-E48A-4734-95B7-5EFA8FA46AB5}" srcOrd="0" destOrd="0" presId="urn:microsoft.com/office/officeart/2005/8/layout/cycle1"/>
    <dgm:cxn modelId="{47E2DD70-9950-4E45-A34C-3D93BF1AAD5F}" type="presParOf" srcId="{EBFB93D6-12CC-4597-97FF-4AAC1E473344}" destId="{ECC29E94-9C08-4D55-B57F-D192ABFC1CF9}" srcOrd="0" destOrd="0" presId="urn:microsoft.com/office/officeart/2005/8/layout/cycle1"/>
    <dgm:cxn modelId="{31CD2146-8963-404C-B789-70474F031B6A}" type="presParOf" srcId="{EBFB93D6-12CC-4597-97FF-4AAC1E473344}" destId="{9C2BE4F9-B5EC-4D89-9CAD-E1DC2FE2EFE1}" srcOrd="1" destOrd="0" presId="urn:microsoft.com/office/officeart/2005/8/layout/cycle1"/>
    <dgm:cxn modelId="{D9D4C8AA-CE63-45EE-865D-53926F06C447}" type="presParOf" srcId="{EBFB93D6-12CC-4597-97FF-4AAC1E473344}" destId="{7C6A3D47-047E-4BCD-A9DE-2C87D8D12FD6}" srcOrd="2" destOrd="0" presId="urn:microsoft.com/office/officeart/2005/8/layout/cycle1"/>
    <dgm:cxn modelId="{D95BF8B8-AB89-47C6-9AA6-651D1186E74F}" type="presParOf" srcId="{EBFB93D6-12CC-4597-97FF-4AAC1E473344}" destId="{5A9309D9-33FC-4CDC-9EE0-8BA791DCF6B6}" srcOrd="3" destOrd="0" presId="urn:microsoft.com/office/officeart/2005/8/layout/cycle1"/>
    <dgm:cxn modelId="{956321C5-CF5C-4E36-9899-D029DE537801}" type="presParOf" srcId="{EBFB93D6-12CC-4597-97FF-4AAC1E473344}" destId="{28E67412-95D6-4BD3-B1D0-6AAC2D25F9C0}" srcOrd="4" destOrd="0" presId="urn:microsoft.com/office/officeart/2005/8/layout/cycle1"/>
    <dgm:cxn modelId="{D3564408-6F3E-4FC4-99E8-5E4CE7B48B66}" type="presParOf" srcId="{EBFB93D6-12CC-4597-97FF-4AAC1E473344}" destId="{AAEBAAE7-6E17-4C75-BF1F-E59F4035817F}" srcOrd="5" destOrd="0" presId="urn:microsoft.com/office/officeart/2005/8/layout/cycle1"/>
    <dgm:cxn modelId="{EE1378F7-68EC-4480-A8A2-BBD87D3FC1AF}" type="presParOf" srcId="{EBFB93D6-12CC-4597-97FF-4AAC1E473344}" destId="{310B0D75-02B4-442C-9E37-E0E1FE08A41A}" srcOrd="6" destOrd="0" presId="urn:microsoft.com/office/officeart/2005/8/layout/cycle1"/>
    <dgm:cxn modelId="{429228EE-D185-424B-A1C1-FEFF35859AE0}" type="presParOf" srcId="{EBFB93D6-12CC-4597-97FF-4AAC1E473344}" destId="{149DC331-2C18-4CE2-83EB-24DE4AA908F4}" srcOrd="7" destOrd="0" presId="urn:microsoft.com/office/officeart/2005/8/layout/cycle1"/>
    <dgm:cxn modelId="{31D74E20-361A-4203-85E8-D84504FCEAD2}" type="presParOf" srcId="{EBFB93D6-12CC-4597-97FF-4AAC1E473344}" destId="{271FE698-0875-4CB0-982E-FEC93C987C12}" srcOrd="8" destOrd="0" presId="urn:microsoft.com/office/officeart/2005/8/layout/cycle1"/>
    <dgm:cxn modelId="{149954EA-2438-4F3B-B1C2-93AAA7A89708}" type="presParOf" srcId="{EBFB93D6-12CC-4597-97FF-4AAC1E473344}" destId="{A649ED02-5B37-4E09-B407-41F80C07E29A}" srcOrd="9" destOrd="0" presId="urn:microsoft.com/office/officeart/2005/8/layout/cycle1"/>
    <dgm:cxn modelId="{F6F6078E-D385-4257-92FE-F6B0291C1E49}" type="presParOf" srcId="{EBFB93D6-12CC-4597-97FF-4AAC1E473344}" destId="{D24A15F0-0232-4861-A637-579EF88244B9}" srcOrd="10" destOrd="0" presId="urn:microsoft.com/office/officeart/2005/8/layout/cycle1"/>
    <dgm:cxn modelId="{4BEA2618-8AD7-438A-AF12-FA3C04E691F3}" type="presParOf" srcId="{EBFB93D6-12CC-4597-97FF-4AAC1E473344}" destId="{7D22D96D-C15B-45CB-9A7F-F22A49412962}" srcOrd="11" destOrd="0" presId="urn:microsoft.com/office/officeart/2005/8/layout/cycle1"/>
    <dgm:cxn modelId="{D2C9E59A-502F-409D-9CC0-00E89A47F1B2}" type="presParOf" srcId="{EBFB93D6-12CC-4597-97FF-4AAC1E473344}" destId="{1A73A41D-C268-4326-9B80-9E28D294AD05}" srcOrd="12" destOrd="0" presId="urn:microsoft.com/office/officeart/2005/8/layout/cycle1"/>
    <dgm:cxn modelId="{DC3EE57D-248F-4106-B071-E32CC7FA1C74}" type="presParOf" srcId="{EBFB93D6-12CC-4597-97FF-4AAC1E473344}" destId="{A29AF834-E48A-4734-95B7-5EFA8FA46AB5}" srcOrd="13" destOrd="0" presId="urn:microsoft.com/office/officeart/2005/8/layout/cycle1"/>
    <dgm:cxn modelId="{22E76343-99D0-4AB3-A3CE-5B3F98E22CEE}" type="presParOf" srcId="{EBFB93D6-12CC-4597-97FF-4AAC1E473344}" destId="{6CCAEA62-2894-40BB-A662-CB8B335F0194}" srcOrd="14" destOrd="0" presId="urn:microsoft.com/office/officeart/2005/8/layout/cycle1"/>
    <dgm:cxn modelId="{BE405F2E-7F50-4D7D-9C96-D4B04C3A61F1}" type="presParOf" srcId="{EBFB93D6-12CC-4597-97FF-4AAC1E473344}" destId="{D9796796-8882-4195-A14E-844120A729EE}" srcOrd="15" destOrd="0" presId="urn:microsoft.com/office/officeart/2005/8/layout/cycle1"/>
    <dgm:cxn modelId="{4AF36FF5-1DBF-4E6D-A4E2-40D1554CE473}" type="presParOf" srcId="{EBFB93D6-12CC-4597-97FF-4AAC1E473344}" destId="{53A442D3-E3B8-4EDB-BC48-9E51BB381727}" srcOrd="16" destOrd="0" presId="urn:microsoft.com/office/officeart/2005/8/layout/cycle1"/>
    <dgm:cxn modelId="{E2342B4E-4295-4861-9C68-023889F5CA33}" type="presParOf" srcId="{EBFB93D6-12CC-4597-97FF-4AAC1E473344}" destId="{58DF8206-87D7-43FA-AB2F-71B6A93BDE1E}" srcOrd="17" destOrd="0" presId="urn:microsoft.com/office/officeart/2005/8/layout/cycle1"/>
    <dgm:cxn modelId="{D0279C50-3C72-4F1F-912F-D622124BEAAA}" type="presParOf" srcId="{EBFB93D6-12CC-4597-97FF-4AAC1E473344}" destId="{2B7F666E-4762-47D4-9B3F-E6783077C4B4}" srcOrd="18" destOrd="0" presId="urn:microsoft.com/office/officeart/2005/8/layout/cycle1"/>
    <dgm:cxn modelId="{810E4F48-EFC4-4DBC-B7C8-F2B75A39970C}" type="presParOf" srcId="{EBFB93D6-12CC-4597-97FF-4AAC1E473344}" destId="{76AD8451-5109-4414-93BE-B1477CB86F87}" srcOrd="19" destOrd="0" presId="urn:microsoft.com/office/officeart/2005/8/layout/cycle1"/>
    <dgm:cxn modelId="{B3A80D06-CEE3-4BAA-977F-A03FFCFAAD4E}" type="presParOf" srcId="{EBFB93D6-12CC-4597-97FF-4AAC1E473344}" destId="{6D924090-52D1-4A5F-8722-F3A653E94A8C}" srcOrd="20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2892BFA-4C2A-46C6-9E0E-1859964482FC}" type="datetimeFigureOut">
              <a:rPr lang="en-US" smtClean="0"/>
              <a:pPr/>
              <a:t>3/13/2012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0DBF587-318A-42B9-91E0-BE4DF0C36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183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linkresolver.library.cornell.edu:4550/resserv?&amp;url_ver=z39.88-2004&amp;url_ctx_fmt=info:ofi/fmt:kev:mtx:ctx&amp;rft_val_fmt=info:ofi/fmt:kev:mtx:journal&amp;rft.atitle=item-level+usage+statistics+a+review+of+current+practices+and+recommendations+for+normalization+and+exchange&amp;rft.auinit=c&amp;rft.aulast=merk&amp;rft.date=2009&amp;rft.epage=162&amp;rft.genre=article&amp;rft.issn=0737-8831&amp;rft.issue=1&amp;rft.place=bingley&amp;rft.pub=emerald+group+publishing+limited&amp;rft.spage=151&amp;rft.stitle=libr+hi+tech&amp;rft.title=library+hi+tech&amp;rft.volume=27&amp;rfr_id=info:sid/www.isinet.com:wok:wos&amp;rft.au=scholze,+f&amp;rft.au=windisch,+n&amp;rft_id=info:doi/10.1108/07378830910942991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A9AF37-C4E3-49A5-A605-E75E5462E08F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BF587-318A-42B9-91E0-BE4DF0C36B2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0410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BF587-318A-42B9-91E0-BE4DF0C36B2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BF587-318A-42B9-91E0-BE4DF0C36B2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0410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BF587-318A-42B9-91E0-BE4DF0C36B2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BF587-318A-42B9-91E0-BE4DF0C36B2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BF587-318A-42B9-91E0-BE4DF0C36B2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BF587-318A-42B9-91E0-BE4DF0C36B2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BF587-318A-42B9-91E0-BE4DF0C36B2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endParaRPr lang="en-US" sz="2000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BF587-318A-42B9-91E0-BE4DF0C36B2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BF587-318A-42B9-91E0-BE4DF0C36B2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BF587-318A-42B9-91E0-BE4DF0C36B2F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BF587-318A-42B9-91E0-BE4DF0C36B2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BF587-318A-42B9-91E0-BE4DF0C36B2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3418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A9AF37-C4E3-49A5-A605-E75E5462E08F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1200" b="1" dirty="0" smtClean="0"/>
              <a:t>Vendor-provided metadata</a:t>
            </a:r>
            <a:endParaRPr lang="en-US" sz="1200" dirty="0" smtClean="0"/>
          </a:p>
          <a:p>
            <a:pPr marL="400050" lvl="1" indent="0">
              <a:buNone/>
            </a:pP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Inaccurate (citation issues resulted from hidden title changes), inconsistent, incomprehensive, title list distribution, …</a:t>
            </a:r>
          </a:p>
          <a:p>
            <a:pPr marL="0" indent="0">
              <a:buNone/>
            </a:pPr>
            <a:r>
              <a:rPr lang="en-US" sz="1200" b="1" dirty="0" smtClean="0"/>
              <a:t>Content Presentation and Identification</a:t>
            </a:r>
            <a:endParaRPr lang="en-US" sz="1200" dirty="0" smtClean="0"/>
          </a:p>
          <a:p>
            <a:pPr marL="400050" lvl="1" indent="0">
              <a:buNone/>
            </a:pP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Missing (title pages, etc.), blurry images, mistranslated during digitization, hidden titles, renumbering, …</a:t>
            </a:r>
          </a:p>
          <a:p>
            <a:pPr marL="400050" lvl="1" indent="0">
              <a:buNone/>
            </a:pPr>
            <a:r>
              <a:rPr lang="en-US" sz="1200" dirty="0" smtClean="0"/>
              <a:t> </a:t>
            </a:r>
          </a:p>
          <a:p>
            <a:pPr marL="400050" lvl="1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1200" dirty="0" smtClean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 b="1" dirty="0" smtClean="0"/>
              <a:t>URL and Link Resolution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Permanent URL provision and change alert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Link resolution providers’ inexperience in managing Chinese language resources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No/weak relationship between K-B providers and content providers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Availability of title-level links</a:t>
            </a:r>
          </a:p>
          <a:p>
            <a:pPr marL="400050" lvl="1" indent="0">
              <a:buNone/>
              <a:defRPr/>
            </a:pPr>
            <a:r>
              <a:rPr lang="en-US" sz="1200" dirty="0" smtClean="0"/>
              <a:t>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 b="1" dirty="0" smtClean="0"/>
              <a:t>Others</a:t>
            </a:r>
          </a:p>
          <a:p>
            <a:pPr marL="400050" lvl="1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 dirty="0" smtClean="0"/>
              <a:t>Word Division of Pinyin, OCLC records, character formats (traditional vs. simplified)…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BF587-318A-42B9-91E0-BE4DF0C36B2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BF587-318A-42B9-91E0-BE4DF0C36B2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baseline="0" dirty="0" smtClean="0"/>
              <a:t> the following session, current standards and best practices will be introduced with examples of good or bad practices explaining how these standards and practices can help.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BF587-318A-42B9-91E0-BE4DF0C36B2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642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8C00B8-6571-4215-8188-89D489816BD5}" type="slidenum">
              <a:rPr lang="en-US" altLang="zh-TW"/>
              <a:pPr/>
              <a:t>6</a:t>
            </a:fld>
            <a:endParaRPr lang="en-US" altLang="zh-TW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u="sng" kern="120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  <a:hlinkClick r:id="rId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BF587-318A-42B9-91E0-BE4DF0C36B2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BF587-318A-42B9-91E0-BE4DF0C36B2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0410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BF587-318A-42B9-91E0-BE4DF0C36B2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041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146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2EE9C1-D311-4354-922B-4EAABF1AC3B8}" type="datetime1">
              <a:rPr lang="en-US" smtClean="0"/>
              <a:t>3/13/2012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4D7BDC-EAAC-444F-B414-017C3B88CC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85800" y="76200"/>
            <a:ext cx="7772400" cy="609600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3600" b="1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add title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914400"/>
            <a:ext cx="7772400" cy="5181600"/>
          </a:xfrm>
        </p:spPr>
        <p:txBody>
          <a:bodyPr vert="eaVer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4B7029-51CD-4627-AEB7-CC6735FF7742}" type="datetime1">
              <a:rPr lang="en-US" smtClean="0"/>
              <a:t>3/13/2012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4D7BDC-EAAC-444F-B414-017C3B88CC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85800" y="76200"/>
            <a:ext cx="7772400" cy="609600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3600" b="1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add title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914400"/>
            <a:ext cx="19431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914400"/>
            <a:ext cx="5676900" cy="5181600"/>
          </a:xfrm>
        </p:spPr>
        <p:txBody>
          <a:bodyPr vert="eaVer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DE3B72-A4C2-4CD3-B68F-37F1FBACDE78}" type="datetime1">
              <a:rPr lang="en-US" smtClean="0"/>
              <a:t>3/13/2012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4D7BDC-EAAC-444F-B414-017C3B88CC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85800" y="76200"/>
            <a:ext cx="7772400" cy="609600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3600" b="1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add title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610BC-8545-42B2-8307-2768EDDBC288}" type="datetime1">
              <a:rPr lang="en-US" smtClean="0"/>
              <a:t>3/13/2012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7BDC-EAAC-444F-B414-017C3B88CC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E586EF-1EAB-4C58-9852-B690E074FA0F}" type="datetime1">
              <a:rPr lang="en-US" smtClean="0"/>
              <a:t>3/13/2012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4D7BDC-EAAC-444F-B414-017C3B88CC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85800" y="76200"/>
            <a:ext cx="7772400" cy="609600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3600" b="1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add title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3017520"/>
            <a:ext cx="7772400" cy="150018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4A9C44-F09E-405E-8A77-9D1646BE1D1C}" type="datetime1">
              <a:rPr lang="en-US" smtClean="0"/>
              <a:t>3/13/2012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4D7BDC-EAAC-444F-B414-017C3B88CC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85800" y="76200"/>
            <a:ext cx="7772400" cy="609600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3600" b="1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add title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181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181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64DA75-B4F6-4199-95C2-753F5B2744B4}" type="datetime1">
              <a:rPr lang="en-US" smtClean="0"/>
              <a:t>3/13/2012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4D7BDC-EAAC-444F-B414-017C3B88CC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85800" y="76200"/>
            <a:ext cx="7772400" cy="609600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3600" b="1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add title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036638"/>
            <a:ext cx="38115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676400"/>
            <a:ext cx="3811588" cy="44497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036638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041775" cy="44497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22AE87-F348-493F-A2FE-C8CB21AE2FA5}" type="datetime1">
              <a:rPr lang="en-US" smtClean="0"/>
              <a:t>3/13/2012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4D7BDC-EAAC-444F-B414-017C3B88CC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85800" y="76200"/>
            <a:ext cx="7772400" cy="609600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3600" b="1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add title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2BA705-ED93-4225-99DA-1D0ABB089797}" type="datetime1">
              <a:rPr lang="en-US" smtClean="0"/>
              <a:t>3/13/2012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4D7BDC-EAAC-444F-B414-017C3B88CC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85800" y="76200"/>
            <a:ext cx="7772400" cy="609600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3600" b="1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add title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8B7290-A0FF-4F14-B71C-1E8F0D08389B}" type="datetime1">
              <a:rPr lang="en-US" smtClean="0"/>
              <a:t>3/13/2012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4D7BDC-EAAC-444F-B414-017C3B88CC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914400"/>
            <a:ext cx="2779713" cy="521176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AB3EA9-BFC2-4107-895D-D21ECB6F50CB}" type="datetime1">
              <a:rPr lang="en-US" smtClean="0"/>
              <a:t>3/13/2012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4D7BDC-EAAC-444F-B414-017C3B88CC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85800" y="76200"/>
            <a:ext cx="7772400" cy="609600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3600" b="1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add title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39825"/>
            <a:ext cx="5486400" cy="3813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619EE6-C7CE-4375-BC6F-5E8C7C8088C1}" type="datetime1">
              <a:rPr lang="en-US" smtClean="0"/>
              <a:t>3/13/2012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4D7BDC-EAAC-444F-B414-017C3B88CC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85800" y="76200"/>
            <a:ext cx="7772400" cy="609600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3600" b="1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add title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inal - FINAL_nbr4_Bkg 6.30.09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-1"/>
            <a:ext cx="9144000" cy="6886135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listo MT" pitchFamily="18" charset="0"/>
              </a:defRPr>
            </a:lvl1pPr>
          </a:lstStyle>
          <a:p>
            <a:fld id="{0222EAD4-48CA-4D1C-B0DB-6C5A9E00409F}" type="datetime1">
              <a:rPr lang="en-US" smtClean="0"/>
              <a:t>3/13/2012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Calisto MT" pitchFamily="18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sto MT" pitchFamily="18" charset="0"/>
              </a:defRPr>
            </a:lvl1pPr>
          </a:lstStyle>
          <a:p>
            <a:fld id="{CA4D7BDC-EAAC-444F-B414-017C3B88CC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5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sto MT" pitchFamily="18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sto MT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sto MT" pitchFamily="18" charset="0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sto MT" pitchFamily="18" charset="0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sto MT" pitchFamily="18" charset="0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sto MT" pitchFamily="18" charset="0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mailto:bcma@ucsd.ed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1B955E30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iso.org/workrooms/piej" TargetMode="External"/><Relationship Id="rId3" Type="http://schemas.openxmlformats.org/officeDocument/2006/relationships/hyperlink" Target="http://www.niso.org/apps/group_public/download.php/6640/The%20OpenURL%20Framework%20for%20Context-Sensitive%20Services.pdf" TargetMode="External"/><Relationship Id="rId7" Type="http://schemas.openxmlformats.org/officeDocument/2006/relationships/hyperlink" Target="http://www.niso.org/workrooms/kbart/endorsement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ksg.org/sites/uksg.org/files/KBART_Phase_I_Recommended_Practice.pdf" TargetMode="External"/><Relationship Id="rId11" Type="http://schemas.openxmlformats.org/officeDocument/2006/relationships/hyperlink" Target="http://www.niso.org/workrooms/openurlquality/" TargetMode="External"/><Relationship Id="rId5" Type="http://schemas.openxmlformats.org/officeDocument/2006/relationships/hyperlink" Target="http://www.crossref.org/" TargetMode="External"/><Relationship Id="rId10" Type="http://schemas.openxmlformats.org/officeDocument/2006/relationships/hyperlink" Target="http://www.slideshare.net/twissbrooks/best-practices-for-presentation-of-e-journals-part-2" TargetMode="External"/><Relationship Id="rId4" Type="http://schemas.openxmlformats.org/officeDocument/2006/relationships/hyperlink" Target="http://www.doi.org/" TargetMode="External"/><Relationship Id="rId9" Type="http://schemas.openxmlformats.org/officeDocument/2006/relationships/hyperlink" Target="http://www.slideshare.net/twissbrooks/best-practices-for-presentation-of-e-journals-part-1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bibpurl.oclc.org/web/42677" TargetMode="External"/><Relationship Id="rId7" Type="http://schemas.openxmlformats.org/officeDocument/2006/relationships/hyperlink" Target="http://www.wanfangdata.com/wf/~kjqk/hljda/index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springerlink.com/content/m4nk15/" TargetMode="External"/><Relationship Id="rId5" Type="http://schemas.openxmlformats.org/officeDocument/2006/relationships/hyperlink" Target="http://dx.doi.org/10.1007/978-1-4614-1296-0" TargetMode="External"/><Relationship Id="rId4" Type="http://schemas.openxmlformats.org/officeDocument/2006/relationships/hyperlink" Target="http://ej.nict.gov.tw/JTR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openurl.cdlib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resolver.example.edu/cgi?url_ver=Z39.88-2004&amp;rft_val_fmt=info:ofi/fmt:kev:mtx:book&amp;rft.isbn=0836218310&amp;rft.btitle=The+Far+Side+Gallery+3" TargetMode="External"/><Relationship Id="rId5" Type="http://schemas.openxmlformats.org/officeDocument/2006/relationships/hyperlink" Target="http://openurl.cdlib.org/sid=SCP:SCP&amp;genre=article&amp;__char_set=utf8&amp;title=&#40657;&#40857;&#27743;&#26723;&#26696;" TargetMode="External"/><Relationship Id="rId4" Type="http://schemas.openxmlformats.org/officeDocument/2006/relationships/hyperlink" Target="http://resolver.example.edu/cgi?url_ver=Z39.88-200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455848" y="-1143000"/>
            <a:ext cx="9572809" cy="8001000"/>
            <a:chOff x="-455848" y="-473793"/>
            <a:chExt cx="9572809" cy="7331793"/>
          </a:xfrm>
        </p:grpSpPr>
        <p:pic>
          <p:nvPicPr>
            <p:cNvPr id="2050" name="Picture 12" descr="LibrarySunset-duo2"/>
            <p:cNvPicPr>
              <a:picLocks noChangeAspect="1" noChangeArrowheads="1"/>
            </p:cNvPicPr>
            <p:nvPr/>
          </p:nvPicPr>
          <p:blipFill>
            <a:blip r:embed="rId3" cstate="print">
              <a:lum bright="10000" contrast="40000"/>
            </a:blip>
            <a:srcRect l="27286" t="15152" b="16667"/>
            <a:stretch>
              <a:fillRect/>
            </a:stretch>
          </p:blipFill>
          <p:spPr bwMode="auto">
            <a:xfrm>
              <a:off x="-455848" y="-473793"/>
              <a:ext cx="9572809" cy="73317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96900" dist="50800" dir="5400000" algn="ctr" rotWithShape="0">
                <a:srgbClr val="000000">
                  <a:alpha val="50000"/>
                </a:srgbClr>
              </a:outerShdw>
            </a:effectLst>
          </p:spPr>
        </p:pic>
        <p:sp>
          <p:nvSpPr>
            <p:cNvPr id="2051" name="Text Box 3"/>
            <p:cNvSpPr txBox="1">
              <a:spLocks noChangeArrowheads="1"/>
            </p:cNvSpPr>
            <p:nvPr/>
          </p:nvSpPr>
          <p:spPr bwMode="auto">
            <a:xfrm>
              <a:off x="62584" y="2184888"/>
              <a:ext cx="8534400" cy="1805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 dirty="0" smtClean="0">
                  <a:solidFill>
                    <a:schemeClr val="bg1"/>
                  </a:solidFill>
                  <a:latin typeface="Calisto MT" pitchFamily="18" charset="0"/>
                </a:rPr>
                <a:t>Strengthening the Chinese </a:t>
              </a:r>
            </a:p>
            <a:p>
              <a:pPr algn="ctr">
                <a:spcBef>
                  <a:spcPct val="50000"/>
                </a:spcBef>
              </a:pPr>
              <a:r>
                <a:rPr lang="en-US" sz="3200" dirty="0" smtClean="0">
                  <a:solidFill>
                    <a:schemeClr val="bg1"/>
                  </a:solidFill>
                  <a:latin typeface="Calisto MT" pitchFamily="18" charset="0"/>
                </a:rPr>
                <a:t>Electronic Resources Supply </a:t>
              </a:r>
              <a:r>
                <a:rPr lang="en-US" sz="3200" dirty="0">
                  <a:solidFill>
                    <a:schemeClr val="bg1"/>
                  </a:solidFill>
                  <a:latin typeface="Calisto MT" pitchFamily="18" charset="0"/>
                </a:rPr>
                <a:t>C</a:t>
              </a:r>
              <a:r>
                <a:rPr lang="en-US" sz="3200" dirty="0" smtClean="0">
                  <a:solidFill>
                    <a:schemeClr val="bg1"/>
                  </a:solidFill>
                  <a:latin typeface="Calisto MT" pitchFamily="18" charset="0"/>
                </a:rPr>
                <a:t>hain </a:t>
              </a:r>
            </a:p>
            <a:p>
              <a:pPr algn="ctr">
                <a:spcBef>
                  <a:spcPct val="50000"/>
                </a:spcBef>
              </a:pPr>
              <a:r>
                <a:rPr lang="en-US" sz="2800" dirty="0" smtClean="0">
                  <a:solidFill>
                    <a:schemeClr val="bg1"/>
                  </a:solidFill>
                  <a:latin typeface="Calisto MT" pitchFamily="18" charset="0"/>
                </a:rPr>
                <a:t>with Standards and Best Practices</a:t>
              </a:r>
            </a:p>
          </p:txBody>
        </p:sp>
        <p:sp>
          <p:nvSpPr>
            <p:cNvPr id="2052" name="Text Box 4"/>
            <p:cNvSpPr txBox="1">
              <a:spLocks noChangeArrowheads="1"/>
            </p:cNvSpPr>
            <p:nvPr/>
          </p:nvSpPr>
          <p:spPr bwMode="auto">
            <a:xfrm>
              <a:off x="2158084" y="4972682"/>
              <a:ext cx="6438900" cy="164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 err="1" smtClean="0">
                  <a:solidFill>
                    <a:schemeClr val="bg1"/>
                  </a:solidFill>
                  <a:latin typeface="Calisto MT" pitchFamily="18" charset="0"/>
                </a:rPr>
                <a:t>Bie-hwa</a:t>
              </a:r>
              <a:r>
                <a:rPr lang="en-US" dirty="0" smtClean="0"/>
                <a:t> </a:t>
              </a:r>
              <a:r>
                <a:rPr lang="en-US" dirty="0">
                  <a:solidFill>
                    <a:schemeClr val="bg1"/>
                  </a:solidFill>
                  <a:latin typeface="Calisto MT" pitchFamily="18" charset="0"/>
                </a:rPr>
                <a:t>Chen</a:t>
              </a:r>
              <a:r>
                <a:rPr lang="en-US" dirty="0" smtClean="0"/>
                <a:t> </a:t>
              </a:r>
              <a:r>
                <a:rPr lang="en-US" dirty="0" smtClean="0">
                  <a:solidFill>
                    <a:schemeClr val="bg1"/>
                  </a:solidFill>
                  <a:latin typeface="Calisto MT" pitchFamily="18" charset="0"/>
                </a:rPr>
                <a:t>Ma</a:t>
              </a:r>
              <a:r>
                <a:rPr lang="en-US" dirty="0" smtClean="0"/>
                <a:t> </a:t>
              </a:r>
              <a:endParaRPr lang="en-US" dirty="0"/>
            </a:p>
            <a:p>
              <a:pPr algn="r">
                <a:lnSpc>
                  <a:spcPct val="60000"/>
                </a:lnSpc>
                <a:spcBef>
                  <a:spcPct val="50000"/>
                </a:spcBef>
              </a:pPr>
              <a:r>
                <a:rPr lang="en-US" sz="1400" i="1" dirty="0" smtClean="0">
                  <a:solidFill>
                    <a:schemeClr val="bg1"/>
                  </a:solidFill>
                  <a:latin typeface="Calisto MT" pitchFamily="18" charset="0"/>
                </a:rPr>
                <a:t>Chinese Language Electronic Resources Cataloging Librarian</a:t>
              </a:r>
            </a:p>
            <a:p>
              <a:pPr algn="r">
                <a:lnSpc>
                  <a:spcPct val="60000"/>
                </a:lnSpc>
                <a:spcBef>
                  <a:spcPct val="50000"/>
                </a:spcBef>
              </a:pPr>
              <a:r>
                <a:rPr lang="en-US" sz="1400" i="1" dirty="0" smtClean="0">
                  <a:solidFill>
                    <a:schemeClr val="bg1"/>
                  </a:solidFill>
                  <a:latin typeface="Calisto MT" pitchFamily="18" charset="0"/>
                </a:rPr>
                <a:t>Shared Cataloging Program Unit</a:t>
              </a:r>
            </a:p>
            <a:p>
              <a:pPr algn="r">
                <a:lnSpc>
                  <a:spcPct val="60000"/>
                </a:lnSpc>
                <a:spcBef>
                  <a:spcPct val="50000"/>
                </a:spcBef>
              </a:pPr>
              <a:r>
                <a:rPr lang="en-US" sz="1400" i="1" dirty="0" err="1" smtClean="0">
                  <a:solidFill>
                    <a:schemeClr val="bg1"/>
                  </a:solidFill>
                  <a:latin typeface="Calisto MT" pitchFamily="18" charset="0"/>
                </a:rPr>
                <a:t>Systemwide</a:t>
              </a:r>
              <a:r>
                <a:rPr lang="en-US" sz="1400" i="1" dirty="0" smtClean="0">
                  <a:solidFill>
                    <a:schemeClr val="bg1"/>
                  </a:solidFill>
                  <a:latin typeface="Calisto MT" pitchFamily="18" charset="0"/>
                </a:rPr>
                <a:t> Collections Services</a:t>
              </a:r>
            </a:p>
            <a:p>
              <a:pPr algn="r">
                <a:lnSpc>
                  <a:spcPct val="60000"/>
                </a:lnSpc>
                <a:spcBef>
                  <a:spcPct val="50000"/>
                </a:spcBef>
              </a:pPr>
              <a:r>
                <a:rPr lang="en-US" sz="1400" i="1" dirty="0" smtClean="0">
                  <a:solidFill>
                    <a:schemeClr val="bg1"/>
                  </a:solidFill>
                  <a:latin typeface="Calisto MT" pitchFamily="18" charset="0"/>
                </a:rPr>
                <a:t>UC San Diego Libraries</a:t>
              </a:r>
            </a:p>
            <a:p>
              <a:pPr algn="r">
                <a:lnSpc>
                  <a:spcPct val="60000"/>
                </a:lnSpc>
                <a:spcBef>
                  <a:spcPct val="50000"/>
                </a:spcBef>
              </a:pPr>
              <a:r>
                <a:rPr lang="en-US" sz="1400" i="1" dirty="0" smtClean="0">
                  <a:solidFill>
                    <a:schemeClr val="bg1"/>
                  </a:solidFill>
                  <a:latin typeface="Calisto MT" pitchFamily="18" charset="0"/>
                  <a:hlinkClick r:id="rId4"/>
                </a:rPr>
                <a:t>bcma@ucsd.edu</a:t>
              </a:r>
              <a:endParaRPr lang="en-US" sz="1400" i="1" dirty="0">
                <a:solidFill>
                  <a:schemeClr val="bg1"/>
                </a:solidFill>
                <a:latin typeface="Calisto MT" pitchFamily="18" charset="0"/>
              </a:endParaRPr>
            </a:p>
            <a:p>
              <a:pPr algn="r">
                <a:lnSpc>
                  <a:spcPct val="60000"/>
                </a:lnSpc>
                <a:spcBef>
                  <a:spcPct val="50000"/>
                </a:spcBef>
              </a:pPr>
              <a:r>
                <a:rPr lang="en-US" sz="1400" i="1" dirty="0" smtClean="0">
                  <a:solidFill>
                    <a:schemeClr val="bg1"/>
                  </a:solidFill>
                  <a:latin typeface="Calisto MT" pitchFamily="18" charset="0"/>
                </a:rPr>
                <a:t>March 14, 2012</a:t>
              </a:r>
              <a:endParaRPr lang="en-US" sz="1600" i="1" dirty="0">
                <a:solidFill>
                  <a:schemeClr val="bg1"/>
                </a:solidFill>
                <a:latin typeface="Calisto MT" pitchFamily="18" charset="0"/>
              </a:endParaRPr>
            </a:p>
          </p:txBody>
        </p:sp>
        <p:pic>
          <p:nvPicPr>
            <p:cNvPr id="7" name="Picture 6" descr="UCSanDiego_L_White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3400" y="609600"/>
              <a:ext cx="3205976" cy="2457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183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93" y="1106126"/>
            <a:ext cx="8580034" cy="544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91125" y="762000"/>
            <a:ext cx="8445678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9192" y="6495059"/>
            <a:ext cx="470286" cy="219724"/>
          </a:xfrm>
        </p:spPr>
        <p:txBody>
          <a:bodyPr/>
          <a:lstStyle/>
          <a:p>
            <a:fld id="{CA4D7BDC-EAAC-444F-B414-017C3B88CCE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Title 6"/>
          <p:cNvSpPr>
            <a:spLocks noGrp="1"/>
          </p:cNvSpPr>
          <p:nvPr>
            <p:ph type="body" idx="13"/>
          </p:nvPr>
        </p:nvSpPr>
        <p:spPr>
          <a:xfrm>
            <a:off x="685800" y="76200"/>
            <a:ext cx="7772400" cy="685800"/>
          </a:xfrm>
        </p:spPr>
        <p:txBody>
          <a:bodyPr>
            <a:normAutofit fontScale="47500" lnSpcReduction="20000"/>
          </a:bodyPr>
          <a:lstStyle/>
          <a:p>
            <a:r>
              <a:rPr lang="en-US" sz="5100" dirty="0"/>
              <a:t>Provider-Supplied  </a:t>
            </a:r>
            <a:r>
              <a:rPr lang="en-US" sz="5100" dirty="0" smtClean="0"/>
              <a:t>Metadata</a:t>
            </a:r>
            <a:r>
              <a:rPr lang="en-US" sz="4000" dirty="0" smtClean="0"/>
              <a:t> </a:t>
            </a:r>
          </a:p>
          <a:p>
            <a:r>
              <a:rPr lang="en-US" sz="4000" dirty="0" smtClean="0"/>
              <a:t>Vs. KBART Mandatory Fields &amp; </a:t>
            </a:r>
            <a:r>
              <a:rPr lang="en-US" sz="4000" dirty="0"/>
              <a:t>D</a:t>
            </a:r>
            <a:r>
              <a:rPr lang="en-US" sz="4000" dirty="0" smtClean="0"/>
              <a:t>ata Format: </a:t>
            </a:r>
          </a:p>
        </p:txBody>
      </p:sp>
      <p:sp>
        <p:nvSpPr>
          <p:cNvPr id="5" name="Rectangle 4"/>
          <p:cNvSpPr/>
          <p:nvPr/>
        </p:nvSpPr>
        <p:spPr>
          <a:xfrm>
            <a:off x="6039843" y="767573"/>
            <a:ext cx="1904007" cy="338553"/>
          </a:xfrm>
          <a:prstGeom prst="rect">
            <a:avLst/>
          </a:prstGeom>
          <a:solidFill>
            <a:srgbClr val="EFDF15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/>
              <a:t>Inaccurate</a:t>
            </a:r>
            <a:r>
              <a:rPr lang="en-US" sz="1500" dirty="0" smtClean="0"/>
              <a:t> </a:t>
            </a:r>
            <a:r>
              <a:rPr lang="en-US" sz="1600" b="1" dirty="0"/>
              <a:t>ISSN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6884821" y="1682412"/>
            <a:ext cx="833399" cy="204399"/>
          </a:xfrm>
          <a:prstGeom prst="ellipse">
            <a:avLst/>
          </a:prstGeom>
          <a:ln w="12700">
            <a:solidFill>
              <a:srgbClr val="FF0000"/>
            </a:solidFill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20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6916141" y="1106126"/>
            <a:ext cx="0" cy="576286"/>
          </a:xfrm>
          <a:prstGeom prst="line">
            <a:avLst/>
          </a:prstGeom>
          <a:ln w="12700">
            <a:solidFill>
              <a:srgbClr val="FF0000"/>
            </a:solidFill>
            <a:headEnd/>
            <a:tailEnd type="triangle" w="med" len="med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 sz="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3276600" y="2396986"/>
            <a:ext cx="685800" cy="220881"/>
          </a:xfrm>
          <a:prstGeom prst="ellipse">
            <a:avLst/>
          </a:prstGeom>
          <a:ln w="12700">
            <a:solidFill>
              <a:srgbClr val="FF0000"/>
            </a:solidFill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20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4305301" y="1136905"/>
            <a:ext cx="507934" cy="1182623"/>
          </a:xfrm>
          <a:prstGeom prst="line">
            <a:avLst/>
          </a:prstGeom>
          <a:ln w="12700">
            <a:solidFill>
              <a:srgbClr val="FF0000"/>
            </a:solidFill>
            <a:headEnd/>
            <a:tailEnd type="triangle" w="med" len="med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 sz="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4575111" y="2396986"/>
            <a:ext cx="476249" cy="158481"/>
          </a:xfrm>
          <a:prstGeom prst="ellipse">
            <a:avLst/>
          </a:prstGeom>
          <a:ln w="12700">
            <a:solidFill>
              <a:srgbClr val="FF0000"/>
            </a:solidFill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20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H="1">
            <a:off x="3696348" y="1136903"/>
            <a:ext cx="608952" cy="1182625"/>
          </a:xfrm>
          <a:prstGeom prst="line">
            <a:avLst/>
          </a:prstGeom>
          <a:ln w="12700">
            <a:solidFill>
              <a:srgbClr val="FF0000"/>
            </a:solidFill>
            <a:headEnd/>
            <a:tailEnd type="triangle" w="med" len="med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 sz="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48000" y="782961"/>
            <a:ext cx="2209800" cy="338554"/>
          </a:xfrm>
          <a:prstGeom prst="rect">
            <a:avLst/>
          </a:prstGeom>
          <a:solidFill>
            <a:srgbClr val="EFDF15"/>
          </a:solidFill>
          <a:ln>
            <a:solidFill>
              <a:srgbClr val="CCCC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V</a:t>
            </a:r>
            <a:r>
              <a:rPr lang="en-US" sz="1600" b="1" dirty="0" smtClean="0"/>
              <a:t>arious data formats</a:t>
            </a:r>
            <a:endParaRPr lang="en-US" sz="1600" b="1" dirty="0"/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7943850" y="2555467"/>
            <a:ext cx="666750" cy="178400"/>
          </a:xfrm>
          <a:prstGeom prst="ellipse">
            <a:avLst/>
          </a:prstGeom>
          <a:ln w="12700">
            <a:solidFill>
              <a:srgbClr val="FF0000"/>
            </a:solidFill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20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>
            <a:off x="4343399" y="1174100"/>
            <a:ext cx="3505201" cy="1381367"/>
          </a:xfrm>
          <a:prstGeom prst="line">
            <a:avLst/>
          </a:prstGeom>
          <a:ln w="12700">
            <a:solidFill>
              <a:srgbClr val="FF0000"/>
            </a:solidFill>
            <a:headEnd/>
            <a:tailEnd type="triangle" w="med" len="med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 sz="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291621" y="2649752"/>
            <a:ext cx="1891320" cy="101566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500" b="1" dirty="0" smtClean="0"/>
              <a:t>Missing important </a:t>
            </a:r>
            <a:r>
              <a:rPr lang="en-US" sz="1500" b="1" dirty="0"/>
              <a:t>metadata for KB &amp; cataloging </a:t>
            </a:r>
            <a:r>
              <a:rPr lang="en-US" sz="1500" b="1" dirty="0" smtClean="0"/>
              <a:t>needs</a:t>
            </a:r>
          </a:p>
          <a:p>
            <a:pPr algn="ctr"/>
            <a:r>
              <a:rPr lang="en-US" sz="1300" dirty="0" smtClean="0"/>
              <a:t>(Cells </a:t>
            </a:r>
            <a:r>
              <a:rPr lang="en-US" sz="1300" dirty="0"/>
              <a:t>in </a:t>
            </a:r>
            <a:r>
              <a:rPr lang="en-US" sz="1300" dirty="0" smtClean="0"/>
              <a:t>gray</a:t>
            </a:r>
            <a:r>
              <a:rPr lang="en-US" sz="1300" dirty="0"/>
              <a:t>)</a:t>
            </a:r>
            <a:endParaRPr lang="en-US" sz="1300" b="1" dirty="0"/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3279649" y="5277612"/>
            <a:ext cx="833399" cy="228600"/>
          </a:xfrm>
          <a:prstGeom prst="ellipse">
            <a:avLst/>
          </a:prstGeom>
          <a:ln w="12700">
            <a:solidFill>
              <a:srgbClr val="FF0000"/>
            </a:solidFill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20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 flipH="1" flipV="1">
            <a:off x="1526286" y="5887550"/>
            <a:ext cx="896957" cy="631893"/>
          </a:xfrm>
          <a:prstGeom prst="line">
            <a:avLst/>
          </a:prstGeom>
          <a:ln w="12700">
            <a:solidFill>
              <a:srgbClr val="FF0000"/>
            </a:solidFill>
            <a:headEnd/>
            <a:tailEnd type="triangle" w="med" len="med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 sz="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6" name="Line 9"/>
          <p:cNvSpPr>
            <a:spLocks noChangeShapeType="1"/>
          </p:cNvSpPr>
          <p:nvPr/>
        </p:nvSpPr>
        <p:spPr bwMode="auto">
          <a:xfrm flipH="1" flipV="1">
            <a:off x="1526286" y="4851882"/>
            <a:ext cx="896957" cy="1667561"/>
          </a:xfrm>
          <a:prstGeom prst="line">
            <a:avLst/>
          </a:prstGeom>
          <a:ln w="12700">
            <a:solidFill>
              <a:srgbClr val="FF0000"/>
            </a:solidFill>
            <a:headEnd/>
            <a:tailEnd type="triangle" w="med" len="med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 sz="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5393" y="6553201"/>
            <a:ext cx="3571500" cy="323165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500" dirty="0" smtClean="0"/>
              <a:t>Non-Roman specific </a:t>
            </a:r>
            <a:r>
              <a:rPr lang="en-US" sz="1500" dirty="0"/>
              <a:t>f</a:t>
            </a:r>
            <a:r>
              <a:rPr lang="en-US" sz="1500" dirty="0" smtClean="0"/>
              <a:t>ields to be added?</a:t>
            </a:r>
            <a:endParaRPr lang="en-US" sz="1500" dirty="0"/>
          </a:p>
        </p:txBody>
      </p:sp>
      <p:sp>
        <p:nvSpPr>
          <p:cNvPr id="30" name="Rectangle 29"/>
          <p:cNvSpPr/>
          <p:nvPr/>
        </p:nvSpPr>
        <p:spPr>
          <a:xfrm>
            <a:off x="4702038" y="6553201"/>
            <a:ext cx="3451362" cy="338554"/>
          </a:xfrm>
          <a:prstGeom prst="rect">
            <a:avLst/>
          </a:prstGeom>
          <a:solidFill>
            <a:srgbClr val="EFDF15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N</a:t>
            </a:r>
            <a:r>
              <a:rPr lang="en-US" sz="1600" b="1" dirty="0" smtClean="0"/>
              <a:t>o</a:t>
            </a:r>
            <a:r>
              <a:rPr lang="en-US" sz="1500" dirty="0" smtClean="0"/>
              <a:t> </a:t>
            </a:r>
            <a:r>
              <a:rPr lang="en-US" sz="1600" b="1" dirty="0"/>
              <a:t>separate</a:t>
            </a:r>
            <a:r>
              <a:rPr lang="en-US" sz="1500" dirty="0" smtClean="0"/>
              <a:t> </a:t>
            </a:r>
            <a:r>
              <a:rPr lang="en-US" sz="1600" b="1" dirty="0"/>
              <a:t>entry</a:t>
            </a:r>
            <a:r>
              <a:rPr lang="en-US" sz="1500" dirty="0" smtClean="0"/>
              <a:t> </a:t>
            </a:r>
            <a:r>
              <a:rPr lang="en-US" sz="1600" b="1" dirty="0"/>
              <a:t>for</a:t>
            </a:r>
            <a:r>
              <a:rPr lang="en-US" sz="1500" dirty="0" smtClean="0"/>
              <a:t> </a:t>
            </a:r>
            <a:r>
              <a:rPr lang="en-US" sz="1600" b="1" dirty="0" smtClean="0"/>
              <a:t>old/new</a:t>
            </a:r>
            <a:r>
              <a:rPr lang="en-US" sz="1500" dirty="0" smtClean="0"/>
              <a:t> </a:t>
            </a:r>
            <a:r>
              <a:rPr lang="en-US" sz="1600" b="1" dirty="0"/>
              <a:t>title</a:t>
            </a:r>
          </a:p>
        </p:txBody>
      </p:sp>
      <p:sp>
        <p:nvSpPr>
          <p:cNvPr id="31" name="Line 9"/>
          <p:cNvSpPr>
            <a:spLocks noChangeShapeType="1"/>
          </p:cNvSpPr>
          <p:nvPr/>
        </p:nvSpPr>
        <p:spPr bwMode="auto">
          <a:xfrm flipH="1" flipV="1">
            <a:off x="3746431" y="5562600"/>
            <a:ext cx="2806768" cy="990600"/>
          </a:xfrm>
          <a:prstGeom prst="line">
            <a:avLst/>
          </a:prstGeom>
          <a:ln w="12700">
            <a:solidFill>
              <a:srgbClr val="FF0000"/>
            </a:solidFill>
            <a:headEnd/>
            <a:tailEnd type="triangle" w="med" len="med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 sz="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547960" y="1325498"/>
            <a:ext cx="2853607" cy="3025331"/>
          </a:xfrm>
          <a:prstGeom prst="rect">
            <a:avLst/>
          </a:prstGeom>
          <a:noFill/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593339" y="4545235"/>
            <a:ext cx="1381423" cy="1855566"/>
          </a:xfrm>
          <a:prstGeom prst="rect">
            <a:avLst/>
          </a:prstGeom>
          <a:noFill/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843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6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0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76200"/>
            <a:ext cx="77724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 smtClean="0">
                <a:solidFill>
                  <a:srgbClr val="EFDF15"/>
                </a:solidFill>
              </a:rPr>
              <a:t/>
            </a:r>
            <a:br>
              <a:rPr lang="en-US" sz="2800" dirty="0" smtClean="0">
                <a:solidFill>
                  <a:srgbClr val="EFDF15"/>
                </a:solidFill>
              </a:rPr>
            </a:br>
            <a:r>
              <a:rPr lang="en-US" sz="2800" dirty="0" smtClean="0">
                <a:solidFill>
                  <a:srgbClr val="EFDF15"/>
                </a:solidFill>
              </a:rPr>
              <a:t/>
            </a:r>
            <a:br>
              <a:rPr lang="en-US" sz="2800" dirty="0" smtClean="0">
                <a:solidFill>
                  <a:srgbClr val="EFDF15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KBART </a:t>
            </a:r>
            <a:r>
              <a:rPr lang="en-US" sz="2800" dirty="0">
                <a:solidFill>
                  <a:schemeClr val="tx1"/>
                </a:solidFill>
              </a:rPr>
              <a:t>R</a:t>
            </a:r>
            <a:r>
              <a:rPr lang="en-US" sz="2800" dirty="0" smtClean="0">
                <a:solidFill>
                  <a:schemeClr val="tx1"/>
                </a:solidFill>
              </a:rPr>
              <a:t>ecommendation can 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help eliminate these practices!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endParaRPr lang="en-US" sz="310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312771"/>
            <a:ext cx="8001000" cy="5181600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endParaRPr lang="en-US" sz="1800" dirty="0">
              <a:solidFill>
                <a:srgbClr val="C00000"/>
              </a:solidFill>
              <a:latin typeface="Arial Black" pitchFamily="34" charset="0"/>
            </a:endParaRPr>
          </a:p>
          <a:p>
            <a:pPr marL="0" indent="0">
              <a:buNone/>
            </a:pPr>
            <a:endParaRPr lang="en-US" sz="2400" dirty="0" smtClean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288" y="2345290"/>
            <a:ext cx="1876425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36"/>
          <a:stretch/>
        </p:blipFill>
        <p:spPr bwMode="auto">
          <a:xfrm>
            <a:off x="1064482" y="1145954"/>
            <a:ext cx="312420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52400" y="137150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Description: Description: Description: Description: cid:image004.png@01CC63C6.1B955E3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433" y="3716684"/>
            <a:ext cx="2857500" cy="24288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3672772" y="1715190"/>
            <a:ext cx="304800" cy="228600"/>
          </a:xfrm>
          <a:prstGeom prst="ellipse">
            <a:avLst/>
          </a:prstGeom>
          <a:solidFill>
            <a:srgbClr val="FFFFFF">
              <a:alpha val="0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1244436" y="5684578"/>
            <a:ext cx="474912" cy="228600"/>
          </a:xfrm>
          <a:prstGeom prst="ellipse">
            <a:avLst/>
          </a:prstGeom>
          <a:solidFill>
            <a:srgbClr val="FFFFFF">
              <a:alpha val="0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5854133" y="4416111"/>
            <a:ext cx="401367" cy="256664"/>
          </a:xfrm>
          <a:prstGeom prst="ellipse">
            <a:avLst/>
          </a:prstGeom>
          <a:solidFill>
            <a:srgbClr val="FFFFFF">
              <a:alpha val="0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8"/>
          <p:cNvSpPr>
            <a:spLocks noChangeArrowheads="1"/>
          </p:cNvSpPr>
          <p:nvPr/>
        </p:nvSpPr>
        <p:spPr bwMode="auto">
          <a:xfrm>
            <a:off x="5384948" y="3062562"/>
            <a:ext cx="434022" cy="314008"/>
          </a:xfrm>
          <a:prstGeom prst="ellipse">
            <a:avLst/>
          </a:prstGeom>
          <a:solidFill>
            <a:srgbClr val="FFFFFF">
              <a:alpha val="0"/>
            </a:srgbClr>
          </a:solidFill>
          <a:ln w="9525">
            <a:solidFill>
              <a:srgbClr val="00B05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B050"/>
              </a:solidFill>
            </a:endParaRP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H="1">
            <a:off x="5638800" y="2000358"/>
            <a:ext cx="666470" cy="926822"/>
          </a:xfrm>
          <a:prstGeom prst="line">
            <a:avLst/>
          </a:prstGeom>
          <a:ln w="12700">
            <a:solidFill>
              <a:srgbClr val="FF0000"/>
            </a:solidFill>
            <a:headEnd/>
            <a:tailEnd type="triangle" w="med" len="med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H="1" flipV="1">
            <a:off x="6477000" y="4724399"/>
            <a:ext cx="914400" cy="304801"/>
          </a:xfrm>
          <a:prstGeom prst="line">
            <a:avLst/>
          </a:prstGeom>
          <a:ln w="12700">
            <a:solidFill>
              <a:srgbClr val="00B050"/>
            </a:solidFill>
            <a:headEnd/>
            <a:tailEnd type="triangle" w="med" len="med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9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34200" y="4593952"/>
            <a:ext cx="17176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None/>
            </a:pPr>
            <a:r>
              <a:rPr lang="en-US" sz="1600" dirty="0">
                <a:solidFill>
                  <a:srgbClr val="00B050"/>
                </a:solidFill>
                <a:latin typeface="Arial Black" pitchFamily="34" charset="0"/>
              </a:rPr>
              <a:t>Title </a:t>
            </a:r>
            <a:r>
              <a:rPr lang="en-US" sz="1600" dirty="0" smtClean="0">
                <a:solidFill>
                  <a:srgbClr val="00B050"/>
                </a:solidFill>
                <a:latin typeface="Arial Black" pitchFamily="34" charset="0"/>
              </a:rPr>
              <a:t>in </a:t>
            </a:r>
            <a:r>
              <a:rPr lang="en-US" sz="1600" dirty="0">
                <a:solidFill>
                  <a:srgbClr val="00B050"/>
                </a:solidFill>
                <a:latin typeface="Arial Black" pitchFamily="34" charset="0"/>
              </a:rPr>
              <a:t>the </a:t>
            </a:r>
            <a:r>
              <a:rPr lang="en-US" sz="1600" dirty="0" smtClean="0">
                <a:solidFill>
                  <a:srgbClr val="00B050"/>
                </a:solidFill>
                <a:latin typeface="Arial Black" pitchFamily="34" charset="0"/>
              </a:rPr>
              <a:t>digitized resource</a:t>
            </a:r>
            <a:endParaRPr lang="en-US" sz="16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37809" y="1307713"/>
            <a:ext cx="16863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None/>
            </a:pPr>
            <a:r>
              <a:rPr lang="en-US" sz="1600" dirty="0" smtClean="0">
                <a:solidFill>
                  <a:srgbClr val="C00000"/>
                </a:solidFill>
                <a:latin typeface="Arial Black" pitchFamily="34" charset="0"/>
              </a:rPr>
              <a:t>Title on website</a:t>
            </a:r>
            <a:endParaRPr lang="en-US" sz="1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29804" y="2192056"/>
            <a:ext cx="2743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None/>
            </a:pPr>
            <a:r>
              <a:rPr lang="en-US" sz="1600" dirty="0" smtClean="0">
                <a:solidFill>
                  <a:srgbClr val="C00000"/>
                </a:solidFill>
                <a:latin typeface="Arial Black" pitchFamily="34" charset="0"/>
              </a:rPr>
              <a:t>Date in the MARC record, 1960</a:t>
            </a:r>
            <a:endParaRPr lang="en-US" sz="1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 flipV="1">
            <a:off x="3170686" y="1962682"/>
            <a:ext cx="502086" cy="228600"/>
          </a:xfrm>
          <a:prstGeom prst="line">
            <a:avLst/>
          </a:prstGeom>
          <a:ln w="12700">
            <a:solidFill>
              <a:srgbClr val="FF0000"/>
            </a:solidFill>
            <a:headEnd/>
            <a:tailEnd type="triangle" w="med" len="med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 flipH="1">
            <a:off x="1600200" y="3524146"/>
            <a:ext cx="1048770" cy="2040594"/>
          </a:xfrm>
          <a:prstGeom prst="line">
            <a:avLst/>
          </a:prstGeom>
          <a:ln w="12700">
            <a:solidFill>
              <a:srgbClr val="00B050"/>
            </a:solidFill>
            <a:headEnd/>
            <a:tailEnd type="triangle" w="med" len="med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 sz="9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64482" y="2927179"/>
            <a:ext cx="29085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600" dirty="0" smtClean="0">
                <a:solidFill>
                  <a:srgbClr val="00B050"/>
                </a:solidFill>
                <a:latin typeface="Arial Black" pitchFamily="34" charset="0"/>
              </a:rPr>
              <a:t>Date </a:t>
            </a:r>
            <a:r>
              <a:rPr lang="en-US" sz="1600" dirty="0">
                <a:solidFill>
                  <a:srgbClr val="00B050"/>
                </a:solidFill>
                <a:latin typeface="Arial Black" pitchFamily="34" charset="0"/>
              </a:rPr>
              <a:t>on the </a:t>
            </a:r>
            <a:r>
              <a:rPr lang="en-US" sz="1600" dirty="0" smtClean="0">
                <a:solidFill>
                  <a:srgbClr val="00B050"/>
                </a:solidFill>
                <a:latin typeface="Arial Black" pitchFamily="34" charset="0"/>
              </a:rPr>
              <a:t>image of colophon, 1956</a:t>
            </a:r>
            <a:endParaRPr lang="en-US" sz="16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7BDC-EAAC-444F-B414-017C3B88CCE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02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6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Presentation </a:t>
            </a:r>
            <a:r>
              <a:rPr lang="en-US" sz="2400" b="1" dirty="0"/>
              <a:t>and Identification of E-Journals (PIE-J) Working </a:t>
            </a:r>
            <a:r>
              <a:rPr lang="en-US" sz="2400" b="1" dirty="0" smtClean="0"/>
              <a:t>Group</a:t>
            </a:r>
            <a:r>
              <a:rPr lang="en-US" sz="2400" dirty="0"/>
              <a:t>:</a:t>
            </a:r>
            <a:r>
              <a:rPr lang="en-US" sz="2400" dirty="0" smtClean="0"/>
              <a:t> </a:t>
            </a:r>
            <a:r>
              <a:rPr lang="en-US" sz="2000" dirty="0" smtClean="0"/>
              <a:t>formed </a:t>
            </a:r>
            <a:r>
              <a:rPr lang="en-US" sz="2000" dirty="0"/>
              <a:t>by NISO in </a:t>
            </a:r>
            <a:r>
              <a:rPr lang="en-US" sz="2000" dirty="0" smtClean="0"/>
              <a:t>2010</a:t>
            </a:r>
            <a:endParaRPr lang="en-US" sz="2000" dirty="0"/>
          </a:p>
          <a:p>
            <a:pPr marL="0" indent="0">
              <a:buNone/>
            </a:pPr>
            <a:r>
              <a:rPr lang="en-US" sz="1000" b="1" dirty="0" smtClean="0"/>
              <a:t>     </a:t>
            </a:r>
          </a:p>
          <a:p>
            <a:pPr marL="0" indent="0">
              <a:buNone/>
            </a:pPr>
            <a:r>
              <a:rPr lang="en-US" sz="2400" b="1" dirty="0" smtClean="0"/>
              <a:t>Goal</a:t>
            </a:r>
            <a:r>
              <a:rPr lang="en-US" sz="2400" dirty="0" smtClean="0"/>
              <a:t>:</a:t>
            </a:r>
            <a:r>
              <a:rPr lang="en-US" sz="2400" b="1" dirty="0" smtClean="0"/>
              <a:t> </a:t>
            </a:r>
            <a:r>
              <a:rPr lang="en-US" sz="2000" dirty="0" smtClean="0"/>
              <a:t>to develop </a:t>
            </a:r>
            <a:r>
              <a:rPr lang="en-US" sz="2000" dirty="0"/>
              <a:t>a </a:t>
            </a:r>
            <a:r>
              <a:rPr lang="en-US" sz="2000" dirty="0" smtClean="0"/>
              <a:t>recommended practice on </a:t>
            </a:r>
            <a:r>
              <a:rPr lang="en-US" sz="2000" dirty="0"/>
              <a:t>the presentation and identification of </a:t>
            </a:r>
            <a:r>
              <a:rPr lang="en-US" sz="2000" dirty="0" smtClean="0"/>
              <a:t>e-journals</a:t>
            </a:r>
          </a:p>
          <a:p>
            <a:pPr marL="0" indent="0">
              <a:buNone/>
            </a:pPr>
            <a:r>
              <a:rPr lang="en-US" sz="1000" b="1" dirty="0" smtClean="0"/>
              <a:t>          </a:t>
            </a:r>
            <a:endParaRPr lang="en-US" sz="1000" b="1" dirty="0"/>
          </a:p>
          <a:p>
            <a:pPr marL="0" indent="0">
              <a:buNone/>
            </a:pPr>
            <a:r>
              <a:rPr lang="en-US" sz="2400" b="1" dirty="0" smtClean="0"/>
              <a:t>Best Practices</a:t>
            </a:r>
            <a:r>
              <a:rPr lang="en-US" sz="2400" dirty="0" smtClean="0"/>
              <a:t>:</a:t>
            </a:r>
            <a:r>
              <a:rPr lang="en-US" sz="2000" b="1" dirty="0" smtClean="0"/>
              <a:t> </a:t>
            </a:r>
            <a:r>
              <a:rPr lang="en-US" sz="2000" dirty="0" smtClean="0"/>
              <a:t>to be published in 2012</a:t>
            </a:r>
          </a:p>
          <a:p>
            <a:pPr marL="0" indent="0">
              <a:buNone/>
            </a:pPr>
            <a:r>
              <a:rPr lang="en-US" sz="1000" b="1" dirty="0" smtClean="0"/>
              <a:t>    </a:t>
            </a:r>
          </a:p>
          <a:p>
            <a:pPr marL="0" indent="0">
              <a:buNone/>
            </a:pPr>
            <a:endParaRPr lang="en-US" sz="1000" b="1" dirty="0" smtClean="0"/>
          </a:p>
          <a:p>
            <a:pPr marL="0" indent="0">
              <a:buNone/>
            </a:pPr>
            <a:r>
              <a:rPr lang="en-US" sz="2400" b="1" dirty="0" smtClean="0"/>
              <a:t>Best Practices highlights</a:t>
            </a:r>
          </a:p>
          <a:p>
            <a:pPr lvl="0"/>
            <a:r>
              <a:rPr lang="en-US" sz="2000" b="1" dirty="0"/>
              <a:t>Retention </a:t>
            </a:r>
            <a:r>
              <a:rPr lang="en-US" sz="2000" b="1" dirty="0" smtClean="0"/>
              <a:t>of original title </a:t>
            </a:r>
            <a:r>
              <a:rPr lang="en-US" sz="2000" b="1" dirty="0"/>
              <a:t>and citation information </a:t>
            </a:r>
            <a:endParaRPr lang="en-US" sz="2000" b="1" dirty="0" smtClean="0"/>
          </a:p>
          <a:p>
            <a:pPr lvl="0"/>
            <a:r>
              <a:rPr lang="en-US" sz="2000" b="1" dirty="0" smtClean="0"/>
              <a:t>Display of correct ISSN, title histories, &amp; publication information</a:t>
            </a:r>
          </a:p>
          <a:p>
            <a:pPr lvl="0"/>
            <a:r>
              <a:rPr lang="en-US" sz="2000" b="1" dirty="0" smtClean="0"/>
              <a:t>Creation of a presentation for easy </a:t>
            </a:r>
            <a:r>
              <a:rPr lang="en-US" sz="2000" b="1" dirty="0"/>
              <a:t>access to </a:t>
            </a:r>
            <a:r>
              <a:rPr lang="en-US" sz="2000" b="1" i="1" dirty="0"/>
              <a:t>all </a:t>
            </a:r>
            <a:r>
              <a:rPr lang="en-US" sz="2000" b="1" dirty="0"/>
              <a:t>content</a:t>
            </a:r>
          </a:p>
          <a:p>
            <a:pPr lvl="0"/>
            <a:r>
              <a:rPr lang="en-US" sz="2000" b="1" dirty="0" smtClean="0"/>
              <a:t>Digitization consideration</a:t>
            </a:r>
            <a:endParaRPr lang="en-US" sz="2000" b="1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685800" y="76200"/>
            <a:ext cx="7772400" cy="838200"/>
          </a:xfrm>
        </p:spPr>
        <p:txBody>
          <a:bodyPr>
            <a:normAutofit fontScale="55000" lnSpcReduction="20000"/>
          </a:bodyPr>
          <a:lstStyle/>
          <a:p>
            <a:r>
              <a:rPr lang="en-US" sz="4400" dirty="0"/>
              <a:t>Presentation and Identification of E-Journals (PIE-J</a:t>
            </a:r>
            <a:r>
              <a:rPr lang="en-US" sz="4400" dirty="0" smtClean="0"/>
              <a:t>)</a:t>
            </a:r>
          </a:p>
          <a:p>
            <a:r>
              <a:rPr lang="en-US" sz="4400" dirty="0" smtClean="0"/>
              <a:t>Best Practices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7BDC-EAAC-444F-B414-017C3B88CCE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79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66800" y="0"/>
            <a:ext cx="7467600" cy="9144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PIE-J Best Practices – Title Change</a:t>
            </a:r>
            <a:br>
              <a:rPr lang="en-US" sz="2800" dirty="0" smtClean="0"/>
            </a:br>
            <a:r>
              <a:rPr lang="en-US" sz="2000" dirty="0" smtClean="0"/>
              <a:t>A Good Example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7BDC-EAAC-444F-B414-017C3B88CCE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8305800" cy="54102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			 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sp>
        <p:nvSpPr>
          <p:cNvPr id="5" name="Title 6"/>
          <p:cNvSpPr txBox="1">
            <a:spLocks/>
          </p:cNvSpPr>
          <p:nvPr/>
        </p:nvSpPr>
        <p:spPr bwMode="auto">
          <a:xfrm>
            <a:off x="533400" y="914400"/>
            <a:ext cx="8610600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6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sto MT" pitchFamily="18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sz="1800" dirty="0" smtClean="0"/>
              <a:t>All </a:t>
            </a:r>
            <a:r>
              <a:rPr lang="en-US" sz="1800" dirty="0"/>
              <a:t>content </a:t>
            </a:r>
            <a:r>
              <a:rPr lang="en-US" sz="1800" dirty="0">
                <a:solidFill>
                  <a:srgbClr val="C00000"/>
                </a:solidFill>
              </a:rPr>
              <a:t>from the former title </a:t>
            </a:r>
            <a:r>
              <a:rPr lang="en-US" sz="1800" dirty="0"/>
              <a:t>is presented in a separate website under the title and </a:t>
            </a:r>
            <a:r>
              <a:rPr lang="en-US" sz="1800" dirty="0" smtClean="0"/>
              <a:t>the identifying citation information it </a:t>
            </a:r>
            <a:r>
              <a:rPr lang="en-US" sz="1800" dirty="0"/>
              <a:t>was originally </a:t>
            </a:r>
            <a:r>
              <a:rPr lang="en-US" sz="1800" dirty="0" smtClean="0"/>
              <a:t>published.</a:t>
            </a:r>
            <a:endParaRPr lang="en-US" sz="18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57967"/>
            <a:ext cx="4838700" cy="44728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519" y="3458488"/>
            <a:ext cx="4876800" cy="31153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286000" y="4539872"/>
            <a:ext cx="1143000" cy="228600"/>
          </a:xfrm>
          <a:prstGeom prst="ellipse">
            <a:avLst/>
          </a:prstGeom>
          <a:solidFill>
            <a:srgbClr val="FFFFFF">
              <a:alpha val="0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 flipV="1">
            <a:off x="4714875" y="3347063"/>
            <a:ext cx="1352550" cy="376648"/>
          </a:xfrm>
          <a:prstGeom prst="ellipse">
            <a:avLst/>
          </a:prstGeom>
          <a:solidFill>
            <a:srgbClr val="FFFFFF">
              <a:alpha val="0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1511630" y="1799925"/>
            <a:ext cx="1371600" cy="288710"/>
          </a:xfrm>
          <a:prstGeom prst="ellipse">
            <a:avLst/>
          </a:prstGeom>
          <a:solidFill>
            <a:srgbClr val="FFFFFF">
              <a:alpha val="0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6021345" y="5486400"/>
            <a:ext cx="1143000" cy="228600"/>
          </a:xfrm>
          <a:prstGeom prst="ellipse">
            <a:avLst/>
          </a:prstGeom>
          <a:solidFill>
            <a:srgbClr val="FFFFFF">
              <a:alpha val="0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114800" y="1903969"/>
            <a:ext cx="1276350" cy="369332"/>
          </a:xfrm>
          <a:prstGeom prst="rect">
            <a:avLst/>
          </a:prstGeom>
          <a:solidFill>
            <a:srgbClr val="EFDF15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Later title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164345" y="3539045"/>
            <a:ext cx="1522453" cy="369332"/>
          </a:xfrm>
          <a:prstGeom prst="rect">
            <a:avLst/>
          </a:prstGeom>
          <a:solidFill>
            <a:srgbClr val="EFDF15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Former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91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467600" cy="6858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PIE-J </a:t>
            </a:r>
            <a:r>
              <a:rPr lang="en-US" sz="2800" dirty="0"/>
              <a:t>B</a:t>
            </a:r>
            <a:r>
              <a:rPr lang="en-US" sz="2800" dirty="0" smtClean="0"/>
              <a:t>est </a:t>
            </a:r>
            <a:r>
              <a:rPr lang="en-US" sz="2800" dirty="0"/>
              <a:t>P</a:t>
            </a:r>
            <a:r>
              <a:rPr lang="en-US" sz="2800" dirty="0" smtClean="0"/>
              <a:t>ractices – Citation Output</a:t>
            </a:r>
            <a:endParaRPr lang="en-US" sz="21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7BDC-EAAC-444F-B414-017C3B88CCE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8222075" cy="57150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The above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practices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can eliminate the citation problems below.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No </a:t>
            </a:r>
            <a:r>
              <a:rPr lang="en-US" sz="2000" dirty="0"/>
              <a:t>ISSN	</a:t>
            </a:r>
            <a:r>
              <a:rPr lang="zh-CN" altLang="en-US" sz="2000" dirty="0" smtClean="0"/>
              <a:t>拼</a:t>
            </a:r>
            <a:r>
              <a:rPr lang="zh-CN" altLang="en-US" sz="2000" b="1" dirty="0" smtClean="0"/>
              <a:t>音 </a:t>
            </a:r>
            <a:r>
              <a:rPr lang="en-US" sz="2000" dirty="0" smtClean="0"/>
              <a:t>[</a:t>
            </a:r>
            <a:r>
              <a:rPr lang="en-US" sz="2000" dirty="0"/>
              <a:t>Pin yin]		    </a:t>
            </a:r>
            <a:r>
              <a:rPr lang="en-US" sz="2000" dirty="0" smtClean="0"/>
              <a:t>  1956-1957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0511-4764	</a:t>
            </a:r>
            <a:r>
              <a:rPr lang="zh-CN" altLang="en-US" sz="2000" b="1" dirty="0"/>
              <a:t>文字改</a:t>
            </a:r>
            <a:r>
              <a:rPr lang="zh-CN" altLang="en-US" sz="2000" b="1" dirty="0" smtClean="0"/>
              <a:t>革 </a:t>
            </a:r>
            <a:r>
              <a:rPr lang="en-US" sz="2000" dirty="0" smtClean="0"/>
              <a:t>[</a:t>
            </a:r>
            <a:r>
              <a:rPr lang="en-US" sz="2000" dirty="0"/>
              <a:t>Wen </a:t>
            </a:r>
            <a:r>
              <a:rPr lang="en-US" sz="2000" dirty="0" err="1"/>
              <a:t>zi</a:t>
            </a:r>
            <a:r>
              <a:rPr lang="en-US" sz="2000" dirty="0"/>
              <a:t> </a:t>
            </a:r>
            <a:r>
              <a:rPr lang="en-US" sz="2000" dirty="0" err="1"/>
              <a:t>gai</a:t>
            </a:r>
            <a:r>
              <a:rPr lang="en-US" sz="2000" dirty="0"/>
              <a:t> </a:t>
            </a:r>
            <a:r>
              <a:rPr lang="en-US" sz="2000" dirty="0" err="1"/>
              <a:t>ge</a:t>
            </a:r>
            <a:r>
              <a:rPr lang="en-US" sz="2000" dirty="0"/>
              <a:t>]	    </a:t>
            </a:r>
            <a:r>
              <a:rPr lang="en-US" sz="2000" dirty="0" smtClean="0"/>
              <a:t>  1957-1985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1001-8476	</a:t>
            </a:r>
            <a:r>
              <a:rPr lang="zh-CN" altLang="en-US" sz="2000" b="1" dirty="0"/>
              <a:t>语文建</a:t>
            </a:r>
            <a:r>
              <a:rPr lang="zh-CN" altLang="en-US" sz="2000" b="1" dirty="0" smtClean="0"/>
              <a:t>设 </a:t>
            </a:r>
            <a:r>
              <a:rPr lang="en-US" sz="2000" dirty="0" smtClean="0"/>
              <a:t>[</a:t>
            </a:r>
            <a:r>
              <a:rPr lang="en-US" sz="2000" dirty="0"/>
              <a:t>Yu wen </a:t>
            </a:r>
            <a:r>
              <a:rPr lang="en-US" sz="2000" dirty="0" err="1"/>
              <a:t>jian</a:t>
            </a:r>
            <a:r>
              <a:rPr lang="en-US" sz="2000" dirty="0"/>
              <a:t> she] </a:t>
            </a:r>
            <a:r>
              <a:rPr lang="en-US" sz="2000" dirty="0" smtClean="0"/>
              <a:t> 1986-</a:t>
            </a:r>
            <a:endParaRPr lang="en-US" sz="1600" kern="1200" dirty="0">
              <a:latin typeface="+mn-lt"/>
            </a:endParaRPr>
          </a:p>
        </p:txBody>
      </p:sp>
      <p:sp>
        <p:nvSpPr>
          <p:cNvPr id="5" name="Title 6"/>
          <p:cNvSpPr txBox="1">
            <a:spLocks/>
          </p:cNvSpPr>
          <p:nvPr/>
        </p:nvSpPr>
        <p:spPr bwMode="auto">
          <a:xfrm>
            <a:off x="533400" y="762000"/>
            <a:ext cx="8610600" cy="1066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6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sto MT" pitchFamily="18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sz="1800" dirty="0" smtClean="0"/>
              <a:t>“</a:t>
            </a:r>
            <a:r>
              <a:rPr lang="en-US" sz="1800" dirty="0"/>
              <a:t>Ensure that all outputs by the publisher </a:t>
            </a:r>
            <a:r>
              <a:rPr lang="en-US" sz="1800" dirty="0" smtClean="0"/>
              <a:t>of </a:t>
            </a:r>
            <a:r>
              <a:rPr lang="en-US" sz="1800" dirty="0"/>
              <a:t>provider (e.g., Table of Contents alerts, exporting or e-mailing citations </a:t>
            </a:r>
            <a:r>
              <a:rPr lang="en-US" sz="1800" dirty="0" smtClean="0"/>
              <a:t>of </a:t>
            </a:r>
            <a:r>
              <a:rPr lang="en-US" sz="1800" dirty="0"/>
              <a:t>articles) use the journal title and other identifying citation information </a:t>
            </a:r>
            <a:r>
              <a:rPr lang="en-US" sz="1800" dirty="0">
                <a:solidFill>
                  <a:srgbClr val="C00000"/>
                </a:solidFill>
              </a:rPr>
              <a:t>under which the content was originally published</a:t>
            </a:r>
            <a:r>
              <a:rPr lang="en-US" sz="1800" dirty="0" smtClean="0"/>
              <a:t>.” </a:t>
            </a:r>
            <a:endParaRPr lang="en-US" sz="1800" dirty="0"/>
          </a:p>
        </p:txBody>
      </p:sp>
      <p:sp>
        <p:nvSpPr>
          <p:cNvPr id="9" name="TextBox 15"/>
          <p:cNvSpPr txBox="1"/>
          <p:nvPr/>
        </p:nvSpPr>
        <p:spPr>
          <a:xfrm>
            <a:off x="842415" y="3742361"/>
            <a:ext cx="4430373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r>
              <a:rPr lang="en-US" dirty="0" smtClean="0"/>
              <a:t>Saved search results from different titles presented and listed under </a:t>
            </a:r>
            <a:r>
              <a:rPr lang="en-US" dirty="0"/>
              <a:t>latest title</a:t>
            </a:r>
          </a:p>
        </p:txBody>
      </p:sp>
      <p:sp>
        <p:nvSpPr>
          <p:cNvPr id="10" name="TextBox 15"/>
          <p:cNvSpPr txBox="1"/>
          <p:nvPr/>
        </p:nvSpPr>
        <p:spPr>
          <a:xfrm>
            <a:off x="5586276" y="3551553"/>
            <a:ext cx="3354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 smtClean="0"/>
              <a:t>RefWorks</a:t>
            </a:r>
            <a:r>
              <a:rPr lang="en-US" sz="1600" dirty="0" smtClean="0"/>
              <a:t> output for the 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article</a:t>
            </a:r>
            <a:endParaRPr lang="en-US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81" y="4699649"/>
            <a:ext cx="4430373" cy="79705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971601"/>
            <a:ext cx="2857547" cy="201235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5772912" y="5556960"/>
            <a:ext cx="1085088" cy="152400"/>
          </a:xfrm>
          <a:prstGeom prst="ellipse">
            <a:avLst/>
          </a:prstGeom>
          <a:ln w="12700">
            <a:solidFill>
              <a:srgbClr val="FF0000"/>
            </a:solidFill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20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5919826" y="4245725"/>
            <a:ext cx="615086" cy="152400"/>
          </a:xfrm>
          <a:prstGeom prst="ellipse">
            <a:avLst/>
          </a:prstGeom>
          <a:ln w="12700">
            <a:solidFill>
              <a:srgbClr val="FF0000"/>
            </a:solidFill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20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4866236" y="5209983"/>
            <a:ext cx="261314" cy="286719"/>
          </a:xfrm>
          <a:prstGeom prst="ellipse">
            <a:avLst/>
          </a:prstGeom>
          <a:ln w="12700">
            <a:solidFill>
              <a:srgbClr val="FF0000"/>
            </a:solidFill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20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1981200" y="4728624"/>
            <a:ext cx="711937" cy="204399"/>
          </a:xfrm>
          <a:prstGeom prst="ellipse">
            <a:avLst/>
          </a:prstGeom>
          <a:ln w="12700">
            <a:solidFill>
              <a:srgbClr val="FF0000"/>
            </a:solidFill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20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1981200" y="4989158"/>
            <a:ext cx="711937" cy="220825"/>
          </a:xfrm>
          <a:prstGeom prst="ellipse">
            <a:avLst/>
          </a:prstGeom>
          <a:ln w="12700">
            <a:solidFill>
              <a:srgbClr val="FF0000"/>
            </a:solidFill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20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 flipV="1">
            <a:off x="5127550" y="5709356"/>
            <a:ext cx="587450" cy="274602"/>
          </a:xfrm>
          <a:prstGeom prst="line">
            <a:avLst/>
          </a:prstGeom>
          <a:ln w="12700">
            <a:solidFill>
              <a:srgbClr val="FF0000"/>
            </a:solidFill>
            <a:headEnd/>
            <a:tailEnd type="triangle" w="med" len="med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 flipH="1">
            <a:off x="2693136" y="4327136"/>
            <a:ext cx="659664" cy="662022"/>
          </a:xfrm>
          <a:prstGeom prst="line">
            <a:avLst/>
          </a:prstGeom>
          <a:ln w="12700">
            <a:solidFill>
              <a:srgbClr val="FF0000"/>
            </a:solidFill>
            <a:headEnd/>
            <a:tailEnd type="triangle" w="med" len="med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 sz="1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 flipH="1">
            <a:off x="2362197" y="4327135"/>
            <a:ext cx="990602" cy="372513"/>
          </a:xfrm>
          <a:prstGeom prst="line">
            <a:avLst/>
          </a:prstGeom>
          <a:ln w="12700">
            <a:solidFill>
              <a:srgbClr val="FF0000"/>
            </a:solidFill>
            <a:headEnd/>
            <a:tailEnd type="triangle" w="med" len="med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 sz="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>
            <a:off x="3352800" y="4321925"/>
            <a:ext cx="685800" cy="871632"/>
          </a:xfrm>
          <a:prstGeom prst="line">
            <a:avLst/>
          </a:prstGeom>
          <a:ln w="12700">
            <a:solidFill>
              <a:srgbClr val="FF0000"/>
            </a:solidFill>
            <a:headEnd/>
            <a:tailEnd type="triangle" w="med" len="med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2204006" y="5518202"/>
            <a:ext cx="2634694" cy="425316"/>
          </a:xfrm>
          <a:prstGeom prst="straightConnector1">
            <a:avLst/>
          </a:prstGeom>
          <a:ln w="12700">
            <a:solidFill>
              <a:srgbClr val="FF0000"/>
            </a:solidFill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8" name="TextBox 15"/>
          <p:cNvSpPr txBox="1"/>
          <p:nvPr/>
        </p:nvSpPr>
        <p:spPr>
          <a:xfrm>
            <a:off x="842415" y="5980664"/>
            <a:ext cx="2815183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Renumbered by the provider.</a:t>
            </a:r>
            <a:endParaRPr lang="en-US" sz="1600" dirty="0"/>
          </a:p>
        </p:txBody>
      </p:sp>
      <p:sp>
        <p:nvSpPr>
          <p:cNvPr id="29" name="TextBox 15"/>
          <p:cNvSpPr txBox="1"/>
          <p:nvPr/>
        </p:nvSpPr>
        <p:spPr>
          <a:xfrm>
            <a:off x="4038600" y="5983958"/>
            <a:ext cx="1500953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r>
              <a:rPr lang="en-US" dirty="0" smtClean="0"/>
              <a:t>Cited under the latest </a:t>
            </a:r>
            <a:r>
              <a:rPr lang="en-US" dirty="0"/>
              <a:t>title</a:t>
            </a:r>
          </a:p>
        </p:txBody>
      </p:sp>
      <p:sp>
        <p:nvSpPr>
          <p:cNvPr id="24" name="Line 9"/>
          <p:cNvSpPr>
            <a:spLocks noChangeShapeType="1"/>
          </p:cNvSpPr>
          <p:nvPr/>
        </p:nvSpPr>
        <p:spPr bwMode="auto">
          <a:xfrm flipV="1">
            <a:off x="5127550" y="4513390"/>
            <a:ext cx="870013" cy="1470568"/>
          </a:xfrm>
          <a:prstGeom prst="line">
            <a:avLst/>
          </a:prstGeom>
          <a:ln w="12700">
            <a:solidFill>
              <a:srgbClr val="FF0000"/>
            </a:solidFill>
            <a:headEnd/>
            <a:tailEnd type="triangle" w="med" len="med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3695700" y="5251142"/>
            <a:ext cx="759599" cy="204399"/>
          </a:xfrm>
          <a:prstGeom prst="ellipse">
            <a:avLst/>
          </a:prstGeom>
          <a:ln w="12700">
            <a:solidFill>
              <a:srgbClr val="FF0000"/>
            </a:solidFill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20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56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  <p:bldP spid="10" grpId="0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8" grpId="0" animBg="1"/>
      <p:bldP spid="29" grpId="0" animBg="1"/>
      <p:bldP spid="2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/>
          <p:nvPr/>
        </p:nvPicPr>
        <p:blipFill>
          <a:blip r:embed="rId3"/>
          <a:stretch>
            <a:fillRect/>
          </a:stretch>
        </p:blipFill>
        <p:spPr>
          <a:xfrm>
            <a:off x="4193216" y="3479150"/>
            <a:ext cx="4524375" cy="245745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5289747" y="5005888"/>
            <a:ext cx="3581401" cy="688639"/>
          </a:xfrm>
          <a:prstGeom prst="ellipse">
            <a:avLst/>
          </a:prstGeom>
          <a:ln w="12700">
            <a:solidFill>
              <a:srgbClr val="FF0000"/>
            </a:solidFill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20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45" y="3212611"/>
            <a:ext cx="2889116" cy="2057401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467600" cy="6858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PIE-J </a:t>
            </a:r>
            <a:r>
              <a:rPr lang="en-US" sz="2800" dirty="0"/>
              <a:t>B</a:t>
            </a:r>
            <a:r>
              <a:rPr lang="en-US" sz="2800" dirty="0" smtClean="0"/>
              <a:t>est </a:t>
            </a:r>
            <a:r>
              <a:rPr lang="en-US" sz="2800" dirty="0"/>
              <a:t>P</a:t>
            </a:r>
            <a:r>
              <a:rPr lang="en-US" sz="2800" dirty="0" smtClean="0"/>
              <a:t>ractices – Journal </a:t>
            </a:r>
            <a:r>
              <a:rPr lang="en-US" sz="2800" dirty="0"/>
              <a:t>H</a:t>
            </a:r>
            <a:r>
              <a:rPr lang="en-US" sz="2800" dirty="0" smtClean="0"/>
              <a:t>istory &amp; ISSN</a:t>
            </a:r>
            <a:endParaRPr lang="en-US" sz="21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7BDC-EAAC-444F-B414-017C3B88CCE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399"/>
            <a:ext cx="8305800" cy="6324601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dirty="0" smtClean="0"/>
              <a:t>			</a:t>
            </a:r>
            <a:r>
              <a:rPr lang="en-US" sz="1800" dirty="0" smtClean="0"/>
              <a:t>	 				</a:t>
            </a:r>
            <a:endParaRPr lang="en-US" sz="1800" dirty="0"/>
          </a:p>
          <a:p>
            <a:pPr marL="0" indent="0">
              <a:buNone/>
            </a:pPr>
            <a:r>
              <a:rPr lang="en-US" sz="2000" dirty="0" smtClean="0"/>
              <a:t>                                </a:t>
            </a:r>
            <a:endParaRPr lang="en-US" sz="2000" dirty="0"/>
          </a:p>
        </p:txBody>
      </p:sp>
      <p:sp>
        <p:nvSpPr>
          <p:cNvPr id="5" name="Title 6"/>
          <p:cNvSpPr txBox="1">
            <a:spLocks/>
          </p:cNvSpPr>
          <p:nvPr/>
        </p:nvSpPr>
        <p:spPr bwMode="auto">
          <a:xfrm>
            <a:off x="533400" y="762000"/>
            <a:ext cx="8610600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6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sto MT" pitchFamily="18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endParaRPr lang="en-US" sz="1800" dirty="0" smtClean="0"/>
          </a:p>
          <a:p>
            <a:r>
              <a:rPr lang="en-US" sz="1800" dirty="0" smtClean="0"/>
              <a:t>“</a:t>
            </a:r>
            <a:r>
              <a:rPr lang="en-US" sz="1800" dirty="0"/>
              <a:t>Provide a journal title history. Include the full journal title, publication date range, and ISSN for the current </a:t>
            </a:r>
            <a:r>
              <a:rPr lang="en-US" sz="1800" dirty="0" smtClean="0"/>
              <a:t>title”</a:t>
            </a:r>
          </a:p>
          <a:p>
            <a:endParaRPr lang="en-US" sz="1800" dirty="0"/>
          </a:p>
        </p:txBody>
      </p:sp>
      <p:sp>
        <p:nvSpPr>
          <p:cNvPr id="23" name="Title 6"/>
          <p:cNvSpPr txBox="1">
            <a:spLocks/>
          </p:cNvSpPr>
          <p:nvPr/>
        </p:nvSpPr>
        <p:spPr bwMode="auto">
          <a:xfrm>
            <a:off x="1175191" y="2135007"/>
            <a:ext cx="2305625" cy="85652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6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sto MT" pitchFamily="18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/>
            <a:endParaRPr lang="en-US" sz="1800" dirty="0" smtClean="0"/>
          </a:p>
          <a:p>
            <a:pPr algn="ctr"/>
            <a:r>
              <a:rPr lang="en-US" sz="1800" dirty="0"/>
              <a:t>Best example among Chinese j</a:t>
            </a:r>
            <a:r>
              <a:rPr lang="en-US" sz="1800" dirty="0" smtClean="0"/>
              <a:t>ournal </a:t>
            </a:r>
            <a:r>
              <a:rPr lang="en-US" sz="1800" dirty="0"/>
              <a:t>p</a:t>
            </a:r>
            <a:r>
              <a:rPr lang="en-US" sz="1800" dirty="0" smtClean="0"/>
              <a:t>ackages</a:t>
            </a:r>
            <a:endParaRPr lang="en-US" sz="1800" dirty="0"/>
          </a:p>
          <a:p>
            <a:r>
              <a:rPr lang="en-US" sz="1800" dirty="0" smtClean="0"/>
              <a:t> </a:t>
            </a:r>
            <a:endParaRPr lang="en-US" sz="1800" dirty="0"/>
          </a:p>
        </p:txBody>
      </p:sp>
      <p:sp>
        <p:nvSpPr>
          <p:cNvPr id="24" name="Title 6"/>
          <p:cNvSpPr txBox="1">
            <a:spLocks/>
          </p:cNvSpPr>
          <p:nvPr/>
        </p:nvSpPr>
        <p:spPr bwMode="auto">
          <a:xfrm>
            <a:off x="5529202" y="2497872"/>
            <a:ext cx="2305625" cy="71473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6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sto MT" pitchFamily="18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endParaRPr lang="en-US" sz="1800" dirty="0" smtClean="0"/>
          </a:p>
          <a:p>
            <a:pPr algn="ctr"/>
            <a:r>
              <a:rPr lang="en-US" sz="1800" dirty="0" smtClean="0"/>
              <a:t>Good example </a:t>
            </a:r>
            <a:r>
              <a:rPr lang="en-US" sz="1800" dirty="0"/>
              <a:t>of </a:t>
            </a:r>
            <a:r>
              <a:rPr lang="en-US" sz="1800" dirty="0" smtClean="0"/>
              <a:t>best </a:t>
            </a:r>
            <a:r>
              <a:rPr lang="en-US" sz="1800" dirty="0"/>
              <a:t>p</a:t>
            </a:r>
            <a:r>
              <a:rPr lang="en-US" sz="1800" dirty="0" smtClean="0"/>
              <a:t>ractice</a:t>
            </a:r>
            <a:endParaRPr lang="en-US" sz="1800" dirty="0"/>
          </a:p>
          <a:p>
            <a:r>
              <a:rPr lang="en-US" sz="1800" dirty="0" smtClean="0"/>
              <a:t> </a:t>
            </a:r>
            <a:endParaRPr lang="en-US" sz="1800" dirty="0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1489803" y="4523232"/>
            <a:ext cx="1676400" cy="312152"/>
          </a:xfrm>
          <a:prstGeom prst="ellipse">
            <a:avLst/>
          </a:prstGeom>
          <a:ln w="12700">
            <a:solidFill>
              <a:srgbClr val="FF0000"/>
            </a:solidFill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20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5056761" y="4037380"/>
            <a:ext cx="1398642" cy="258165"/>
          </a:xfrm>
          <a:prstGeom prst="ellipse">
            <a:avLst/>
          </a:prstGeom>
          <a:ln w="12700">
            <a:solidFill>
              <a:srgbClr val="FF0000"/>
            </a:solidFill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20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1141679" y="3148894"/>
            <a:ext cx="1024797" cy="330256"/>
          </a:xfrm>
          <a:prstGeom prst="ellipse">
            <a:avLst/>
          </a:prstGeom>
          <a:ln w="12700">
            <a:solidFill>
              <a:srgbClr val="FF0000"/>
            </a:solidFill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20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56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4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3400" y="152400"/>
            <a:ext cx="8458200" cy="685800"/>
          </a:xfrm>
        </p:spPr>
        <p:txBody>
          <a:bodyPr>
            <a:normAutofit/>
          </a:bodyPr>
          <a:lstStyle/>
          <a:p>
            <a:pPr algn="ctr"/>
            <a:r>
              <a:rPr lang="en-US" sz="2200" dirty="0"/>
              <a:t>PIE-J – Keep identifying information </a:t>
            </a:r>
            <a:r>
              <a:rPr lang="en-US" sz="2200" dirty="0" smtClean="0"/>
              <a:t>consistent across </a:t>
            </a:r>
            <a:r>
              <a:rPr lang="en-US" sz="2200" dirty="0"/>
              <a:t>all versions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7BDC-EAAC-444F-B414-017C3B88CCE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8305800" cy="5410200"/>
          </a:xfrm>
        </p:spPr>
        <p:txBody>
          <a:bodyPr/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2000" b="1" dirty="0" smtClean="0"/>
              <a:t>Bad practices </a:t>
            </a:r>
            <a:r>
              <a:rPr lang="en-US" sz="2000" dirty="0" smtClean="0"/>
              <a:t>that could have been eliminated.</a:t>
            </a:r>
          </a:p>
          <a:p>
            <a:pPr marL="0" indent="0">
              <a:buNone/>
            </a:pPr>
            <a:r>
              <a:rPr lang="en-US" sz="2000" dirty="0" smtClean="0"/>
              <a:t>	</a:t>
            </a:r>
            <a:r>
              <a:rPr lang="en-US" sz="2000" b="1" dirty="0" smtClean="0"/>
              <a:t>Package A</a:t>
            </a:r>
            <a:r>
              <a:rPr lang="en-US" sz="2000" dirty="0" smtClean="0"/>
              <a:t>: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	</a:t>
            </a:r>
            <a:r>
              <a:rPr lang="en-US" sz="2000" b="1" dirty="0" smtClean="0"/>
              <a:t>Package B</a:t>
            </a:r>
            <a:r>
              <a:rPr lang="en-US" sz="2000" dirty="0" smtClean="0"/>
              <a:t>: </a:t>
            </a: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6" name="Title 6"/>
          <p:cNvSpPr txBox="1">
            <a:spLocks/>
          </p:cNvSpPr>
          <p:nvPr/>
        </p:nvSpPr>
        <p:spPr bwMode="auto">
          <a:xfrm>
            <a:off x="533400" y="762000"/>
            <a:ext cx="86106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6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sto MT" pitchFamily="18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endParaRPr lang="en-US" sz="1800" dirty="0" smtClean="0"/>
          </a:p>
          <a:p>
            <a:r>
              <a:rPr lang="en-US" sz="1800" dirty="0"/>
              <a:t>“Retain content once it is published, whether digitized from the print or born digital. Do not </a:t>
            </a:r>
            <a:r>
              <a:rPr lang="en-US" sz="1800" dirty="0">
                <a:solidFill>
                  <a:schemeClr val="tx1"/>
                </a:solidFill>
              </a:rPr>
              <a:t>remove, rename, </a:t>
            </a:r>
            <a:r>
              <a:rPr lang="en-US" sz="1800" dirty="0"/>
              <a:t>or </a:t>
            </a:r>
            <a:r>
              <a:rPr lang="en-US" sz="1800" dirty="0">
                <a:solidFill>
                  <a:srgbClr val="C00000"/>
                </a:solidFill>
              </a:rPr>
              <a:t>renumber</a:t>
            </a:r>
            <a:r>
              <a:rPr lang="en-US" sz="1800" dirty="0"/>
              <a:t> content. </a:t>
            </a:r>
            <a:r>
              <a:rPr lang="en-US" sz="1800" dirty="0" smtClean="0"/>
              <a:t>”</a:t>
            </a:r>
          </a:p>
          <a:p>
            <a:endParaRPr lang="en-US" sz="18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321688"/>
            <a:ext cx="34575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598" y="4572000"/>
            <a:ext cx="6309577" cy="1630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4396360" y="3832932"/>
            <a:ext cx="533400" cy="204399"/>
          </a:xfrm>
          <a:prstGeom prst="ellipse">
            <a:avLst/>
          </a:prstGeom>
          <a:ln w="12700">
            <a:solidFill>
              <a:srgbClr val="FF0000"/>
            </a:solidFill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20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6453760" y="3832932"/>
            <a:ext cx="457200" cy="231831"/>
          </a:xfrm>
          <a:prstGeom prst="ellipse">
            <a:avLst/>
          </a:prstGeom>
          <a:ln w="12700">
            <a:solidFill>
              <a:srgbClr val="FF0000"/>
            </a:solidFill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20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2667000" y="5913118"/>
            <a:ext cx="1524000" cy="258965"/>
          </a:xfrm>
          <a:prstGeom prst="ellipse">
            <a:avLst/>
          </a:prstGeom>
          <a:ln w="12700">
            <a:solidFill>
              <a:srgbClr val="FF0000"/>
            </a:solidFill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20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4548760" y="2795672"/>
            <a:ext cx="381000" cy="304800"/>
          </a:xfrm>
          <a:prstGeom prst="ellipse">
            <a:avLst/>
          </a:prstGeom>
          <a:ln w="12700">
            <a:solidFill>
              <a:srgbClr val="FF0000"/>
            </a:solidFill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20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6604445" y="3335168"/>
            <a:ext cx="381000" cy="304800"/>
          </a:xfrm>
          <a:prstGeom prst="ellipse">
            <a:avLst/>
          </a:prstGeom>
          <a:ln w="12700">
            <a:solidFill>
              <a:srgbClr val="FF0000"/>
            </a:solidFill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20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56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62000" y="76200"/>
            <a:ext cx="81534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 smtClean="0"/>
              <a:t>PIE-J </a:t>
            </a:r>
            <a:r>
              <a:rPr lang="en-US" sz="2800" dirty="0"/>
              <a:t>B</a:t>
            </a:r>
            <a:r>
              <a:rPr lang="en-US" sz="2800" dirty="0" smtClean="0"/>
              <a:t>est </a:t>
            </a:r>
            <a:r>
              <a:rPr lang="en-US" sz="2800" dirty="0"/>
              <a:t>P</a:t>
            </a:r>
            <a:r>
              <a:rPr lang="en-US" sz="2800" dirty="0" smtClean="0"/>
              <a:t>ractices – Digitize from Cover to Cover</a:t>
            </a:r>
            <a:endParaRPr lang="en-US" sz="21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7BDC-EAAC-444F-B414-017C3B88CCE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8305800" cy="54102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400" dirty="0" smtClean="0"/>
              <a:t>The only one and best example from </a:t>
            </a:r>
            <a:r>
              <a:rPr lang="en-US" sz="2400" dirty="0" err="1" smtClean="0"/>
              <a:t>DragonSource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Title 6"/>
          <p:cNvSpPr txBox="1">
            <a:spLocks/>
          </p:cNvSpPr>
          <p:nvPr/>
        </p:nvSpPr>
        <p:spPr bwMode="auto">
          <a:xfrm>
            <a:off x="533400" y="838200"/>
            <a:ext cx="8610600" cy="5334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6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sto MT" pitchFamily="18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sz="1800" dirty="0" smtClean="0"/>
              <a:t>“</a:t>
            </a:r>
            <a:r>
              <a:rPr lang="en-US" sz="1800" dirty="0"/>
              <a:t>Digitize the entire original volume or issue, front and back covers, and all internal pages, including blank or nearly blank pages, and advertisements </a:t>
            </a:r>
            <a:r>
              <a:rPr lang="en-US" sz="1800" dirty="0" smtClean="0"/>
              <a:t>” </a:t>
            </a:r>
            <a:endParaRPr lang="en-US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35" y="1485900"/>
            <a:ext cx="8473130" cy="53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 bwMode="auto">
          <a:xfrm>
            <a:off x="914399" y="6629400"/>
            <a:ext cx="8077201" cy="232557"/>
          </a:xfrm>
          <a:prstGeom prst="rect">
            <a:avLst/>
          </a:prstGeom>
          <a:noFill/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493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3400" y="0"/>
            <a:ext cx="84582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900" dirty="0" smtClean="0"/>
              <a:t>Unaddressed Issues/Future Developments</a:t>
            </a:r>
            <a:r>
              <a:rPr lang="en-US" sz="3100" dirty="0"/>
              <a:t/>
            </a:r>
            <a:br>
              <a:rPr lang="en-US" sz="3100" dirty="0"/>
            </a:br>
            <a:endParaRPr lang="en-US" sz="31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7BDC-EAAC-444F-B414-017C3B88CCEA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8305800" cy="5410200"/>
          </a:xfrm>
        </p:spPr>
        <p:txBody>
          <a:bodyPr/>
          <a:lstStyle/>
          <a:p>
            <a:pPr>
              <a:buNone/>
            </a:pPr>
            <a:r>
              <a:rPr lang="en-US" sz="2400" b="1" dirty="0"/>
              <a:t>Pinyin </a:t>
            </a:r>
            <a:r>
              <a:rPr lang="en-US" sz="2400" b="1" dirty="0" smtClean="0"/>
              <a:t>word </a:t>
            </a:r>
            <a:r>
              <a:rPr lang="en-US" sz="2400" b="1" dirty="0"/>
              <a:t>d</a:t>
            </a:r>
            <a:r>
              <a:rPr lang="en-US" sz="2400" b="1" dirty="0" smtClean="0"/>
              <a:t>ivision </a:t>
            </a:r>
            <a:r>
              <a:rPr lang="en-US" sz="2400" b="1" dirty="0"/>
              <a:t>d</a:t>
            </a:r>
            <a:r>
              <a:rPr lang="en-US" sz="2400" b="1" dirty="0" smtClean="0"/>
              <a:t>iscrepancy</a:t>
            </a:r>
            <a:endParaRPr lang="en-US" altLang="zh-CN" sz="2400" b="1" dirty="0" smtClean="0"/>
          </a:p>
          <a:p>
            <a:pPr>
              <a:buNone/>
            </a:pPr>
            <a:r>
              <a:rPr lang="en-US" altLang="zh-CN" sz="1800" dirty="0" smtClean="0"/>
              <a:t>	</a:t>
            </a:r>
            <a:r>
              <a:rPr lang="zh-CN" altLang="en-US" sz="1800" b="1" dirty="0" smtClean="0"/>
              <a:t>中</a:t>
            </a:r>
            <a:r>
              <a:rPr lang="zh-CN" altLang="en-US" sz="1800" b="1" dirty="0"/>
              <a:t>国史研究动</a:t>
            </a:r>
            <a:r>
              <a:rPr lang="zh-CN" altLang="en-US" sz="1800" b="1" dirty="0" smtClean="0"/>
              <a:t>态</a:t>
            </a:r>
            <a:endParaRPr lang="en-US" sz="1800" b="1" dirty="0" smtClean="0"/>
          </a:p>
          <a:p>
            <a:pPr lvl="1">
              <a:buNone/>
            </a:pPr>
            <a:r>
              <a:rPr lang="en-US" sz="2000" b="1" dirty="0" smtClean="0"/>
              <a:t>Vendor</a:t>
            </a:r>
            <a:r>
              <a:rPr lang="en-US" sz="2000" dirty="0"/>
              <a:t> </a:t>
            </a:r>
            <a:r>
              <a:rPr lang="en-US" sz="1600" dirty="0"/>
              <a:t> </a:t>
            </a:r>
            <a:r>
              <a:rPr lang="en-US" sz="1600" dirty="0" err="1" smtClean="0"/>
              <a:t>Zhongguo</a:t>
            </a:r>
            <a:r>
              <a:rPr lang="en-US" sz="1600" dirty="0" smtClean="0"/>
              <a:t>  </a:t>
            </a:r>
            <a:r>
              <a:rPr lang="en-US" sz="1600" dirty="0"/>
              <a:t>Shi  </a:t>
            </a:r>
            <a:r>
              <a:rPr lang="en-US" sz="1600" dirty="0" err="1"/>
              <a:t>Yanjiu</a:t>
            </a:r>
            <a:r>
              <a:rPr lang="en-US" sz="1600" dirty="0"/>
              <a:t>  </a:t>
            </a:r>
            <a:r>
              <a:rPr lang="en-US" sz="1600" dirty="0" err="1"/>
              <a:t>Dongtai</a:t>
            </a:r>
            <a:endParaRPr lang="en-US" sz="1600" dirty="0"/>
          </a:p>
          <a:p>
            <a:pPr lvl="1">
              <a:buNone/>
            </a:pPr>
            <a:r>
              <a:rPr lang="en-US" sz="2000" b="1" dirty="0"/>
              <a:t>SFX</a:t>
            </a:r>
            <a:r>
              <a:rPr lang="en-US" sz="1600" dirty="0"/>
              <a:t>      </a:t>
            </a:r>
            <a:r>
              <a:rPr lang="en-US" sz="1600" dirty="0" smtClean="0"/>
              <a:t> </a:t>
            </a:r>
            <a:r>
              <a:rPr lang="en-US" sz="1600" dirty="0"/>
              <a:t> </a:t>
            </a:r>
            <a:r>
              <a:rPr lang="en-US" sz="1600" dirty="0" smtClean="0"/>
              <a:t> </a:t>
            </a:r>
            <a:r>
              <a:rPr lang="en-US" sz="1600" dirty="0" err="1" smtClean="0"/>
              <a:t>zhong</a:t>
            </a:r>
            <a:r>
              <a:rPr lang="en-US" sz="1600" dirty="0" smtClean="0"/>
              <a:t>  </a:t>
            </a:r>
            <a:r>
              <a:rPr lang="en-US" sz="1600" dirty="0" err="1"/>
              <a:t>guo</a:t>
            </a:r>
            <a:r>
              <a:rPr lang="en-US" sz="1600" dirty="0"/>
              <a:t>  </a:t>
            </a:r>
            <a:r>
              <a:rPr lang="en-US" sz="1600" dirty="0" err="1"/>
              <a:t>shi</a:t>
            </a:r>
            <a:r>
              <a:rPr lang="en-US" sz="1600" dirty="0"/>
              <a:t>  </a:t>
            </a:r>
            <a:r>
              <a:rPr lang="en-US" sz="1600" dirty="0" err="1"/>
              <a:t>yan</a:t>
            </a:r>
            <a:r>
              <a:rPr lang="en-US" sz="1600" dirty="0"/>
              <a:t>  </a:t>
            </a:r>
            <a:r>
              <a:rPr lang="en-US" sz="1600" dirty="0" err="1"/>
              <a:t>jiu</a:t>
            </a:r>
            <a:r>
              <a:rPr lang="en-US" sz="1600" dirty="0"/>
              <a:t>  dong  tai</a:t>
            </a:r>
          </a:p>
          <a:p>
            <a:pPr lvl="1">
              <a:buNone/>
            </a:pPr>
            <a:r>
              <a:rPr lang="en-US" sz="2000" b="1" dirty="0"/>
              <a:t>ISSN</a:t>
            </a:r>
            <a:r>
              <a:rPr lang="en-US" sz="1600" dirty="0"/>
              <a:t>     </a:t>
            </a:r>
            <a:r>
              <a:rPr lang="en-US" sz="1600" dirty="0" smtClean="0"/>
              <a:t>  </a:t>
            </a:r>
            <a:r>
              <a:rPr lang="en-US" sz="1600" dirty="0" err="1" smtClean="0"/>
              <a:t>Zhongguoshi</a:t>
            </a:r>
            <a:r>
              <a:rPr lang="en-US" sz="1600" dirty="0" smtClean="0"/>
              <a:t>  </a:t>
            </a:r>
            <a:r>
              <a:rPr lang="en-US" sz="1600" dirty="0" err="1"/>
              <a:t>yanjiu</a:t>
            </a:r>
            <a:r>
              <a:rPr lang="en-US" sz="1600" dirty="0"/>
              <a:t>  </a:t>
            </a:r>
            <a:r>
              <a:rPr lang="en-US" sz="1600" dirty="0" err="1"/>
              <a:t>dongtai</a:t>
            </a:r>
            <a:r>
              <a:rPr lang="en-US" sz="1600" dirty="0"/>
              <a:t>  </a:t>
            </a:r>
          </a:p>
          <a:p>
            <a:pPr lvl="1">
              <a:buNone/>
            </a:pPr>
            <a:r>
              <a:rPr lang="en-US" sz="2000" b="1" dirty="0"/>
              <a:t>OCLC</a:t>
            </a:r>
            <a:r>
              <a:rPr lang="en-US" sz="1600" dirty="0"/>
              <a:t>   </a:t>
            </a:r>
            <a:r>
              <a:rPr lang="en-US" sz="1600" dirty="0" err="1" smtClean="0"/>
              <a:t>Zhongguo</a:t>
            </a:r>
            <a:r>
              <a:rPr lang="en-US" sz="1600" dirty="0" smtClean="0"/>
              <a:t>  </a:t>
            </a:r>
            <a:r>
              <a:rPr lang="en-US" sz="1600" dirty="0" err="1"/>
              <a:t>shi</a:t>
            </a:r>
            <a:r>
              <a:rPr lang="en-US" sz="1600" dirty="0"/>
              <a:t>  </a:t>
            </a:r>
            <a:r>
              <a:rPr lang="en-US" sz="1600" dirty="0" err="1"/>
              <a:t>yan</a:t>
            </a:r>
            <a:r>
              <a:rPr lang="en-US" sz="1600" dirty="0"/>
              <a:t>  </a:t>
            </a:r>
            <a:r>
              <a:rPr lang="en-US" sz="1600" dirty="0" err="1"/>
              <a:t>jiu</a:t>
            </a:r>
            <a:r>
              <a:rPr lang="en-US" sz="1600" dirty="0"/>
              <a:t>  dong  tai</a:t>
            </a:r>
            <a:r>
              <a:rPr lang="en-US" sz="2000" dirty="0"/>
              <a:t> </a:t>
            </a:r>
            <a:endParaRPr lang="en-US" sz="2000" dirty="0" smtClean="0"/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r>
              <a:rPr lang="en-US" sz="2400" b="1" dirty="0" smtClean="0"/>
              <a:t>Chinese E-books presentation</a:t>
            </a:r>
            <a:endParaRPr lang="en-US" sz="2400" b="1" dirty="0"/>
          </a:p>
          <a:p>
            <a:r>
              <a:rPr lang="en-US" sz="2000" b="1" dirty="0" smtClean="0"/>
              <a:t>Missing content </a:t>
            </a:r>
          </a:p>
          <a:p>
            <a:r>
              <a:rPr lang="en-US" sz="2000" b="1" dirty="0" smtClean="0"/>
              <a:t>Resolution requirement</a:t>
            </a:r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en-US" sz="2400" b="1" dirty="0" smtClean="0"/>
              <a:t>Underway</a:t>
            </a:r>
          </a:p>
          <a:p>
            <a:pPr marL="400050" lvl="1" indent="0">
              <a:buNone/>
            </a:pPr>
            <a:r>
              <a:rPr lang="en-US" sz="2000" b="1" dirty="0" smtClean="0"/>
              <a:t>KBART phase II</a:t>
            </a:r>
          </a:p>
          <a:p>
            <a:pPr marL="400050" lvl="1" indent="0">
              <a:buNone/>
            </a:pPr>
            <a:r>
              <a:rPr lang="en-US" sz="2000" b="1" dirty="0" smtClean="0"/>
              <a:t>IOTA</a:t>
            </a:r>
            <a:endParaRPr lang="en-US" sz="2000" dirty="0"/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endParaRPr lang="en-US" sz="2000" b="1" dirty="0"/>
          </a:p>
          <a:p>
            <a:pPr>
              <a:buNone/>
            </a:pPr>
            <a:endParaRPr lang="en-US" sz="2000" b="1" dirty="0"/>
          </a:p>
          <a:p>
            <a:pPr>
              <a:buNone/>
            </a:pPr>
            <a:endParaRPr lang="en-US" sz="2000" b="1" dirty="0"/>
          </a:p>
        </p:txBody>
      </p:sp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5029199" y="3505200"/>
            <a:ext cx="2843027" cy="182880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9" name="Title 6"/>
          <p:cNvSpPr txBox="1">
            <a:spLocks/>
          </p:cNvSpPr>
          <p:nvPr/>
        </p:nvSpPr>
        <p:spPr bwMode="auto">
          <a:xfrm>
            <a:off x="5029199" y="5410200"/>
            <a:ext cx="2843027" cy="58442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6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sto MT" pitchFamily="18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/>
            <a:r>
              <a:rPr lang="en-US" sz="1800" dirty="0" smtClean="0"/>
              <a:t>Data </a:t>
            </a:r>
            <a:r>
              <a:rPr lang="en-US" sz="1800" dirty="0"/>
              <a:t>covered by labels from a library </a:t>
            </a:r>
          </a:p>
        </p:txBody>
      </p:sp>
    </p:spTree>
    <p:extLst>
      <p:ext uri="{BB962C8B-B14F-4D97-AF65-F5344CB8AC3E}">
        <p14:creationId xmlns:p14="http://schemas.microsoft.com/office/powerpoint/2010/main" val="167527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467600" cy="685800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How </a:t>
            </a:r>
            <a:r>
              <a:rPr lang="en-US" sz="2800" dirty="0" smtClean="0"/>
              <a:t>you can help</a:t>
            </a:r>
            <a:endParaRPr lang="en-US" sz="1800" b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7BDC-EAAC-444F-B414-017C3B88CCEA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Work with the standards &amp; best practices in mind</a:t>
            </a:r>
          </a:p>
          <a:p>
            <a:pPr lvl="1"/>
            <a:r>
              <a:rPr lang="en-US" sz="1800" b="1" dirty="0" smtClean="0">
                <a:solidFill>
                  <a:schemeClr val="bg2">
                    <a:lumMod val="75000"/>
                  </a:schemeClr>
                </a:solidFill>
              </a:rPr>
              <a:t>Catalogers: </a:t>
            </a: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</a:rPr>
              <a:t>Create 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</a:rPr>
              <a:t>records with accurate and most complete metadata</a:t>
            </a:r>
          </a:p>
          <a:p>
            <a:pPr lvl="1"/>
            <a:r>
              <a:rPr lang="en-US" sz="1800" b="1" dirty="0" smtClean="0">
                <a:solidFill>
                  <a:schemeClr val="bg2">
                    <a:lumMod val="75000"/>
                  </a:schemeClr>
                </a:solidFill>
              </a:rPr>
              <a:t>Acquisi</a:t>
            </a:r>
            <a:r>
              <a:rPr lang="en-US" sz="1800" b="1" dirty="0" smtClean="0">
                <a:solidFill>
                  <a:schemeClr val="bg2">
                    <a:lumMod val="75000"/>
                  </a:schemeClr>
                </a:solidFill>
              </a:rPr>
              <a:t>tions</a:t>
            </a:r>
            <a:r>
              <a:rPr lang="en-US" sz="1800" b="1" dirty="0" smtClean="0">
                <a:solidFill>
                  <a:schemeClr val="bg2">
                    <a:lumMod val="75000"/>
                  </a:schemeClr>
                </a:solidFill>
              </a:rPr>
              <a:t>:</a:t>
            </a: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</a:rPr>
              <a:t> Connect content and K-B providers</a:t>
            </a:r>
          </a:p>
          <a:p>
            <a:pPr lvl="1"/>
            <a:r>
              <a:rPr lang="en-US" sz="1800" b="1" dirty="0" smtClean="0">
                <a:solidFill>
                  <a:schemeClr val="bg2">
                    <a:lumMod val="75000"/>
                  </a:schemeClr>
                </a:solidFill>
              </a:rPr>
              <a:t>Bibliographers</a:t>
            </a: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</a:rPr>
              <a:t>: Incorporate 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</a:rPr>
              <a:t>them into </a:t>
            </a: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</a:rPr>
              <a:t>contracts wherever possible</a:t>
            </a:r>
          </a:p>
          <a:p>
            <a:pPr lvl="1"/>
            <a:r>
              <a:rPr lang="en-US" sz="1800" b="1" dirty="0" smtClean="0">
                <a:solidFill>
                  <a:schemeClr val="bg2">
                    <a:lumMod val="75000"/>
                  </a:schemeClr>
                </a:solidFill>
              </a:rPr>
              <a:t>Content providers/Publishers/K-B 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</a:rPr>
              <a:t>team/A &amp; I </a:t>
            </a:r>
            <a:r>
              <a:rPr lang="en-US" sz="1800" b="1" dirty="0" smtClean="0">
                <a:solidFill>
                  <a:schemeClr val="bg2">
                    <a:lumMod val="75000"/>
                  </a:schemeClr>
                </a:solidFill>
              </a:rPr>
              <a:t>Services/Search engine providers</a:t>
            </a: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</a:rPr>
              <a:t>:</a:t>
            </a:r>
            <a:r>
              <a:rPr lang="en-US" sz="18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</a:rPr>
              <a:t>Endorse standards and practices as they are to your benefits!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bg2">
                    <a:lumMod val="75000"/>
                  </a:schemeClr>
                </a:solidFill>
              </a:rPr>
              <a:t>For everyone: </a:t>
            </a:r>
          </a:p>
          <a:p>
            <a:r>
              <a:rPr lang="en-US" sz="2400" b="1" dirty="0" smtClean="0"/>
              <a:t>Report metadata errors</a:t>
            </a:r>
          </a:p>
          <a:p>
            <a:pPr marL="342900" lvl="1" indent="-342900">
              <a:buFontTx/>
              <a:buChar char="•"/>
            </a:pPr>
            <a:r>
              <a:rPr lang="en-US" sz="2400" b="1" dirty="0" smtClean="0"/>
              <a:t>Promotion </a:t>
            </a:r>
            <a:r>
              <a:rPr lang="en-US" sz="2400" b="1" dirty="0"/>
              <a:t>and a</a:t>
            </a:r>
            <a:r>
              <a:rPr lang="en-US" sz="2400" b="1" dirty="0" smtClean="0"/>
              <a:t>doption of standards and best practices</a:t>
            </a:r>
          </a:p>
          <a:p>
            <a:pPr lvl="1"/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Pass information and provide education if necessary</a:t>
            </a:r>
          </a:p>
          <a:p>
            <a:pPr lvl="1"/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Recognize providers/publishers who adopt them </a:t>
            </a:r>
          </a:p>
          <a:p>
            <a:pPr marL="857250" lvl="2" indent="0">
              <a:buNone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e.g., KBART logo:</a:t>
            </a:r>
          </a:p>
          <a:p>
            <a:pPr lvl="1"/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Use them as communication tools among relevant parties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365" y="5638798"/>
            <a:ext cx="314325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147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Chinese E-resources Access and Cataloging Issues</a:t>
            </a:r>
          </a:p>
          <a:p>
            <a:pPr lvl="1"/>
            <a:endParaRPr lang="en-US" sz="2000" b="1" dirty="0" smtClean="0"/>
          </a:p>
          <a:p>
            <a:r>
              <a:rPr lang="en-US" sz="2800" b="1" dirty="0"/>
              <a:t>Current S</a:t>
            </a:r>
            <a:r>
              <a:rPr lang="en-US" sz="2800" b="1" dirty="0" smtClean="0"/>
              <a:t>tandards </a:t>
            </a:r>
            <a:r>
              <a:rPr lang="en-US" sz="2800" b="1" dirty="0"/>
              <a:t>&amp; </a:t>
            </a:r>
            <a:r>
              <a:rPr lang="en-US" sz="2800" b="1" dirty="0" smtClean="0"/>
              <a:t>Best Practices</a:t>
            </a:r>
          </a:p>
          <a:p>
            <a:pPr lvl="1"/>
            <a:r>
              <a:rPr lang="en-US" sz="1600" dirty="0" err="1" smtClean="0"/>
              <a:t>OpenURL</a:t>
            </a:r>
            <a:r>
              <a:rPr lang="en-US" sz="1600" dirty="0" smtClean="0"/>
              <a:t> and </a:t>
            </a:r>
            <a:r>
              <a:rPr lang="en-US" sz="2000" dirty="0" smtClean="0"/>
              <a:t>DOI</a:t>
            </a:r>
          </a:p>
          <a:p>
            <a:pPr lvl="1"/>
            <a:r>
              <a:rPr lang="en-US" sz="2000" dirty="0" smtClean="0"/>
              <a:t>KBART</a:t>
            </a:r>
          </a:p>
          <a:p>
            <a:pPr lvl="1"/>
            <a:r>
              <a:rPr lang="en-US" sz="2000" dirty="0" smtClean="0"/>
              <a:t>PIE-J</a:t>
            </a:r>
          </a:p>
          <a:p>
            <a:r>
              <a:rPr lang="en-US" sz="2800" b="1" dirty="0" smtClean="0"/>
              <a:t>Unaddressed Issues and Future Developments</a:t>
            </a:r>
          </a:p>
          <a:p>
            <a:endParaRPr lang="en-US" sz="2800" b="1" dirty="0"/>
          </a:p>
          <a:p>
            <a:r>
              <a:rPr lang="en-US" sz="2800" b="1" dirty="0" smtClean="0"/>
              <a:t>How You </a:t>
            </a:r>
            <a:r>
              <a:rPr lang="en-US" sz="2800" b="1" dirty="0"/>
              <a:t>C</a:t>
            </a:r>
            <a:r>
              <a:rPr lang="en-US" sz="2800" b="1" dirty="0" smtClean="0"/>
              <a:t>an </a:t>
            </a:r>
            <a:r>
              <a:rPr lang="en-US" sz="2800" b="1" dirty="0"/>
              <a:t>H</a:t>
            </a:r>
            <a:r>
              <a:rPr lang="en-US" sz="2800" b="1" dirty="0" smtClean="0"/>
              <a:t>elp</a:t>
            </a:r>
            <a:endParaRPr lang="en-US" sz="2800" b="1" dirty="0"/>
          </a:p>
          <a:p>
            <a:endParaRPr lang="en-US" b="1" dirty="0"/>
          </a:p>
          <a:p>
            <a:endParaRPr lang="en-US" b="1" dirty="0" smtClean="0">
              <a:solidFill>
                <a:srgbClr val="EFDF15"/>
              </a:solidFill>
            </a:endParaRPr>
          </a:p>
          <a:p>
            <a:endParaRPr lang="en-US" b="1" dirty="0" smtClean="0">
              <a:solidFill>
                <a:srgbClr val="EFDF15"/>
              </a:solidFill>
            </a:endParaRPr>
          </a:p>
          <a:p>
            <a:endParaRPr lang="en-US" dirty="0" smtClean="0">
              <a:solidFill>
                <a:srgbClr val="EFDF15"/>
              </a:solidFill>
            </a:endParaRPr>
          </a:p>
          <a:p>
            <a:endParaRPr lang="en-US" dirty="0" smtClean="0">
              <a:solidFill>
                <a:srgbClr val="EFDF15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7BDC-EAAC-444F-B414-017C3B88CCE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66800" y="21336"/>
            <a:ext cx="7467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 smtClean="0"/>
              <a:t>                         How you can help		            </a:t>
            </a:r>
            <a:r>
              <a:rPr lang="en-US" altLang="zh-TW" sz="1500" dirty="0" smtClean="0"/>
              <a:t>(</a:t>
            </a:r>
            <a:r>
              <a:rPr lang="en-US" altLang="zh-TW" sz="1500" dirty="0"/>
              <a:t>cont.)</a:t>
            </a:r>
            <a:endParaRPr lang="en-US" sz="15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7BDC-EAAC-444F-B414-017C3B88CCEA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5334000"/>
          </a:xfrm>
        </p:spPr>
        <p:txBody>
          <a:bodyPr/>
          <a:lstStyle/>
          <a:p>
            <a:r>
              <a:rPr lang="en-US" sz="2400" b="1" dirty="0"/>
              <a:t>Participate in the public review of the best practices</a:t>
            </a:r>
          </a:p>
          <a:p>
            <a:r>
              <a:rPr lang="en-US" sz="2400" b="1" dirty="0" smtClean="0"/>
              <a:t>Get Involved with </a:t>
            </a:r>
            <a:r>
              <a:rPr lang="en-US" sz="2400" b="1" dirty="0"/>
              <a:t>future </a:t>
            </a:r>
            <a:r>
              <a:rPr lang="en-US" sz="2400" b="1" dirty="0" smtClean="0"/>
              <a:t>developments</a:t>
            </a:r>
          </a:p>
          <a:p>
            <a:r>
              <a:rPr lang="en-US" sz="2400" b="1" dirty="0" smtClean="0"/>
              <a:t>Input your ideas on </a:t>
            </a:r>
            <a:r>
              <a:rPr lang="en-US" sz="2400" b="1" dirty="0"/>
              <a:t>forming a </a:t>
            </a:r>
            <a:r>
              <a:rPr lang="en-US" sz="2400" b="1" dirty="0" smtClean="0"/>
              <a:t>CJK working group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Sponsors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Members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Charge</a:t>
            </a:r>
          </a:p>
          <a:p>
            <a:pPr lvl="2"/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Identify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CJK-specific issues</a:t>
            </a:r>
          </a:p>
          <a:p>
            <a:pPr lvl="2"/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Recommend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CJK-specific best practices </a:t>
            </a:r>
            <a:endParaRPr lang="en-US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2"/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Work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as a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liaison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between CEAL and related working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groups</a:t>
            </a:r>
          </a:p>
          <a:p>
            <a:pPr marL="914400" lvl="2" indent="0">
              <a:buNone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…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b="1" dirty="0" smtClean="0"/>
              <a:t>Your </a:t>
            </a:r>
            <a:r>
              <a:rPr lang="en-US" b="1" dirty="0"/>
              <a:t>continued </a:t>
            </a:r>
            <a:r>
              <a:rPr lang="en-US" b="1" dirty="0" smtClean="0"/>
              <a:t>support</a:t>
            </a:r>
            <a:r>
              <a:rPr lang="en-US" b="1" dirty="0"/>
              <a:t>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77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err="1" smtClean="0"/>
              <a:t>Glasser</a:t>
            </a:r>
            <a:r>
              <a:rPr lang="en-US" sz="1800" dirty="0"/>
              <a:t>, S. (2012). Broken links and failed access : how KBART, IOTA, and PIE-J can help. </a:t>
            </a:r>
            <a:r>
              <a:rPr lang="en-US" sz="1800" i="1" dirty="0"/>
              <a:t>Library resources &amp; technical services, 56(1), 14-23</a:t>
            </a:r>
            <a:r>
              <a:rPr lang="en-US" sz="1800" dirty="0"/>
              <a:t>. </a:t>
            </a:r>
          </a:p>
          <a:p>
            <a:r>
              <a:rPr lang="en-US" sz="1800" b="1" dirty="0" err="1" smtClean="0"/>
              <a:t>OpenURL</a:t>
            </a:r>
            <a:r>
              <a:rPr lang="en-US" sz="1800" b="1" dirty="0" smtClean="0"/>
              <a:t> </a:t>
            </a:r>
            <a:r>
              <a:rPr lang="en-US" sz="1800" b="1" dirty="0"/>
              <a:t>F</a:t>
            </a:r>
            <a:r>
              <a:rPr lang="en-US" sz="1800" b="1" dirty="0" smtClean="0"/>
              <a:t>ramework </a:t>
            </a:r>
            <a:r>
              <a:rPr lang="en-US" sz="1800" b="1" dirty="0"/>
              <a:t>for Context-Sensitive Services </a:t>
            </a:r>
            <a:r>
              <a:rPr lang="en-US" sz="1600" dirty="0" smtClean="0">
                <a:hlinkClick r:id="rId3"/>
              </a:rPr>
              <a:t>http</a:t>
            </a:r>
            <a:r>
              <a:rPr lang="en-US" sz="1600" dirty="0">
                <a:hlinkClick r:id="rId3"/>
              </a:rPr>
              <a:t>://www.niso.org/apps/group_public/download.php/6640/The%20OpenURL%20Framework%20for%20Context-Sensitive%20Services.pdf</a:t>
            </a:r>
            <a:r>
              <a:rPr lang="en-US" sz="1600" dirty="0"/>
              <a:t> </a:t>
            </a:r>
            <a:endParaRPr lang="en-US" sz="1600" dirty="0" smtClean="0"/>
          </a:p>
          <a:p>
            <a:r>
              <a:rPr lang="en-US" sz="1800" b="1" dirty="0" smtClean="0"/>
              <a:t>DOI </a:t>
            </a:r>
            <a:r>
              <a:rPr lang="en-US" sz="1600" dirty="0" smtClean="0">
                <a:hlinkClick r:id="rId4"/>
              </a:rPr>
              <a:t>http</a:t>
            </a:r>
            <a:r>
              <a:rPr lang="en-US" sz="1600" dirty="0">
                <a:hlinkClick r:id="rId4"/>
              </a:rPr>
              <a:t>://</a:t>
            </a:r>
            <a:r>
              <a:rPr lang="en-US" sz="1600" dirty="0" smtClean="0">
                <a:hlinkClick r:id="rId4"/>
              </a:rPr>
              <a:t>www.doi.org/</a:t>
            </a:r>
            <a:r>
              <a:rPr lang="en-US" sz="1600" dirty="0" smtClean="0"/>
              <a:t>, </a:t>
            </a:r>
            <a:r>
              <a:rPr lang="en-US" sz="1600" dirty="0">
                <a:hlinkClick r:id="rId5"/>
              </a:rPr>
              <a:t>http://www.crossref.org/</a:t>
            </a:r>
            <a:endParaRPr lang="en-US" sz="1600" dirty="0"/>
          </a:p>
          <a:p>
            <a:r>
              <a:rPr lang="en-US" sz="1800" b="1" dirty="0" smtClean="0"/>
              <a:t>Knowledge </a:t>
            </a:r>
            <a:r>
              <a:rPr lang="en-US" sz="1800" b="1" dirty="0"/>
              <a:t>bases and related tools :</a:t>
            </a:r>
            <a:r>
              <a:rPr lang="en-US" sz="1800" dirty="0"/>
              <a:t> a recommended practice of the National Information Standards Organization (NISO) and UKSG </a:t>
            </a:r>
            <a:r>
              <a:rPr lang="en-US" sz="1600" dirty="0" smtClean="0">
                <a:hlinkClick r:id="rId6"/>
              </a:rPr>
              <a:t>http</a:t>
            </a:r>
            <a:r>
              <a:rPr lang="en-US" sz="1600" dirty="0">
                <a:hlinkClick r:id="rId6"/>
              </a:rPr>
              <a:t>://</a:t>
            </a:r>
            <a:r>
              <a:rPr lang="en-US" sz="1600" dirty="0" smtClean="0">
                <a:hlinkClick r:id="rId6"/>
              </a:rPr>
              <a:t>www.uksg.org/sites/uksg.org/files/KBART_Phase_I_Recommended_Practice.pdf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       KBART: endorsement </a:t>
            </a:r>
            <a:r>
              <a:rPr lang="en-US" sz="1600" u="sng" dirty="0">
                <a:hlinkClick r:id="rId7"/>
              </a:rPr>
              <a:t>http://www.niso.org/workrooms/kbart/endorsement</a:t>
            </a:r>
            <a:r>
              <a:rPr lang="en-US" sz="1600" u="sng" dirty="0" smtClean="0">
                <a:hlinkClick r:id="rId7"/>
              </a:rPr>
              <a:t>/</a:t>
            </a:r>
            <a:r>
              <a:rPr lang="en-US" sz="1600" u="sng" dirty="0" smtClean="0"/>
              <a:t> </a:t>
            </a:r>
            <a:endParaRPr lang="en-US" sz="1600" dirty="0"/>
          </a:p>
          <a:p>
            <a:r>
              <a:rPr lang="en-US" sz="1800" b="1" dirty="0" smtClean="0"/>
              <a:t>Presentation </a:t>
            </a:r>
            <a:r>
              <a:rPr lang="en-US" sz="1800" b="1" dirty="0"/>
              <a:t>and Identification of E-Journals (PIE-J)</a:t>
            </a:r>
          </a:p>
          <a:p>
            <a:pPr marL="400050" lvl="1" indent="0">
              <a:buNone/>
            </a:pPr>
            <a:r>
              <a:rPr lang="en-US" sz="1600" dirty="0">
                <a:hlinkClick r:id="rId8"/>
              </a:rPr>
              <a:t>http://</a:t>
            </a:r>
            <a:r>
              <a:rPr lang="en-US" sz="1600" dirty="0" smtClean="0">
                <a:hlinkClick r:id="rId8"/>
              </a:rPr>
              <a:t>www.niso.org/workrooms/piej</a:t>
            </a:r>
            <a:endParaRPr lang="en-US" sz="1600" dirty="0" smtClean="0"/>
          </a:p>
          <a:p>
            <a:pPr marL="400050" lvl="1" indent="0">
              <a:buNone/>
            </a:pPr>
            <a:r>
              <a:rPr lang="en-US" sz="1400" dirty="0">
                <a:hlinkClick r:id="rId9"/>
              </a:rPr>
              <a:t>http://www.slideshare.net/twissbrooks/best-practices-for-presentation-of-e-journals-part-1</a:t>
            </a:r>
            <a:endParaRPr lang="en-US" sz="1400" dirty="0"/>
          </a:p>
          <a:p>
            <a:pPr marL="400050" lvl="1" indent="0">
              <a:buNone/>
            </a:pPr>
            <a:r>
              <a:rPr lang="en-US" sz="1400" dirty="0">
                <a:hlinkClick r:id="rId10"/>
              </a:rPr>
              <a:t>http://</a:t>
            </a:r>
            <a:r>
              <a:rPr lang="en-US" sz="1400" dirty="0" smtClean="0">
                <a:hlinkClick r:id="rId10"/>
              </a:rPr>
              <a:t>www.slideshare.net/twissbrooks/best-practices-for-presentation-of-e-journals-part-2</a:t>
            </a:r>
            <a:endParaRPr lang="en-US" sz="1400" dirty="0" smtClean="0"/>
          </a:p>
          <a:p>
            <a:r>
              <a:rPr lang="en-US" sz="1800" b="1" dirty="0"/>
              <a:t>IOTA: </a:t>
            </a:r>
            <a:r>
              <a:rPr lang="en-US" sz="1800" b="1" dirty="0" smtClean="0"/>
              <a:t>Improving </a:t>
            </a:r>
            <a:r>
              <a:rPr lang="en-US" sz="1800" b="1" dirty="0" err="1"/>
              <a:t>OpenURLs</a:t>
            </a:r>
            <a:r>
              <a:rPr lang="en-US" sz="1800" b="1" dirty="0"/>
              <a:t> Through </a:t>
            </a:r>
            <a:r>
              <a:rPr lang="en-US" sz="1800" b="1" dirty="0" smtClean="0"/>
              <a:t>Analytics</a:t>
            </a:r>
          </a:p>
          <a:p>
            <a:pPr marL="400050" lvl="1" indent="0">
              <a:buNone/>
            </a:pPr>
            <a:r>
              <a:rPr lang="en-US" sz="1600" dirty="0" smtClean="0">
                <a:hlinkClick r:id="rId11"/>
              </a:rPr>
              <a:t>http</a:t>
            </a:r>
            <a:r>
              <a:rPr lang="en-US" sz="1600" dirty="0">
                <a:hlinkClick r:id="rId11"/>
              </a:rPr>
              <a:t>://</a:t>
            </a:r>
            <a:r>
              <a:rPr lang="en-US" sz="1600" dirty="0" smtClean="0">
                <a:hlinkClick r:id="rId11"/>
              </a:rPr>
              <a:t>www.niso.org/workrooms/openurlquality/</a:t>
            </a:r>
            <a:endParaRPr lang="en-US" sz="16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6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7BDC-EAAC-444F-B414-017C3B88CCEA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Recommended Readings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61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374" y="0"/>
            <a:ext cx="9367023" cy="6858000"/>
            <a:chOff x="7374" y="0"/>
            <a:chExt cx="9367023" cy="6858000"/>
          </a:xfrm>
        </p:grpSpPr>
        <p:pic>
          <p:nvPicPr>
            <p:cNvPr id="10" name="Picture 12" descr="LibrarySunset-duo2"/>
            <p:cNvPicPr>
              <a:picLocks noChangeAspect="1" noChangeArrowheads="1"/>
            </p:cNvPicPr>
            <p:nvPr/>
          </p:nvPicPr>
          <p:blipFill>
            <a:blip r:embed="rId3" cstate="print">
              <a:lum bright="10000" contrast="40000"/>
            </a:blip>
            <a:srcRect l="27286" t="15152" b="16667"/>
            <a:stretch>
              <a:fillRect/>
            </a:stretch>
          </p:blipFill>
          <p:spPr bwMode="auto">
            <a:xfrm>
              <a:off x="7374" y="0"/>
              <a:ext cx="9367023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96900" dist="50800" dir="5400000" algn="ctr" rotWithShape="0">
                <a:srgbClr val="000000">
                  <a:alpha val="50000"/>
                </a:srgbClr>
              </a:outerShdw>
            </a:effectLst>
          </p:spPr>
        </p:pic>
        <p:sp>
          <p:nvSpPr>
            <p:cNvPr id="2051" name="Text Box 3"/>
            <p:cNvSpPr txBox="1">
              <a:spLocks noChangeArrowheads="1"/>
            </p:cNvSpPr>
            <p:nvPr/>
          </p:nvSpPr>
          <p:spPr bwMode="auto">
            <a:xfrm>
              <a:off x="335194" y="2057400"/>
              <a:ext cx="8534400" cy="4616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sz="9600" dirty="0">
                  <a:solidFill>
                    <a:schemeClr val="bg1"/>
                  </a:solidFill>
                </a:rPr>
                <a:t>Q &amp; </a:t>
              </a:r>
              <a:r>
                <a:rPr lang="pl-PL" sz="9600" dirty="0" smtClean="0">
                  <a:solidFill>
                    <a:schemeClr val="bg1"/>
                  </a:solidFill>
                </a:rPr>
                <a:t>A</a:t>
              </a:r>
              <a:endParaRPr lang="en-US" sz="9600" dirty="0" smtClean="0">
                <a:solidFill>
                  <a:schemeClr val="bg1"/>
                </a:solidFill>
              </a:endParaRPr>
            </a:p>
            <a:p>
              <a:pPr algn="r">
                <a:spcBef>
                  <a:spcPct val="50000"/>
                </a:spcBef>
              </a:pPr>
              <a:r>
                <a:rPr lang="pl-PL" sz="9600" dirty="0">
                  <a:solidFill>
                    <a:schemeClr val="bg1"/>
                  </a:solidFill>
                </a:rPr>
                <a:t/>
              </a:r>
              <a:br>
                <a:rPr lang="pl-PL" sz="9600" dirty="0">
                  <a:solidFill>
                    <a:schemeClr val="bg1"/>
                  </a:solidFill>
                </a:rPr>
              </a:br>
              <a:r>
                <a:rPr lang="pl-PL" sz="2400" dirty="0" smtClean="0">
                  <a:solidFill>
                    <a:schemeClr val="bg1"/>
                  </a:solidFill>
                </a:rPr>
                <a:t>Bie-hwa Ma</a:t>
              </a:r>
              <a:endParaRPr lang="en-US" sz="2400" dirty="0" smtClean="0">
                <a:solidFill>
                  <a:schemeClr val="bg1"/>
                </a:solidFill>
              </a:endParaRPr>
            </a:p>
            <a:p>
              <a:pPr algn="r">
                <a:spcBef>
                  <a:spcPct val="50000"/>
                </a:spcBef>
              </a:pPr>
              <a:r>
                <a:rPr lang="pl-PL" sz="2000" dirty="0" smtClean="0">
                  <a:solidFill>
                    <a:schemeClr val="bg1"/>
                  </a:solidFill>
                </a:rPr>
                <a:t>bcma@ucsd.edu</a:t>
              </a:r>
              <a:endParaRPr lang="en-US" sz="2000" dirty="0">
                <a:solidFill>
                  <a:schemeClr val="bg1"/>
                </a:solidFill>
                <a:latin typeface="Calisto MT" pitchFamily="18" charset="0"/>
              </a:endParaRPr>
            </a:p>
          </p:txBody>
        </p:sp>
        <p:pic>
          <p:nvPicPr>
            <p:cNvPr id="6" name="Picture 5" descr="UCSanDiego_L_White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3400" y="609600"/>
              <a:ext cx="3205976" cy="245791"/>
            </a:xfrm>
            <a:prstGeom prst="rect">
              <a:avLst/>
            </a:prstGeom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7BDC-EAAC-444F-B414-017C3B88CCE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80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467600" cy="685800"/>
          </a:xfrm>
        </p:spPr>
        <p:txBody>
          <a:bodyPr>
            <a:noAutofit/>
          </a:bodyPr>
          <a:lstStyle/>
          <a:p>
            <a:pPr algn="ctr"/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800" dirty="0" smtClean="0"/>
              <a:t>Long-standing </a:t>
            </a:r>
            <a:r>
              <a:rPr lang="en-US" sz="2800" dirty="0"/>
              <a:t>Chinese E-resources </a:t>
            </a:r>
            <a:r>
              <a:rPr lang="en-US" sz="2800" dirty="0" smtClean="0"/>
              <a:t>Cataloging &amp; Access Issues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3200" dirty="0"/>
              <a:t/>
            </a:r>
            <a:br>
              <a:rPr lang="en-US" sz="3200" dirty="0"/>
            </a:br>
            <a:endParaRPr lang="en-US" sz="3200" b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7BDC-EAAC-444F-B414-017C3B88CCE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57150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V</a:t>
            </a:r>
            <a:r>
              <a:rPr lang="en-US" sz="2800" b="1" dirty="0" smtClean="0"/>
              <a:t>endor-provided metadata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b="1" dirty="0" smtClean="0"/>
              <a:t>Content presentation and </a:t>
            </a:r>
            <a:r>
              <a:rPr lang="en-US" sz="2800" b="1" dirty="0"/>
              <a:t>i</a:t>
            </a:r>
            <a:r>
              <a:rPr lang="en-US" sz="2800" b="1" dirty="0" smtClean="0"/>
              <a:t>dentification</a:t>
            </a:r>
          </a:p>
          <a:p>
            <a:pPr marL="0" indent="0">
              <a:buNone/>
            </a:pPr>
            <a:endParaRPr lang="en-US" sz="2800" dirty="0" smtClean="0"/>
          </a:p>
          <a:p>
            <a:pPr marL="400050" lvl="1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1050" dirty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800" b="1" dirty="0" smtClean="0"/>
              <a:t>URL and link </a:t>
            </a:r>
            <a:r>
              <a:rPr lang="en-US" sz="2800" b="1" dirty="0"/>
              <a:t>r</a:t>
            </a:r>
            <a:r>
              <a:rPr lang="en-US" sz="2800" b="1" dirty="0" smtClean="0"/>
              <a:t>esolution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800" b="1" dirty="0" smtClean="0"/>
          </a:p>
          <a:p>
            <a:pPr marL="400050" lvl="1" indent="0">
              <a:buNone/>
              <a:defRPr/>
            </a:pPr>
            <a:r>
              <a:rPr lang="en-US" sz="1050" dirty="0" smtClean="0"/>
              <a:t> </a:t>
            </a:r>
            <a:endParaRPr lang="en-US" sz="1050" dirty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800" b="1" dirty="0" smtClean="0"/>
              <a:t>Others</a:t>
            </a:r>
          </a:p>
          <a:p>
            <a:pPr marL="400050" lvl="1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dirty="0" smtClean="0"/>
              <a:t>Word </a:t>
            </a:r>
            <a:r>
              <a:rPr lang="en-US" sz="2400" dirty="0"/>
              <a:t>d</a:t>
            </a:r>
            <a:r>
              <a:rPr lang="en-US" sz="2400" dirty="0" smtClean="0"/>
              <a:t>ivision of </a:t>
            </a:r>
            <a:r>
              <a:rPr lang="en-US" sz="2400" dirty="0"/>
              <a:t>P</a:t>
            </a:r>
            <a:r>
              <a:rPr lang="en-US" sz="2400" dirty="0" smtClean="0"/>
              <a:t>inyin</a:t>
            </a:r>
          </a:p>
          <a:p>
            <a:pPr marL="400050" lvl="1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dirty="0" smtClean="0"/>
              <a:t>OCLC records</a:t>
            </a:r>
          </a:p>
          <a:p>
            <a:pPr marL="400050" lvl="1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dirty="0" smtClean="0"/>
              <a:t>Character </a:t>
            </a:r>
            <a:r>
              <a:rPr lang="en-US" sz="2400" dirty="0"/>
              <a:t>formats (traditional vs. simplified)…</a:t>
            </a: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7054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66800" y="0"/>
            <a:ext cx="7501589" cy="762000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Feasible </a:t>
            </a:r>
            <a:r>
              <a:rPr lang="en-US" sz="2400" dirty="0" smtClean="0"/>
              <a:t>Collective Resolutions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b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7BDC-EAAC-444F-B414-017C3B88CCE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914400"/>
            <a:ext cx="8077200" cy="51816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Source of </a:t>
            </a:r>
            <a:r>
              <a:rPr lang="en-US" sz="2800" b="1" dirty="0"/>
              <a:t>p</a:t>
            </a:r>
            <a:r>
              <a:rPr lang="en-US" sz="2800" b="1" dirty="0" smtClean="0"/>
              <a:t>roblems</a:t>
            </a:r>
          </a:p>
          <a:p>
            <a:pPr marL="400050" lvl="1" indent="0">
              <a:buNone/>
            </a:pPr>
            <a:r>
              <a:rPr lang="en-US" sz="2000" dirty="0" smtClean="0"/>
              <a:t>All responsible parties in </a:t>
            </a:r>
          </a:p>
          <a:p>
            <a:pPr marL="400050" lvl="1" indent="0">
              <a:buNone/>
            </a:pPr>
            <a:r>
              <a:rPr lang="en-US" sz="2000" dirty="0"/>
              <a:t>t</a:t>
            </a:r>
            <a:r>
              <a:rPr lang="en-US" sz="2000" dirty="0" smtClean="0"/>
              <a:t>he supply chain </a:t>
            </a:r>
          </a:p>
          <a:p>
            <a:pPr marL="0" lvl="1" indent="0">
              <a:buNone/>
            </a:pPr>
            <a:endParaRPr lang="en-US" sz="2400" b="1" dirty="0" smtClean="0"/>
          </a:p>
          <a:p>
            <a:pPr marL="0" lvl="1" indent="0">
              <a:buNone/>
            </a:pPr>
            <a:r>
              <a:rPr lang="en-US" b="1" dirty="0" smtClean="0"/>
              <a:t>Key to win-win </a:t>
            </a:r>
          </a:p>
          <a:p>
            <a:pPr marL="0" lvl="1" indent="0">
              <a:buNone/>
            </a:pPr>
            <a:r>
              <a:rPr lang="en-US" b="1" dirty="0"/>
              <a:t>s</a:t>
            </a:r>
            <a:r>
              <a:rPr lang="en-US" b="1" dirty="0" smtClean="0"/>
              <a:t>olutions: </a:t>
            </a:r>
          </a:p>
          <a:p>
            <a:pPr marL="0" lvl="1" indent="0">
              <a:buNone/>
            </a:pPr>
            <a:r>
              <a:rPr lang="en-US" b="1" dirty="0" smtClean="0"/>
              <a:t>Collaboration</a:t>
            </a:r>
          </a:p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r>
              <a:rPr lang="en-US" sz="2800" b="1" dirty="0" smtClean="0"/>
              <a:t>Feasible </a:t>
            </a:r>
            <a:r>
              <a:rPr lang="en-US" sz="2800" b="1" dirty="0"/>
              <a:t>s</a:t>
            </a:r>
            <a:r>
              <a:rPr lang="en-US" sz="2800" b="1" dirty="0" smtClean="0"/>
              <a:t>olutions </a:t>
            </a:r>
          </a:p>
          <a:p>
            <a:pPr marL="0" indent="0">
              <a:buNone/>
            </a:pPr>
            <a:r>
              <a:rPr lang="en-US" sz="1800" b="1" dirty="0" err="1" smtClean="0"/>
              <a:t>OpenURL</a:t>
            </a:r>
            <a:r>
              <a:rPr lang="en-US" sz="1800" b="1" dirty="0" smtClean="0"/>
              <a:t>, KBART, and PIE-J</a:t>
            </a:r>
            <a:endParaRPr lang="en-US" sz="1000" dirty="0" smtClean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42360428"/>
              </p:ext>
            </p:extLst>
          </p:nvPr>
        </p:nvGraphicFramePr>
        <p:xfrm>
          <a:off x="3657600" y="914400"/>
          <a:ext cx="4724400" cy="5443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800600" y="3200400"/>
            <a:ext cx="3048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 smtClean="0">
                <a:solidFill>
                  <a:schemeClr val="bg1">
                    <a:lumMod val="65000"/>
                  </a:schemeClr>
                </a:solidFill>
              </a:rPr>
              <a:t>Roles in E-resources Supply Chain</a:t>
            </a:r>
            <a:endParaRPr lang="en-US" sz="17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9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914400" y="2667000"/>
            <a:ext cx="7772400" cy="21336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4000" b="1" dirty="0"/>
              <a:t>Current Standards </a:t>
            </a:r>
            <a:endParaRPr lang="en-US" sz="4000" b="1" dirty="0" smtClean="0"/>
          </a:p>
          <a:p>
            <a:pPr algn="ctr"/>
            <a:r>
              <a:rPr lang="en-US" sz="4000" b="1" dirty="0" smtClean="0"/>
              <a:t>&amp; </a:t>
            </a:r>
          </a:p>
          <a:p>
            <a:pPr algn="ctr"/>
            <a:r>
              <a:rPr lang="en-US" sz="4000" b="1" dirty="0" smtClean="0"/>
              <a:t>Best </a:t>
            </a:r>
            <a:r>
              <a:rPr lang="en-US" sz="4000" b="1" dirty="0"/>
              <a:t>Practices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7BDC-EAAC-444F-B414-017C3B88CCE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19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2" y="1"/>
            <a:ext cx="8675687" cy="838199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Linking Technology</a:t>
            </a:r>
            <a:endParaRPr lang="en-US" sz="3600" b="1" dirty="0">
              <a:solidFill>
                <a:schemeClr val="folHlink"/>
              </a:solidFill>
            </a:endParaRP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1" y="914399"/>
            <a:ext cx="8153399" cy="5713007"/>
          </a:xfrm>
          <a:noFill/>
          <a:ln/>
        </p:spPr>
        <p:txBody>
          <a:bodyPr/>
          <a:lstStyle/>
          <a:p>
            <a:pPr>
              <a:buNone/>
            </a:pPr>
            <a:r>
              <a:rPr lang="en-US" sz="2000" b="1" dirty="0" smtClean="0"/>
              <a:t>Static URL</a:t>
            </a:r>
            <a:endParaRPr lang="en-US" sz="2000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US" sz="2000" dirty="0" smtClean="0"/>
              <a:t>	Source			                     		      Target </a:t>
            </a:r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r>
              <a:rPr lang="en-US" sz="2000" b="1" dirty="0" smtClean="0"/>
              <a:t>Persistent URL (PURL)</a:t>
            </a:r>
          </a:p>
          <a:p>
            <a:pPr>
              <a:buNone/>
            </a:pPr>
            <a:r>
              <a:rPr lang="en-US" sz="2000" dirty="0" smtClean="0"/>
              <a:t>	Source            	    HTTP Redirect 	         	       Target                         </a:t>
            </a:r>
          </a:p>
          <a:p>
            <a:pPr>
              <a:buFont typeface="Wingdings" pitchFamily="2" charset="2"/>
              <a:buNone/>
            </a:pPr>
            <a:r>
              <a:rPr lang="en-US" sz="2000" b="1" dirty="0" smtClean="0"/>
              <a:t>	</a:t>
            </a:r>
          </a:p>
          <a:p>
            <a:pPr>
              <a:buFont typeface="Wingdings" pitchFamily="2" charset="2"/>
              <a:buNone/>
            </a:pPr>
            <a:r>
              <a:rPr lang="en-US" sz="2000" b="1" dirty="0" smtClean="0"/>
              <a:t>	</a:t>
            </a:r>
            <a:r>
              <a:rPr lang="en-US" sz="1400" b="1" dirty="0" err="1" smtClean="0"/>
              <a:t>BibPURL</a:t>
            </a:r>
            <a:r>
              <a:rPr lang="en-US" sz="1400" dirty="0" smtClean="0"/>
              <a:t>: </a:t>
            </a:r>
            <a:r>
              <a:rPr lang="pl-PL" sz="1400" dirty="0" smtClean="0">
                <a:hlinkClick r:id="rId3"/>
              </a:rPr>
              <a:t>http://bibpurl.oclc.org/web/42677</a:t>
            </a:r>
            <a:r>
              <a:rPr lang="en-US" sz="1400" dirty="0" smtClean="0"/>
              <a:t> </a:t>
            </a:r>
            <a:r>
              <a:rPr lang="pl-PL" sz="1400" dirty="0" smtClean="0"/>
              <a:t> </a:t>
            </a:r>
            <a:r>
              <a:rPr lang="en-US" sz="1400" dirty="0" smtClean="0"/>
              <a:t>    	</a:t>
            </a:r>
            <a:r>
              <a:rPr lang="pl-PL" sz="1400" dirty="0" smtClean="0">
                <a:hlinkClick r:id="rId4"/>
              </a:rPr>
              <a:t>http://ej.nict.gov.tw/JTR</a:t>
            </a:r>
            <a:r>
              <a:rPr lang="en-US" sz="1400" dirty="0" smtClean="0"/>
              <a:t> </a:t>
            </a:r>
          </a:p>
          <a:p>
            <a:pPr>
              <a:buFont typeface="Wingdings" pitchFamily="2" charset="2"/>
              <a:buNone/>
            </a:pPr>
            <a:r>
              <a:rPr lang="en-US" sz="1400" dirty="0"/>
              <a:t>	</a:t>
            </a:r>
            <a:r>
              <a:rPr lang="en-US" sz="1400" b="1" dirty="0" smtClean="0"/>
              <a:t>Digital Object Identifier Persistent Link </a:t>
            </a:r>
            <a:r>
              <a:rPr lang="en-US" sz="1400" dirty="0" smtClean="0"/>
              <a:t>(DOI </a:t>
            </a:r>
            <a:r>
              <a:rPr lang="en-US" sz="1400" dirty="0"/>
              <a:t>S</a:t>
            </a:r>
            <a:r>
              <a:rPr lang="en-US" sz="1400" dirty="0" smtClean="0"/>
              <a:t>ystem URL + DOI)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sz="1400" dirty="0"/>
              <a:t>	</a:t>
            </a:r>
            <a:r>
              <a:rPr lang="en-US" sz="1400" dirty="0" smtClean="0"/>
              <a:t>	</a:t>
            </a:r>
            <a:r>
              <a:rPr lang="en-US" sz="1400" dirty="0" smtClean="0">
                <a:hlinkClick r:id="rId5"/>
              </a:rPr>
              <a:t>http</a:t>
            </a:r>
            <a:r>
              <a:rPr lang="en-US" sz="1400" dirty="0">
                <a:hlinkClick r:id="rId5"/>
              </a:rPr>
              <a:t>://</a:t>
            </a:r>
            <a:r>
              <a:rPr lang="en-US" sz="1400" dirty="0" smtClean="0">
                <a:hlinkClick r:id="rId5"/>
              </a:rPr>
              <a:t>dx.doi.org/10.1007/978-1-4614-1296-0</a:t>
            </a:r>
            <a:r>
              <a:rPr lang="en-US" sz="1400" dirty="0" smtClean="0"/>
              <a:t>      </a:t>
            </a:r>
          </a:p>
          <a:p>
            <a:pPr>
              <a:buFont typeface="Wingdings" pitchFamily="2" charset="2"/>
              <a:buNone/>
            </a:pPr>
            <a:r>
              <a:rPr lang="en-US" sz="1400" dirty="0"/>
              <a:t>	</a:t>
            </a:r>
            <a:r>
              <a:rPr lang="en-US" sz="1400" dirty="0" smtClean="0"/>
              <a:t>	</a:t>
            </a:r>
            <a:r>
              <a:rPr lang="en-US" sz="1400" dirty="0" smtClean="0">
                <a:hlinkClick r:id="rId6"/>
              </a:rPr>
              <a:t>http</a:t>
            </a:r>
            <a:r>
              <a:rPr lang="en-US" sz="1400" dirty="0">
                <a:hlinkClick r:id="rId6"/>
              </a:rPr>
              <a:t>://www.springerlink.com/content/m4nk15/#</a:t>
            </a:r>
            <a:r>
              <a:rPr lang="en-US" sz="1400" dirty="0" smtClean="0">
                <a:hlinkClick r:id="rId6"/>
              </a:rPr>
              <a:t>section=957676&amp;page=1</a:t>
            </a:r>
            <a:endParaRPr lang="en-US" sz="1400" dirty="0"/>
          </a:p>
          <a:p>
            <a:pPr>
              <a:buFont typeface="Wingdings" pitchFamily="2" charset="2"/>
              <a:buNone/>
            </a:pPr>
            <a:r>
              <a:rPr lang="en-US" sz="1400" dirty="0" smtClean="0"/>
              <a:t>	</a:t>
            </a:r>
          </a:p>
          <a:p>
            <a:pPr>
              <a:buFont typeface="Wingdings" pitchFamily="2" charset="2"/>
              <a:buNone/>
            </a:pPr>
            <a:r>
              <a:rPr lang="en-US" sz="2000" b="1" dirty="0" smtClean="0"/>
              <a:t>Open URL  </a:t>
            </a:r>
            <a:r>
              <a:rPr lang="en-US" sz="2000" dirty="0" smtClean="0"/>
              <a:t>	</a:t>
            </a:r>
          </a:p>
          <a:p>
            <a:pPr>
              <a:buFont typeface="Wingdings" pitchFamily="2" charset="2"/>
              <a:buNone/>
            </a:pPr>
            <a:r>
              <a:rPr lang="en-US" sz="2000" dirty="0" smtClean="0"/>
              <a:t>	Source                     	     Link Resolver		        </a:t>
            </a:r>
            <a:r>
              <a:rPr lang="en-US" sz="2000" dirty="0"/>
              <a:t>	</a:t>
            </a:r>
            <a:r>
              <a:rPr lang="en-US" sz="2000" dirty="0" smtClean="0"/>
              <a:t> 		</a:t>
            </a:r>
            <a:endParaRPr lang="en-US" sz="2000" dirty="0"/>
          </a:p>
        </p:txBody>
      </p:sp>
      <p:sp>
        <p:nvSpPr>
          <p:cNvPr id="125957" name="AutoShape 5"/>
          <p:cNvSpPr>
            <a:spLocks noChangeArrowheads="1"/>
          </p:cNvSpPr>
          <p:nvPr/>
        </p:nvSpPr>
        <p:spPr bwMode="auto">
          <a:xfrm>
            <a:off x="3381776" y="2401052"/>
            <a:ext cx="2663825" cy="381000"/>
          </a:xfrm>
          <a:prstGeom prst="flowChartPreparation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58" name="Line 6"/>
          <p:cNvSpPr>
            <a:spLocks noChangeShapeType="1"/>
          </p:cNvSpPr>
          <p:nvPr/>
        </p:nvSpPr>
        <p:spPr bwMode="auto">
          <a:xfrm>
            <a:off x="2086679" y="1524000"/>
            <a:ext cx="545712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959" name="AutoShape 7"/>
          <p:cNvSpPr>
            <a:spLocks noChangeArrowheads="1"/>
          </p:cNvSpPr>
          <p:nvPr/>
        </p:nvSpPr>
        <p:spPr bwMode="auto">
          <a:xfrm>
            <a:off x="3267797" y="4981157"/>
            <a:ext cx="2663825" cy="381000"/>
          </a:xfrm>
          <a:prstGeom prst="flowChartPreparation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60" name="Line 8"/>
          <p:cNvSpPr>
            <a:spLocks noChangeShapeType="1"/>
          </p:cNvSpPr>
          <p:nvPr/>
        </p:nvSpPr>
        <p:spPr bwMode="auto">
          <a:xfrm flipV="1">
            <a:off x="2086679" y="2591552"/>
            <a:ext cx="1142999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961" name="Line 9"/>
          <p:cNvSpPr>
            <a:spLocks noChangeShapeType="1"/>
          </p:cNvSpPr>
          <p:nvPr/>
        </p:nvSpPr>
        <p:spPr bwMode="auto">
          <a:xfrm>
            <a:off x="6167272" y="2591552"/>
            <a:ext cx="137652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962" name="Line 10"/>
          <p:cNvSpPr>
            <a:spLocks noChangeShapeType="1"/>
          </p:cNvSpPr>
          <p:nvPr/>
        </p:nvSpPr>
        <p:spPr bwMode="auto">
          <a:xfrm>
            <a:off x="2086679" y="5170863"/>
            <a:ext cx="1142998" cy="7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963" name="Line 11"/>
          <p:cNvSpPr>
            <a:spLocks noChangeShapeType="1"/>
          </p:cNvSpPr>
          <p:nvPr/>
        </p:nvSpPr>
        <p:spPr bwMode="auto">
          <a:xfrm>
            <a:off x="6167273" y="5171657"/>
            <a:ext cx="137652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4414568" y="5410994"/>
            <a:ext cx="0" cy="16262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 flipV="1">
            <a:off x="4896612" y="5426792"/>
            <a:ext cx="0" cy="16262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4038599" y="5626522"/>
            <a:ext cx="1219200" cy="60470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charset="0"/>
                <a:ea typeface="ＭＳ Ｐゴシック" pitchFamily="1" charset="-128"/>
              </a:rPr>
              <a:t>Knowledge Base (K-B)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1828800" y="5185721"/>
            <a:ext cx="1676400" cy="88160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solidFill>
                  <a:sysClr val="windowText" lastClr="000000"/>
                </a:solidFill>
                <a:effectLst/>
                <a:latin typeface="Arial" charset="0"/>
                <a:ea typeface="ＭＳ Ｐゴシック" pitchFamily="1" charset="-128"/>
              </a:rPr>
              <a:t>Source link/ outbound link/ Source </a:t>
            </a:r>
            <a:r>
              <a:rPr kumimoji="0" lang="en-US" sz="1400" b="0" i="0" u="none" strike="noStrike" cap="none" normalizeH="0" baseline="0" dirty="0" err="1" smtClean="0">
                <a:solidFill>
                  <a:sysClr val="windowText" lastClr="000000"/>
                </a:solidFill>
                <a:effectLst/>
                <a:latin typeface="Arial" charset="0"/>
                <a:ea typeface="ＭＳ Ｐゴシック" pitchFamily="1" charset="-128"/>
              </a:rPr>
              <a:t>OpenURL</a:t>
            </a:r>
            <a:r>
              <a:rPr kumimoji="0" lang="en-US" sz="1400" b="0" i="0" u="none" strike="noStrike" cap="none" normalizeH="0" baseline="0" dirty="0" smtClean="0">
                <a:solidFill>
                  <a:sysClr val="windowText" lastClr="000000"/>
                </a:solidFill>
                <a:effectLst/>
                <a:latin typeface="Arial" charset="0"/>
                <a:ea typeface="ＭＳ Ｐゴシック" pitchFamily="1" charset="-128"/>
              </a:rPr>
              <a:t>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solidFill>
                  <a:sysClr val="windowText" lastClr="000000"/>
                </a:solidFill>
                <a:effectLst/>
                <a:latin typeface="Arial" charset="0"/>
                <a:ea typeface="ＭＳ Ｐゴシック" pitchFamily="1" charset="-128"/>
              </a:rPr>
              <a:t>(</a:t>
            </a:r>
            <a:r>
              <a:rPr lang="en-US" sz="1400" dirty="0" smtClean="0">
                <a:solidFill>
                  <a:sysClr val="windowText" lastClr="000000"/>
                </a:solidFill>
                <a:latin typeface="Arial" charset="0"/>
                <a:ea typeface="ＭＳ Ｐゴシック" pitchFamily="1" charset="-128"/>
              </a:rPr>
              <a:t>Query</a:t>
            </a:r>
            <a:r>
              <a:rPr kumimoji="0" lang="en-US" sz="1400" b="0" i="0" u="none" strike="noStrike" cap="none" normalizeH="0" baseline="0" dirty="0" smtClean="0">
                <a:solidFill>
                  <a:sysClr val="windowText" lastClr="000000"/>
                </a:solidFill>
                <a:effectLst/>
                <a:latin typeface="Arial" charset="0"/>
                <a:ea typeface="ＭＳ Ｐゴシック" pitchFamily="1" charset="-128"/>
              </a:rPr>
              <a:t>)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1676400" y="1524000"/>
            <a:ext cx="5830354" cy="30605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400" b="0" i="0" u="none" strike="noStrike" cap="none" normalizeH="0" baseline="0" dirty="0" smtClean="0">
                <a:solidFill>
                  <a:sysClr val="windowText" lastClr="000000"/>
                </a:solidFill>
                <a:effectLst/>
                <a:latin typeface="Arial" charset="0"/>
                <a:ea typeface="ＭＳ Ｐゴシック" pitchFamily="1" charset="-128"/>
              </a:rPr>
              <a:t>Static </a:t>
            </a:r>
            <a:r>
              <a:rPr lang="en-US" sz="1400" dirty="0">
                <a:solidFill>
                  <a:sysClr val="windowText" lastClr="000000"/>
                </a:solidFill>
                <a:latin typeface="Arial" charset="0"/>
                <a:ea typeface="ＭＳ Ｐゴシック" pitchFamily="1" charset="-128"/>
              </a:rPr>
              <a:t>L</a:t>
            </a:r>
            <a:r>
              <a:rPr kumimoji="0" lang="en-US" sz="1400" b="0" i="0" u="none" strike="noStrike" cap="none" normalizeH="0" baseline="0" dirty="0" smtClean="0">
                <a:solidFill>
                  <a:sysClr val="windowText" lastClr="000000"/>
                </a:solidFill>
                <a:effectLst/>
                <a:latin typeface="Arial" charset="0"/>
                <a:ea typeface="ＭＳ Ｐゴシック" pitchFamily="1" charset="-128"/>
              </a:rPr>
              <a:t>ink (e.g., </a:t>
            </a:r>
            <a:r>
              <a:rPr lang="en-US" sz="1400" dirty="0" smtClean="0">
                <a:hlinkClick r:id="rId7"/>
              </a:rPr>
              <a:t>http</a:t>
            </a:r>
            <a:r>
              <a:rPr lang="en-US" sz="1400" dirty="0">
                <a:hlinkClick r:id="rId7"/>
              </a:rPr>
              <a:t>://www.wanfangdata.com/wf/~</a:t>
            </a:r>
            <a:r>
              <a:rPr lang="en-US" sz="1400" dirty="0" smtClean="0">
                <a:hlinkClick r:id="rId7"/>
              </a:rPr>
              <a:t>kjqk/hljda/index.html</a:t>
            </a:r>
            <a:r>
              <a:rPr kumimoji="0" lang="en-US" sz="1400" b="0" i="0" u="none" strike="noStrike" cap="none" normalizeH="0" dirty="0" smtClean="0">
                <a:solidFill>
                  <a:sysClr val="windowText" lastClr="000000"/>
                </a:solidFill>
                <a:effectLst/>
                <a:latin typeface="Arial" charset="0"/>
                <a:ea typeface="ＭＳ Ｐゴシック" pitchFamily="1" charset="-128"/>
              </a:rPr>
              <a:t>)</a:t>
            </a:r>
            <a:endParaRPr kumimoji="0" lang="en-US" sz="1400" b="0" i="0" u="none" strike="noStrike" cap="none" normalizeH="0" baseline="0" dirty="0" smtClean="0">
              <a:solidFill>
                <a:sysClr val="windowText" lastClr="000000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2270124" y="2579641"/>
            <a:ext cx="838200" cy="228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ysClr val="windowText" lastClr="000000"/>
                </a:solidFill>
                <a:latin typeface="Arial" charset="0"/>
                <a:ea typeface="ＭＳ Ｐゴシック" pitchFamily="1" charset="-128"/>
              </a:rPr>
              <a:t>PURL</a:t>
            </a:r>
            <a:endParaRPr lang="en-US" sz="1400" dirty="0">
              <a:solidFill>
                <a:sysClr val="windowText" lastClr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6045600" y="5185721"/>
            <a:ext cx="1650599" cy="98647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ysClr val="windowText" lastClr="000000"/>
                </a:solidFill>
                <a:latin typeface="Arial" charset="0"/>
                <a:ea typeface="ＭＳ Ｐゴシック" pitchFamily="1" charset="-128"/>
              </a:rPr>
              <a:t>Target</a:t>
            </a:r>
            <a:r>
              <a:rPr kumimoji="0" lang="en-US" sz="1400" b="0" i="0" u="none" strike="noStrike" cap="none" normalizeH="0" baseline="0" dirty="0" smtClean="0">
                <a:solidFill>
                  <a:sysClr val="windowText" lastClr="000000"/>
                </a:solidFill>
                <a:effectLst/>
                <a:latin typeface="Arial" charset="0"/>
                <a:ea typeface="ＭＳ Ｐゴシック" pitchFamily="1" charset="-128"/>
              </a:rPr>
              <a:t> </a:t>
            </a:r>
            <a:r>
              <a:rPr lang="en-US" sz="1400" dirty="0">
                <a:solidFill>
                  <a:sysClr val="windowText" lastClr="000000"/>
                </a:solidFill>
                <a:latin typeface="Arial" charset="0"/>
                <a:ea typeface="ＭＳ Ｐゴシック" pitchFamily="1" charset="-128"/>
              </a:rPr>
              <a:t>l</a:t>
            </a:r>
            <a:r>
              <a:rPr kumimoji="0" lang="en-US" sz="1400" b="0" i="0" u="none" strike="noStrike" cap="none" normalizeH="0" baseline="0" dirty="0" smtClean="0">
                <a:solidFill>
                  <a:sysClr val="windowText" lastClr="000000"/>
                </a:solidFill>
                <a:effectLst/>
                <a:latin typeface="Arial" charset="0"/>
                <a:ea typeface="ＭＳ Ｐゴシック" pitchFamily="1" charset="-128"/>
              </a:rPr>
              <a:t>ink(s)/ inbound links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ysClr val="windowText" lastClr="000000"/>
                </a:solidFill>
                <a:latin typeface="Arial" charset="0"/>
                <a:ea typeface="ＭＳ Ｐゴシック" pitchFamily="1" charset="-128"/>
              </a:rPr>
              <a:t>Target </a:t>
            </a:r>
            <a:r>
              <a:rPr lang="en-US" sz="1400" dirty="0" err="1">
                <a:solidFill>
                  <a:sysClr val="windowText" lastClr="000000"/>
                </a:solidFill>
                <a:latin typeface="Arial" charset="0"/>
                <a:ea typeface="ＭＳ Ｐゴシック" pitchFamily="1" charset="-128"/>
              </a:rPr>
              <a:t>OpenURL</a:t>
            </a:r>
            <a:endParaRPr kumimoji="0" lang="en-US" sz="1400" b="0" i="0" u="none" strike="noStrike" cap="none" normalizeH="0" baseline="0" dirty="0" smtClean="0">
              <a:solidFill>
                <a:sysClr val="windowText" lastClr="000000"/>
              </a:solidFill>
              <a:effectLst/>
              <a:latin typeface="Arial" charset="0"/>
              <a:ea typeface="ＭＳ Ｐゴシック" pitchFamily="1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ysClr val="windowText" lastClr="000000"/>
                </a:solidFill>
                <a:latin typeface="Arial" charset="0"/>
                <a:ea typeface="ＭＳ Ｐゴシック" pitchFamily="1" charset="-128"/>
              </a:rPr>
              <a:t>(output)</a:t>
            </a:r>
            <a:endParaRPr kumimoji="0" lang="en-US" sz="1400" b="0" i="0" u="none" strike="noStrike" cap="none" normalizeH="0" baseline="0" dirty="0" smtClean="0">
              <a:solidFill>
                <a:sysClr val="windowText" lastClr="000000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6167273" y="2652983"/>
            <a:ext cx="1224127" cy="25813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ysClr val="windowText" lastClr="000000"/>
                </a:solidFill>
                <a:latin typeface="Arial" charset="0"/>
                <a:ea typeface="ＭＳ Ｐゴシック" pitchFamily="1" charset="-128"/>
              </a:rPr>
              <a:t>Current</a:t>
            </a:r>
            <a:r>
              <a:rPr kumimoji="0" lang="en-US" sz="1400" b="0" i="0" u="none" strike="noStrike" cap="none" normalizeH="0" baseline="0" dirty="0" smtClean="0">
                <a:solidFill>
                  <a:sysClr val="windowText" lastClr="000000"/>
                </a:solidFill>
                <a:effectLst/>
                <a:latin typeface="Arial" charset="0"/>
                <a:ea typeface="ＭＳ Ｐゴシック" pitchFamily="1" charset="-128"/>
              </a:rPr>
              <a:t> URL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7644800" y="4766467"/>
            <a:ext cx="1285840" cy="171053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solidFill>
                  <a:sysClr val="windowText" lastClr="000000"/>
                </a:solidFill>
                <a:effectLst/>
                <a:latin typeface="Arial" charset="0"/>
                <a:ea typeface="ＭＳ Ｐゴシック" pitchFamily="1" charset="-128"/>
              </a:rPr>
              <a:t>User Accessible</a:t>
            </a:r>
            <a:r>
              <a:rPr kumimoji="0" lang="en-US" sz="1400" b="0" i="0" u="none" strike="noStrike" cap="none" normalizeH="0" dirty="0" smtClean="0">
                <a:solidFill>
                  <a:sysClr val="windowText" lastClr="000000"/>
                </a:solidFill>
                <a:effectLst/>
                <a:latin typeface="Arial" charset="0"/>
                <a:ea typeface="ＭＳ Ｐゴシック" pitchFamily="1" charset="-128"/>
              </a:rPr>
              <a:t> </a:t>
            </a:r>
            <a:r>
              <a:rPr kumimoji="0" lang="en-US" sz="1400" b="0" i="0" u="none" strike="noStrike" cap="none" normalizeH="0" baseline="0" dirty="0" smtClean="0">
                <a:solidFill>
                  <a:sysClr val="windowText" lastClr="000000"/>
                </a:solidFill>
                <a:effectLst/>
                <a:latin typeface="Arial" charset="0"/>
                <a:ea typeface="ＭＳ Ｐゴシック" pitchFamily="1" charset="-128"/>
              </a:rPr>
              <a:t>Target(s)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ysClr val="windowText" lastClr="000000"/>
                </a:solidFill>
                <a:latin typeface="Arial" charset="0"/>
                <a:ea typeface="ＭＳ Ｐゴシック" pitchFamily="1" charset="-128"/>
              </a:rPr>
              <a:t>(Appropriate Copy/Copies of the resource)</a:t>
            </a:r>
            <a:endParaRPr kumimoji="0" lang="en-US" sz="1400" b="0" i="0" u="none" strike="noStrike" cap="none" normalizeH="0" baseline="0" dirty="0" smtClean="0">
              <a:solidFill>
                <a:sysClr val="windowText" lastClr="000000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" name="Right Arrow 3"/>
          <p:cNvSpPr/>
          <p:nvPr/>
        </p:nvSpPr>
        <p:spPr bwMode="auto">
          <a:xfrm>
            <a:off x="4950887" y="3352800"/>
            <a:ext cx="270184" cy="71123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9" name="Right Arrow 28"/>
          <p:cNvSpPr/>
          <p:nvPr/>
        </p:nvSpPr>
        <p:spPr bwMode="auto">
          <a:xfrm>
            <a:off x="5547281" y="3886200"/>
            <a:ext cx="302375" cy="71123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990601" y="5315332"/>
            <a:ext cx="1096078" cy="37599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solidFill>
                  <a:sysClr val="windowText" lastClr="000000"/>
                </a:solidFill>
                <a:effectLst/>
                <a:latin typeface="Arial" charset="0"/>
                <a:ea typeface="ＭＳ Ｐゴシック" pitchFamily="1" charset="-128"/>
              </a:rPr>
              <a:t>(Citation)</a:t>
            </a:r>
          </a:p>
        </p:txBody>
      </p:sp>
    </p:spTree>
    <p:extLst>
      <p:ext uri="{BB962C8B-B14F-4D97-AF65-F5344CB8AC3E}">
        <p14:creationId xmlns:p14="http://schemas.microsoft.com/office/powerpoint/2010/main" val="411347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59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59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59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59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59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59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59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5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5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5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595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595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5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5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5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7" grpId="0" animBg="1"/>
      <p:bldP spid="125959" grpId="0" animBg="1"/>
      <p:bldP spid="125960" grpId="0" animBg="1"/>
      <p:bldP spid="125961" grpId="0" animBg="1"/>
      <p:bldP spid="125962" grpId="0" animBg="1"/>
      <p:bldP spid="125963" grpId="0" animBg="1"/>
      <p:bldP spid="11" grpId="0" animBg="1"/>
      <p:bldP spid="12" grpId="0" animBg="1"/>
      <p:bldP spid="2" grpId="0" animBg="1"/>
      <p:bldP spid="18" grpId="0"/>
      <p:bldP spid="24" grpId="0"/>
      <p:bldP spid="25" grpId="0"/>
      <p:bldP spid="26" grpId="0"/>
      <p:bldP spid="28" grpId="0"/>
      <p:bldP spid="4" grpId="0" animBg="1"/>
      <p:bldP spid="29" grpId="0" animBg="1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66800" y="6178"/>
            <a:ext cx="7467600" cy="685800"/>
          </a:xfrm>
        </p:spPr>
        <p:txBody>
          <a:bodyPr>
            <a:normAutofit/>
          </a:bodyPr>
          <a:lstStyle/>
          <a:p>
            <a:pPr algn="ctr"/>
            <a:r>
              <a:rPr lang="en-US" sz="2400" dirty="0" err="1" smtClean="0"/>
              <a:t>OpenURL</a:t>
            </a:r>
            <a:r>
              <a:rPr lang="en-US" sz="2400" dirty="0" smtClean="0"/>
              <a:t> Standard, Benefits, Linking Practices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7BDC-EAAC-444F-B414-017C3B88CCE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8049812" cy="5791200"/>
          </a:xfrm>
        </p:spPr>
        <p:txBody>
          <a:bodyPr/>
          <a:lstStyle/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en-US" sz="2000" b="1" dirty="0" err="1" smtClean="0"/>
              <a:t>OpenURL</a:t>
            </a:r>
            <a:r>
              <a:rPr lang="en-US" sz="2000" b="1" dirty="0" smtClean="0"/>
              <a:t> benefits</a:t>
            </a:r>
          </a:p>
          <a:p>
            <a:pPr>
              <a:buFontTx/>
              <a:buChar char="-"/>
            </a:pPr>
            <a:r>
              <a:rPr lang="en-US" sz="1800" kern="1200" dirty="0" smtClean="0"/>
              <a:t>A</a:t>
            </a:r>
            <a:r>
              <a:rPr lang="en-US" sz="1800" dirty="0" smtClean="0"/>
              <a:t>ppropriate copies</a:t>
            </a:r>
          </a:p>
          <a:p>
            <a:pPr>
              <a:buFontTx/>
              <a:buChar char="-"/>
            </a:pPr>
            <a:r>
              <a:rPr lang="en-US" sz="1800" dirty="0" smtClean="0"/>
              <a:t>Reduce linking failures </a:t>
            </a:r>
          </a:p>
          <a:p>
            <a:pPr>
              <a:buFontTx/>
              <a:buChar char="-"/>
            </a:pPr>
            <a:r>
              <a:rPr lang="en-US" sz="1800" dirty="0" smtClean="0"/>
              <a:t>Lower link maintenance cost</a:t>
            </a:r>
          </a:p>
          <a:p>
            <a:pPr>
              <a:buFontTx/>
              <a:buChar char="-"/>
            </a:pPr>
            <a:r>
              <a:rPr lang="en-US" sz="1800" dirty="0" smtClean="0"/>
              <a:t>Interoperability for data exchange</a:t>
            </a:r>
          </a:p>
          <a:p>
            <a:pPr>
              <a:buFontTx/>
              <a:buChar char="-"/>
            </a:pPr>
            <a:endParaRPr lang="en-US" sz="1800" dirty="0" smtClean="0"/>
          </a:p>
          <a:p>
            <a:pPr marL="0" indent="0">
              <a:buNone/>
            </a:pPr>
            <a:r>
              <a:rPr lang="en-US" sz="2000" b="1" dirty="0" smtClean="0"/>
              <a:t>Linking practices for Chinese resources</a:t>
            </a:r>
          </a:p>
          <a:p>
            <a:pPr>
              <a:buFontTx/>
              <a:buChar char="-"/>
            </a:pPr>
            <a:r>
              <a:rPr lang="en-US" sz="1800" dirty="0" smtClean="0"/>
              <a:t>Mostly incompliant with DOI or </a:t>
            </a:r>
            <a:r>
              <a:rPr lang="en-US" sz="1800" dirty="0" err="1" smtClean="0"/>
              <a:t>OpenURL</a:t>
            </a:r>
            <a:endParaRPr lang="en-US" sz="1800" dirty="0"/>
          </a:p>
          <a:p>
            <a:pPr>
              <a:buFontTx/>
              <a:buChar char="-"/>
            </a:pPr>
            <a:r>
              <a:rPr lang="en-US" sz="1800" dirty="0" smtClean="0"/>
              <a:t>Bad quality metadata in K-B</a:t>
            </a:r>
          </a:p>
          <a:p>
            <a:endParaRPr lang="en-US" sz="1800" dirty="0"/>
          </a:p>
          <a:p>
            <a:pPr marL="0" indent="0">
              <a:buNone/>
            </a:pPr>
            <a:endParaRPr lang="en-US" sz="1800" b="1" dirty="0" smtClean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62000" y="838200"/>
            <a:ext cx="8126012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latin typeface="Calisto MT" pitchFamily="18" charset="0"/>
              </a:rPr>
              <a:t>OpenURL</a:t>
            </a:r>
            <a:r>
              <a:rPr lang="en-US" sz="2000" b="1" dirty="0">
                <a:latin typeface="Calisto MT" pitchFamily="18" charset="0"/>
              </a:rPr>
              <a:t> Framework for Context-Sensitive </a:t>
            </a:r>
            <a:r>
              <a:rPr lang="en-US" sz="2000" b="1" dirty="0" smtClean="0">
                <a:latin typeface="Calisto MT" pitchFamily="18" charset="0"/>
              </a:rPr>
              <a:t>Services Standard</a:t>
            </a:r>
          </a:p>
          <a:p>
            <a:endParaRPr lang="en-US" b="1" dirty="0" smtClean="0">
              <a:latin typeface="Calisto MT" pitchFamily="18" charset="0"/>
            </a:endParaRPr>
          </a:p>
          <a:p>
            <a:r>
              <a:rPr lang="en-US" b="1" dirty="0" smtClean="0">
                <a:latin typeface="Calisto MT" pitchFamily="18" charset="0"/>
              </a:rPr>
              <a:t>Source </a:t>
            </a:r>
            <a:r>
              <a:rPr lang="en-US" b="1" dirty="0" err="1" smtClean="0">
                <a:latin typeface="Calisto MT" pitchFamily="18" charset="0"/>
              </a:rPr>
              <a:t>OpenURL</a:t>
            </a:r>
            <a:r>
              <a:rPr lang="en-US" b="1" dirty="0" smtClean="0">
                <a:latin typeface="Calisto MT" pitchFamily="18" charset="0"/>
              </a:rPr>
              <a:t> link examples</a:t>
            </a:r>
          </a:p>
          <a:p>
            <a:pPr>
              <a:lnSpc>
                <a:spcPct val="150000"/>
              </a:lnSpc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Version 0.1: </a:t>
            </a:r>
            <a:r>
              <a:rPr lang="en-US" sz="1300" u="sng" dirty="0">
                <a:solidFill>
                  <a:srgbClr val="00FF00"/>
                </a:solidFill>
                <a:hlinkClick r:id="rId3"/>
              </a:rPr>
              <a:t>http://</a:t>
            </a:r>
            <a:r>
              <a:rPr lang="en-US" sz="1300" u="sng" dirty="0" smtClean="0">
                <a:solidFill>
                  <a:srgbClr val="00FF00"/>
                </a:solidFill>
                <a:hlinkClick r:id="rId3"/>
              </a:rPr>
              <a:t>openurl.cdlib.org/</a:t>
            </a:r>
            <a:r>
              <a:rPr lang="en-US" sz="1300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00B050"/>
                </a:solidFill>
                <a:latin typeface="Arial" pitchFamily="34" charset="0"/>
                <a:cs typeface="Arial" pitchFamily="34" charset="0"/>
                <a:hlinkClick r:id="rId4"/>
              </a:rPr>
              <a:t>?</a:t>
            </a:r>
            <a:r>
              <a:rPr lang="en-US" sz="1300" u="sng" dirty="0" smtClean="0">
                <a:solidFill>
                  <a:srgbClr val="00B0F0"/>
                </a:solidFill>
                <a:hlinkClick r:id="rId5"/>
              </a:rPr>
              <a:t>sid=SCP:SCP</a:t>
            </a:r>
            <a:r>
              <a:rPr lang="en-US" sz="1300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00B0F0"/>
                </a:solidFill>
                <a:latin typeface="Arial" pitchFamily="34" charset="0"/>
                <a:cs typeface="Arial" pitchFamily="34" charset="0"/>
                <a:hlinkClick r:id="rId5"/>
              </a:rPr>
              <a:t>&amp;</a:t>
            </a:r>
            <a:r>
              <a:rPr lang="en-US" sz="1300" dirty="0">
                <a:ln>
                  <a:solidFill>
                    <a:srgbClr val="C00000"/>
                  </a:solidFill>
                </a:ln>
                <a:solidFill>
                  <a:srgbClr val="00FF00"/>
                </a:solidFill>
                <a:latin typeface="Arial" pitchFamily="34" charset="0"/>
                <a:cs typeface="Arial" pitchFamily="34" charset="0"/>
                <a:hlinkClick r:id="rId5"/>
              </a:rPr>
              <a:t>genre=</a:t>
            </a:r>
            <a:r>
              <a:rPr lang="en-US" sz="1300" u="sng" dirty="0" smtClean="0">
                <a:solidFill>
                  <a:srgbClr val="00B0F0"/>
                </a:solidFill>
                <a:hlinkClick r:id="rId5"/>
              </a:rPr>
              <a:t>article</a:t>
            </a:r>
            <a:r>
              <a:rPr lang="en-US" sz="1300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00B050"/>
                </a:solidFill>
                <a:latin typeface="Arial" pitchFamily="34" charset="0"/>
                <a:cs typeface="Arial" pitchFamily="34" charset="0"/>
                <a:hlinkClick r:id="rId5"/>
              </a:rPr>
              <a:t>&amp;</a:t>
            </a:r>
            <a:r>
              <a:rPr lang="en-US" sz="1300" dirty="0">
                <a:ln>
                  <a:solidFill>
                    <a:srgbClr val="C00000"/>
                  </a:solidFill>
                </a:ln>
                <a:latin typeface="Arial" pitchFamily="34" charset="0"/>
                <a:cs typeface="Arial" pitchFamily="34" charset="0"/>
                <a:hlinkClick r:id="rId5"/>
              </a:rPr>
              <a:t>__char_set=</a:t>
            </a:r>
            <a:r>
              <a:rPr lang="en-US" sz="1300" u="sng" dirty="0">
                <a:hlinkClick r:id="rId5"/>
              </a:rPr>
              <a:t>utf8</a:t>
            </a:r>
            <a:r>
              <a:rPr lang="en-US" sz="1300" dirty="0">
                <a:ln>
                  <a:solidFill>
                    <a:schemeClr val="bg1">
                      <a:lumMod val="85000"/>
                    </a:schemeClr>
                  </a:solidFill>
                </a:ln>
                <a:latin typeface="Arial" pitchFamily="34" charset="0"/>
                <a:cs typeface="Arial" pitchFamily="34" charset="0"/>
                <a:hlinkClick r:id="rId5"/>
              </a:rPr>
              <a:t>&amp;</a:t>
            </a:r>
            <a:r>
              <a:rPr lang="en-US" sz="13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  <a:hlinkClick r:id="rId5"/>
              </a:rPr>
              <a:t>title</a:t>
            </a:r>
            <a:r>
              <a:rPr lang="en-US" sz="1300" dirty="0">
                <a:ln>
                  <a:solidFill>
                    <a:srgbClr val="C00000"/>
                  </a:solidFill>
                </a:ln>
                <a:latin typeface="Arial" pitchFamily="34" charset="0"/>
                <a:cs typeface="Arial" pitchFamily="34" charset="0"/>
                <a:hlinkClick r:id="rId5"/>
              </a:rPr>
              <a:t>=</a:t>
            </a:r>
            <a:r>
              <a:rPr lang="zh-CN" altLang="en-US" sz="1300" u="sng" dirty="0">
                <a:hlinkClick r:id="rId5"/>
              </a:rPr>
              <a:t>黑龙江档案</a:t>
            </a:r>
            <a:endParaRPr lang="en-US" sz="13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Version1.0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1400" dirty="0" smtClean="0">
                <a:latin typeface="Arial" pitchFamily="34" charset="0"/>
                <a:cs typeface="Arial" pitchFamily="34" charset="0"/>
                <a:hlinkClick r:id="rId6"/>
              </a:rPr>
              <a:t>http</a:t>
            </a:r>
            <a:r>
              <a:rPr lang="en-US" sz="1400" dirty="0">
                <a:latin typeface="Arial" pitchFamily="34" charset="0"/>
                <a:cs typeface="Arial" pitchFamily="34" charset="0"/>
                <a:hlinkClick r:id="rId6"/>
              </a:rPr>
              <a:t>://</a:t>
            </a:r>
            <a:r>
              <a:rPr lang="en-US" sz="1400" dirty="0" smtClean="0">
                <a:latin typeface="Arial" pitchFamily="34" charset="0"/>
                <a:cs typeface="Arial" pitchFamily="34" charset="0"/>
                <a:hlinkClick r:id="rId6"/>
              </a:rPr>
              <a:t>resolver.example.edu/cgi</a:t>
            </a:r>
            <a:r>
              <a:rPr lang="en-US" sz="14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latin typeface="Arial" pitchFamily="34" charset="0"/>
                <a:cs typeface="Arial" pitchFamily="34" charset="0"/>
                <a:hlinkClick r:id="rId6"/>
              </a:rPr>
              <a:t>?</a:t>
            </a:r>
            <a:r>
              <a:rPr lang="en-US" sz="1400" dirty="0" smtClean="0">
                <a:ln>
                  <a:solidFill>
                    <a:srgbClr val="C00000"/>
                  </a:solidFill>
                </a:ln>
                <a:latin typeface="Arial" pitchFamily="34" charset="0"/>
                <a:cs typeface="Arial" pitchFamily="34" charset="0"/>
                <a:hlinkClick r:id="rId6"/>
              </a:rPr>
              <a:t>url_ver=</a:t>
            </a:r>
            <a:r>
              <a:rPr lang="en-US" sz="1400" dirty="0" smtClean="0">
                <a:latin typeface="Arial" pitchFamily="34" charset="0"/>
                <a:cs typeface="Arial" pitchFamily="34" charset="0"/>
                <a:hlinkClick r:id="rId6"/>
              </a:rPr>
              <a:t>Z39.88-2004</a:t>
            </a:r>
            <a:r>
              <a:rPr lang="en-US" sz="14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latin typeface="Arial" pitchFamily="34" charset="0"/>
                <a:cs typeface="Arial" pitchFamily="34" charset="0"/>
                <a:hlinkClick r:id="rId6"/>
              </a:rPr>
              <a:t>&amp;</a:t>
            </a:r>
            <a:r>
              <a:rPr lang="en-US" sz="1400" dirty="0" smtClean="0">
                <a:ln>
                  <a:solidFill>
                    <a:srgbClr val="C00000"/>
                  </a:solidFill>
                </a:ln>
                <a:latin typeface="Arial" pitchFamily="34" charset="0"/>
                <a:cs typeface="Arial" pitchFamily="34" charset="0"/>
                <a:hlinkClick r:id="rId6"/>
              </a:rPr>
              <a:t>rft_val_fmt=</a:t>
            </a:r>
            <a:r>
              <a:rPr lang="en-US" sz="1400" dirty="0" smtClean="0">
                <a:latin typeface="Arial" pitchFamily="34" charset="0"/>
                <a:cs typeface="Arial" pitchFamily="34" charset="0"/>
                <a:hlinkClick r:id="rId6"/>
              </a:rPr>
              <a:t>info:ofi/fmt:kev:mtx:book</a:t>
            </a:r>
            <a:r>
              <a:rPr lang="en-US" sz="14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latin typeface="Arial" pitchFamily="34" charset="0"/>
                <a:cs typeface="Arial" pitchFamily="34" charset="0"/>
                <a:hlinkClick r:id="rId6"/>
              </a:rPr>
              <a:t>&amp;</a:t>
            </a:r>
            <a:r>
              <a:rPr lang="en-US" sz="1400" dirty="0" smtClean="0">
                <a:ln>
                  <a:solidFill>
                    <a:srgbClr val="C00000"/>
                  </a:solidFill>
                </a:ln>
                <a:latin typeface="Arial" pitchFamily="34" charset="0"/>
                <a:cs typeface="Arial" pitchFamily="34" charset="0"/>
                <a:hlinkClick r:id="rId6"/>
              </a:rPr>
              <a:t>rft.isbn=</a:t>
            </a:r>
            <a:r>
              <a:rPr lang="en-US" sz="1400" u="sng" dirty="0" smtClean="0">
                <a:hlinkClick r:id="rId6"/>
              </a:rPr>
              <a:t>0836218310</a:t>
            </a:r>
            <a:r>
              <a:rPr lang="en-US" sz="14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latin typeface="Arial" pitchFamily="34" charset="0"/>
                <a:cs typeface="Arial" pitchFamily="34" charset="0"/>
                <a:hlinkClick r:id="rId6"/>
              </a:rPr>
              <a:t>&amp;</a:t>
            </a:r>
            <a:r>
              <a:rPr lang="en-US" sz="1400" dirty="0" smtClean="0">
                <a:ln>
                  <a:solidFill>
                    <a:srgbClr val="C00000"/>
                  </a:solidFill>
                </a:ln>
                <a:latin typeface="Arial" pitchFamily="34" charset="0"/>
                <a:cs typeface="Arial" pitchFamily="34" charset="0"/>
                <a:hlinkClick r:id="rId6"/>
              </a:rPr>
              <a:t>rft.btitle=</a:t>
            </a:r>
            <a:r>
              <a:rPr lang="en-US" sz="1400" u="sng" dirty="0" smtClean="0">
                <a:hlinkClick r:id="rId6"/>
              </a:rPr>
              <a:t>The+Far+Side+Gallery+3</a:t>
            </a:r>
            <a:endParaRPr lang="en-US" sz="1400" u="sng" dirty="0" smtClean="0"/>
          </a:p>
          <a:p>
            <a:endParaRPr lang="en-US" sz="1400" dirty="0" smtClean="0"/>
          </a:p>
          <a:p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52928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5791200"/>
          </a:xfrm>
        </p:spPr>
        <p:txBody>
          <a:bodyPr>
            <a:normAutofit fontScale="25000" lnSpcReduction="20000"/>
          </a:bodyPr>
          <a:lstStyle/>
          <a:p>
            <a:pPr marL="400050" lvl="1" indent="0">
              <a:buNone/>
            </a:pPr>
            <a:r>
              <a:rPr lang="en-US" sz="9200" b="1" dirty="0" smtClean="0"/>
              <a:t>Why KBART</a:t>
            </a:r>
          </a:p>
          <a:p>
            <a:pPr marL="400050" lvl="1" indent="0">
              <a:buNone/>
            </a:pPr>
            <a:endParaRPr lang="en-US" sz="7600" b="1" dirty="0" smtClean="0"/>
          </a:p>
          <a:p>
            <a:pPr marL="400050" lvl="1" indent="0">
              <a:buNone/>
            </a:pPr>
            <a:endParaRPr lang="en-US" sz="8000" b="1" dirty="0" smtClean="0"/>
          </a:p>
          <a:p>
            <a:pPr marL="400050" lvl="1" indent="0">
              <a:buNone/>
            </a:pPr>
            <a:r>
              <a:rPr lang="en-US" sz="9200" b="1" dirty="0" smtClean="0"/>
              <a:t>Knowledge </a:t>
            </a:r>
            <a:r>
              <a:rPr lang="en-US" sz="9200" b="1" dirty="0"/>
              <a:t>Bases And Related Tools </a:t>
            </a:r>
            <a:r>
              <a:rPr lang="en-US" sz="9200" b="1" dirty="0" smtClean="0"/>
              <a:t>(KBART) Working Group</a:t>
            </a:r>
            <a:endParaRPr lang="en-US" sz="9200" dirty="0" smtClean="0"/>
          </a:p>
          <a:p>
            <a:pPr lvl="1">
              <a:buFontTx/>
              <a:buChar char="-"/>
            </a:pPr>
            <a:r>
              <a:rPr lang="en-US" sz="7600" dirty="0" smtClean="0"/>
              <a:t>Launched </a:t>
            </a:r>
            <a:r>
              <a:rPr lang="en-US" sz="7600" dirty="0"/>
              <a:t>by UKSG and NISO </a:t>
            </a:r>
            <a:r>
              <a:rPr lang="en-US" sz="7600" dirty="0" smtClean="0"/>
              <a:t>in 2008</a:t>
            </a:r>
          </a:p>
          <a:p>
            <a:pPr lvl="1">
              <a:buFontTx/>
              <a:buChar char="-"/>
            </a:pPr>
            <a:r>
              <a:rPr lang="en-US" sz="7600" b="1" dirty="0" smtClean="0"/>
              <a:t>Goal</a:t>
            </a:r>
            <a:r>
              <a:rPr lang="en-US" sz="7600" dirty="0" smtClean="0"/>
              <a:t>: to improve </a:t>
            </a:r>
            <a:r>
              <a:rPr lang="en-US" sz="7600" dirty="0"/>
              <a:t>the supply of data to link resolvers and knowledge </a:t>
            </a:r>
            <a:r>
              <a:rPr lang="en-US" sz="7600" dirty="0" smtClean="0"/>
              <a:t>bases </a:t>
            </a:r>
            <a:endParaRPr lang="en-US" sz="7600" dirty="0"/>
          </a:p>
          <a:p>
            <a:pPr lvl="1">
              <a:buFontTx/>
              <a:buChar char="-"/>
            </a:pPr>
            <a:r>
              <a:rPr lang="en-US" sz="7600" dirty="0" smtClean="0"/>
              <a:t>“</a:t>
            </a:r>
            <a:r>
              <a:rPr lang="en-US" sz="7600" b="1" dirty="0" smtClean="0"/>
              <a:t>Phase </a:t>
            </a:r>
            <a:r>
              <a:rPr lang="en-US" sz="7600" b="1" dirty="0"/>
              <a:t>I Recommended </a:t>
            </a:r>
            <a:r>
              <a:rPr lang="en-US" sz="7600" b="1" dirty="0" smtClean="0"/>
              <a:t>Practice” </a:t>
            </a:r>
            <a:r>
              <a:rPr lang="en-US" sz="7600" dirty="0" smtClean="0"/>
              <a:t>published in 2010</a:t>
            </a:r>
          </a:p>
          <a:p>
            <a:pPr marL="400050" lvl="1" indent="0">
              <a:buNone/>
            </a:pPr>
            <a:endParaRPr lang="en-US" sz="4400" dirty="0" smtClean="0"/>
          </a:p>
          <a:p>
            <a:pPr marL="400050" lvl="1" indent="0">
              <a:buNone/>
            </a:pPr>
            <a:endParaRPr lang="en-US" sz="9200" b="1" dirty="0" smtClean="0"/>
          </a:p>
          <a:p>
            <a:pPr marL="400050" lvl="1" indent="0">
              <a:buNone/>
            </a:pPr>
            <a:r>
              <a:rPr lang="en-US" sz="9200" b="1" dirty="0" smtClean="0"/>
              <a:t>Phase I Recommendation </a:t>
            </a:r>
            <a:r>
              <a:rPr lang="en-US" sz="6800" dirty="0" smtClean="0"/>
              <a:t>(Focused </a:t>
            </a:r>
            <a:r>
              <a:rPr lang="en-US" sz="6800" dirty="0"/>
              <a:t>on </a:t>
            </a:r>
            <a:r>
              <a:rPr lang="en-US" sz="6800" dirty="0" smtClean="0"/>
              <a:t>journals)</a:t>
            </a:r>
          </a:p>
          <a:p>
            <a:pPr lvl="1">
              <a:buFontTx/>
              <a:buChar char="-"/>
            </a:pPr>
            <a:r>
              <a:rPr lang="en-US" sz="7600" dirty="0" smtClean="0"/>
              <a:t>Exchange </a:t>
            </a:r>
            <a:r>
              <a:rPr lang="en-US" sz="7600" dirty="0"/>
              <a:t>m</a:t>
            </a:r>
            <a:r>
              <a:rPr lang="en-US" sz="7600" dirty="0" smtClean="0"/>
              <a:t>ethod and frequency</a:t>
            </a:r>
          </a:p>
          <a:p>
            <a:pPr lvl="1">
              <a:buFontTx/>
              <a:buChar char="-"/>
            </a:pPr>
            <a:r>
              <a:rPr lang="en-US" sz="7600" dirty="0" smtClean="0"/>
              <a:t>Data format</a:t>
            </a:r>
          </a:p>
          <a:p>
            <a:pPr lvl="1">
              <a:buFontTx/>
              <a:buChar char="-"/>
            </a:pPr>
            <a:r>
              <a:rPr lang="en-US" sz="7600" dirty="0"/>
              <a:t>Fields </a:t>
            </a:r>
            <a:r>
              <a:rPr lang="en-US" sz="7600" dirty="0" smtClean="0"/>
              <a:t>labels and order</a:t>
            </a:r>
          </a:p>
          <a:p>
            <a:pPr lvl="1">
              <a:buFontTx/>
              <a:buChar char="-"/>
            </a:pPr>
            <a:r>
              <a:rPr lang="en-US" sz="7600" dirty="0" smtClean="0"/>
              <a:t>Specifics </a:t>
            </a:r>
            <a:r>
              <a:rPr lang="en-US" sz="7600" dirty="0"/>
              <a:t>for certain </a:t>
            </a:r>
            <a:r>
              <a:rPr lang="en-US" sz="7600" dirty="0" smtClean="0"/>
              <a:t>fields</a:t>
            </a:r>
          </a:p>
          <a:p>
            <a:pPr>
              <a:buFontTx/>
              <a:buChar char="-"/>
            </a:pPr>
            <a:endParaRPr lang="en-US" sz="4800" dirty="0"/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sz="9600" b="1" dirty="0" smtClean="0"/>
          </a:p>
          <a:p>
            <a:pPr marL="0" indent="0">
              <a:buNone/>
            </a:pPr>
            <a:endParaRPr lang="en-US" sz="9600" b="1" dirty="0" smtClean="0"/>
          </a:p>
          <a:p>
            <a:pPr marL="0" indent="0">
              <a:buNone/>
            </a:pPr>
            <a:endParaRPr lang="en-US" sz="9600" b="1" dirty="0"/>
          </a:p>
          <a:p>
            <a:pPr marL="0" indent="0">
              <a:buNone/>
            </a:pPr>
            <a:endParaRPr lang="en-US" sz="7200" dirty="0" smtClean="0"/>
          </a:p>
          <a:p>
            <a:pPr marL="0" indent="0">
              <a:buNone/>
            </a:pPr>
            <a:endParaRPr lang="en-US" sz="2400" dirty="0"/>
          </a:p>
          <a:p>
            <a:pPr>
              <a:buFontTx/>
              <a:buChar char="-"/>
            </a:pPr>
            <a:endParaRPr lang="en-US" sz="1800" dirty="0" smtClean="0"/>
          </a:p>
          <a:p>
            <a:pPr marL="0" indent="0">
              <a:buNone/>
            </a:pPr>
            <a:r>
              <a:rPr lang="en-US" sz="2000" b="1" dirty="0" smtClean="0"/>
              <a:t> </a:t>
            </a:r>
            <a:endParaRPr lang="en-US" dirty="0" smtClean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/>
              <a:t>	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7BDC-EAAC-444F-B414-017C3B88CCE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itle 6"/>
          <p:cNvSpPr>
            <a:spLocks noGrp="1"/>
          </p:cNvSpPr>
          <p:nvPr>
            <p:ph type="body" idx="13"/>
          </p:nvPr>
        </p:nvSpPr>
        <p:spPr>
          <a:xfrm>
            <a:off x="685800" y="0"/>
            <a:ext cx="8153400" cy="762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KBART recommended </a:t>
            </a:r>
            <a:r>
              <a:rPr lang="en-US" sz="3200" dirty="0"/>
              <a:t>b</a:t>
            </a:r>
            <a:r>
              <a:rPr lang="en-US" sz="3200" dirty="0" smtClean="0"/>
              <a:t>est practices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04" y="4191000"/>
            <a:ext cx="314325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04" y="1985961"/>
            <a:ext cx="314325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03" y="990599"/>
            <a:ext cx="314325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800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US" sz="2400" b="1" dirty="0" smtClean="0"/>
              <a:t>Method</a:t>
            </a:r>
            <a:r>
              <a:rPr lang="en-US" sz="2400" dirty="0" smtClean="0"/>
              <a:t>: Website </a:t>
            </a:r>
            <a:r>
              <a:rPr lang="en-US" sz="2400" dirty="0"/>
              <a:t>or </a:t>
            </a:r>
            <a:r>
              <a:rPr lang="en-US" sz="2400" dirty="0" smtClean="0"/>
              <a:t>FTP</a:t>
            </a:r>
          </a:p>
          <a:p>
            <a:pPr marL="400050" lvl="1" indent="0">
              <a:buNone/>
            </a:pPr>
            <a:endParaRPr lang="en-US" sz="2400" dirty="0"/>
          </a:p>
          <a:p>
            <a:pPr marL="400050" lvl="1" indent="0">
              <a:buNone/>
            </a:pPr>
            <a:r>
              <a:rPr lang="en-US" sz="2400" b="1" dirty="0" smtClean="0"/>
              <a:t>Frequency</a:t>
            </a:r>
            <a:r>
              <a:rPr lang="en-US" sz="2400" dirty="0" smtClean="0"/>
              <a:t>: Monthly if applicable</a:t>
            </a:r>
            <a:endParaRPr lang="en-US" sz="2400" dirty="0"/>
          </a:p>
          <a:p>
            <a:pPr marL="400050" lvl="1" indent="0">
              <a:buNone/>
            </a:pPr>
            <a:endParaRPr lang="en-US" sz="2400" b="1" dirty="0" smtClean="0"/>
          </a:p>
          <a:p>
            <a:pPr marL="400050" lvl="1" indent="0">
              <a:buNone/>
            </a:pPr>
            <a:r>
              <a:rPr lang="en-US" sz="2400" b="1" dirty="0" smtClean="0"/>
              <a:t>KBART addresses the Chinese E-resources metadata exchange issues</a:t>
            </a:r>
          </a:p>
          <a:p>
            <a:pPr lvl="2"/>
            <a:r>
              <a:rPr lang="en-US" dirty="0" smtClean="0"/>
              <a:t>Mostly </a:t>
            </a:r>
            <a:r>
              <a:rPr lang="en-US" dirty="0"/>
              <a:t>by request only</a:t>
            </a:r>
          </a:p>
          <a:p>
            <a:pPr lvl="2"/>
            <a:r>
              <a:rPr lang="en-US" dirty="0">
                <a:cs typeface="+mn-cs"/>
              </a:rPr>
              <a:t>I</a:t>
            </a:r>
            <a:r>
              <a:rPr lang="en-US" dirty="0" smtClean="0">
                <a:cs typeface="+mn-cs"/>
              </a:rPr>
              <a:t>rregularly and infrequently</a:t>
            </a:r>
          </a:p>
          <a:p>
            <a:pPr lvl="2"/>
            <a:r>
              <a:rPr lang="en-US" dirty="0"/>
              <a:t>Only half of the journal packages in </a:t>
            </a:r>
            <a:r>
              <a:rPr lang="en-US" dirty="0" smtClean="0"/>
              <a:t>K-B </a:t>
            </a:r>
            <a:endParaRPr lang="en-US" dirty="0"/>
          </a:p>
          <a:p>
            <a:pPr marL="457200" lvl="1" indent="0">
              <a:buNone/>
            </a:pPr>
            <a:endParaRPr lang="en-US" sz="2400" dirty="0" smtClean="0">
              <a:cs typeface="+mn-cs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7BDC-EAAC-444F-B414-017C3B88CCE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Title 6"/>
          <p:cNvSpPr>
            <a:spLocks noGrp="1"/>
          </p:cNvSpPr>
          <p:nvPr>
            <p:ph type="body" idx="13"/>
          </p:nvPr>
        </p:nvSpPr>
        <p:spPr>
          <a:xfrm>
            <a:off x="685800" y="0"/>
            <a:ext cx="8305800" cy="762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KBART Recommendation</a:t>
            </a:r>
          </a:p>
          <a:p>
            <a:r>
              <a:rPr lang="en-US" sz="2400" dirty="0" smtClean="0"/>
              <a:t>Exchange </a:t>
            </a:r>
            <a:r>
              <a:rPr lang="en-US" sz="2400" dirty="0"/>
              <a:t>Method and </a:t>
            </a:r>
            <a:r>
              <a:rPr lang="en-US" sz="2400" dirty="0" smtClean="0"/>
              <a:t>Frequency</a:t>
            </a:r>
            <a:endParaRPr lang="en-US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40" y="2819400"/>
            <a:ext cx="314325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41" y="1981200"/>
            <a:ext cx="314325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42" y="1066800"/>
            <a:ext cx="314325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056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16604</TotalTime>
  <Words>1219</Words>
  <Application>Microsoft Office PowerPoint</Application>
  <PresentationFormat>On-screen Show (4:3)</PresentationFormat>
  <Paragraphs>357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Blank Presentation</vt:lpstr>
      <vt:lpstr>PowerPoint Presentation</vt:lpstr>
      <vt:lpstr>Outline</vt:lpstr>
      <vt:lpstr>  Long-standing Chinese E-resources Cataloging &amp; Access Issues   </vt:lpstr>
      <vt:lpstr> Feasible Collective Resolutions </vt:lpstr>
      <vt:lpstr>PowerPoint Presentation</vt:lpstr>
      <vt:lpstr>Linking Technology</vt:lpstr>
      <vt:lpstr>OpenURL Standard, Benefits, Linking Practices</vt:lpstr>
      <vt:lpstr>PowerPoint Presentation</vt:lpstr>
      <vt:lpstr>PowerPoint Presentation</vt:lpstr>
      <vt:lpstr>PowerPoint Presentation</vt:lpstr>
      <vt:lpstr>  KBART Recommendation can  help eliminate these practices!  </vt:lpstr>
      <vt:lpstr>PowerPoint Presentation</vt:lpstr>
      <vt:lpstr>PIE-J Best Practices – Title Change A Good Example</vt:lpstr>
      <vt:lpstr>PIE-J Best Practices – Citation Output</vt:lpstr>
      <vt:lpstr>PIE-J Best Practices – Journal History &amp; ISSN</vt:lpstr>
      <vt:lpstr>PIE-J – Keep identifying information consistent across all versions </vt:lpstr>
      <vt:lpstr>PIE-J Best Practices – Digitize from Cover to Cover</vt:lpstr>
      <vt:lpstr> Unaddressed Issues/Future Developments </vt:lpstr>
      <vt:lpstr>How you can help</vt:lpstr>
      <vt:lpstr>                         How you can help              (cont.)</vt:lpstr>
      <vt:lpstr>PowerPoint Presentation</vt:lpstr>
      <vt:lpstr>PowerPoint Presentation</vt:lpstr>
    </vt:vector>
  </TitlesOfParts>
  <Company>UCSD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Report of</dc:title>
  <dc:creator>bcma</dc:creator>
  <cp:lastModifiedBy>Windows User</cp:lastModifiedBy>
  <cp:revision>1147</cp:revision>
  <cp:lastPrinted>2012-03-09T21:15:21Z</cp:lastPrinted>
  <dcterms:created xsi:type="dcterms:W3CDTF">2008-09-13T21:28:30Z</dcterms:created>
  <dcterms:modified xsi:type="dcterms:W3CDTF">2012-03-13T14:32:36Z</dcterms:modified>
</cp:coreProperties>
</file>