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avi"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39"/>
  </p:notesMasterIdLst>
  <p:sldIdLst>
    <p:sldId id="256" r:id="rId2"/>
    <p:sldId id="257" r:id="rId3"/>
    <p:sldId id="258" r:id="rId4"/>
    <p:sldId id="260" r:id="rId5"/>
    <p:sldId id="309" r:id="rId6"/>
    <p:sldId id="303" r:id="rId7"/>
    <p:sldId id="269" r:id="rId8"/>
    <p:sldId id="278" r:id="rId9"/>
    <p:sldId id="279" r:id="rId10"/>
    <p:sldId id="280" r:id="rId11"/>
    <p:sldId id="307" r:id="rId12"/>
    <p:sldId id="264" r:id="rId13"/>
    <p:sldId id="266" r:id="rId14"/>
    <p:sldId id="267" r:id="rId15"/>
    <p:sldId id="305" r:id="rId16"/>
    <p:sldId id="268" r:id="rId17"/>
    <p:sldId id="296" r:id="rId18"/>
    <p:sldId id="270" r:id="rId19"/>
    <p:sldId id="271" r:id="rId20"/>
    <p:sldId id="272" r:id="rId21"/>
    <p:sldId id="295" r:id="rId22"/>
    <p:sldId id="306" r:id="rId23"/>
    <p:sldId id="274" r:id="rId24"/>
    <p:sldId id="275" r:id="rId25"/>
    <p:sldId id="276" r:id="rId26"/>
    <p:sldId id="282" r:id="rId27"/>
    <p:sldId id="289" r:id="rId28"/>
    <p:sldId id="287" r:id="rId29"/>
    <p:sldId id="288" r:id="rId30"/>
    <p:sldId id="290" r:id="rId31"/>
    <p:sldId id="286" r:id="rId32"/>
    <p:sldId id="292" r:id="rId33"/>
    <p:sldId id="302" r:id="rId34"/>
    <p:sldId id="294" r:id="rId35"/>
    <p:sldId id="310" r:id="rId36"/>
    <p:sldId id="308" r:id="rId37"/>
    <p:sldId id="300"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9C74E"/>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620" autoAdjust="0"/>
    <p:restoredTop sz="90344" autoAdjust="0"/>
  </p:normalViewPr>
  <p:slideViewPr>
    <p:cSldViewPr snapToGrid="0" snapToObjects="1">
      <p:cViewPr varScale="1">
        <p:scale>
          <a:sx n="80" d="100"/>
          <a:sy n="80" d="100"/>
        </p:scale>
        <p:origin x="-96" y="-16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notesMaster" Target="notesMasters/notesMaster1.xml"/><Relationship Id="rId40" Type="http://schemas.openxmlformats.org/officeDocument/2006/relationships/printerSettings" Target="printerSettings/printerSettings1.bin"/><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AKOCHAN:COHERE:COHERE_1.xlsx" TargetMode="External"/><Relationship Id="rId2"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spPr>
            <a:solidFill>
              <a:srgbClr val="008000"/>
            </a:solidFill>
          </c:spPr>
          <c:invertIfNegative val="0"/>
          <c:dLbls>
            <c:showLegendKey val="0"/>
            <c:showVal val="1"/>
            <c:showCatName val="0"/>
            <c:showSerName val="0"/>
            <c:showPercent val="0"/>
            <c:showBubbleSize val="0"/>
            <c:showLeaderLines val="0"/>
          </c:dLbls>
          <c:cat>
            <c:strRef>
              <c:f>Searching!$B$3:$B$4</c:f>
              <c:strCache>
                <c:ptCount val="2"/>
                <c:pt idx="0">
                  <c:v>4</c:v>
                </c:pt>
                <c:pt idx="1">
                  <c:v>5</c:v>
                </c:pt>
              </c:strCache>
            </c:strRef>
          </c:cat>
          <c:val>
            <c:numRef>
              <c:f>Searching!$C$3:$C$4</c:f>
              <c:numCache>
                <c:formatCode>###0</c:formatCode>
                <c:ptCount val="2"/>
                <c:pt idx="0">
                  <c:v>5.0</c:v>
                </c:pt>
                <c:pt idx="1">
                  <c:v>6.0</c:v>
                </c:pt>
              </c:numCache>
            </c:numRef>
          </c:val>
        </c:ser>
        <c:dLbls>
          <c:showLegendKey val="0"/>
          <c:showVal val="0"/>
          <c:showCatName val="0"/>
          <c:showSerName val="0"/>
          <c:showPercent val="0"/>
          <c:showBubbleSize val="0"/>
        </c:dLbls>
        <c:gapWidth val="150"/>
        <c:axId val="2127997864"/>
        <c:axId val="2128001048"/>
      </c:barChart>
      <c:catAx>
        <c:axId val="2127997864"/>
        <c:scaling>
          <c:orientation val="minMax"/>
        </c:scaling>
        <c:delete val="0"/>
        <c:axPos val="b"/>
        <c:majorTickMark val="out"/>
        <c:minorTickMark val="none"/>
        <c:tickLblPos val="nextTo"/>
        <c:spPr>
          <a:noFill/>
        </c:spPr>
        <c:txPr>
          <a:bodyPr/>
          <a:lstStyle/>
          <a:p>
            <a:pPr>
              <a:defRPr sz="1200" b="1" i="0"/>
            </a:pPr>
            <a:endParaRPr lang="en-US"/>
          </a:p>
        </c:txPr>
        <c:crossAx val="2128001048"/>
        <c:crosses val="autoZero"/>
        <c:auto val="1"/>
        <c:lblAlgn val="ctr"/>
        <c:lblOffset val="100"/>
        <c:noMultiLvlLbl val="0"/>
      </c:catAx>
      <c:valAx>
        <c:axId val="2128001048"/>
        <c:scaling>
          <c:orientation val="minMax"/>
        </c:scaling>
        <c:delete val="1"/>
        <c:axPos val="l"/>
        <c:majorGridlines/>
        <c:numFmt formatCode="###0" sourceLinked="1"/>
        <c:majorTickMark val="out"/>
        <c:minorTickMark val="none"/>
        <c:tickLblPos val="nextTo"/>
        <c:crossAx val="2127997864"/>
        <c:crosses val="autoZero"/>
        <c:crossBetween val="between"/>
      </c:valAx>
    </c:plotArea>
    <c:plotVisOnly val="1"/>
    <c:dispBlanksAs val="gap"/>
    <c:showDLblsOverMax val="0"/>
  </c:chart>
  <c:spPr>
    <a:solidFill>
      <a:schemeClr val="bg1"/>
    </a:solidFill>
  </c:sp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0.20798</cdr:x>
      <cdr:y>0.72609</cdr:y>
    </cdr:from>
    <cdr:to>
      <cdr:x>0.31434</cdr:x>
      <cdr:y>0.87632</cdr:y>
    </cdr:to>
    <cdr:sp macro="" textlink="">
      <cdr:nvSpPr>
        <cdr:cNvPr id="2" name="TextBox 1"/>
        <cdr:cNvSpPr txBox="1"/>
      </cdr:nvSpPr>
      <cdr:spPr>
        <a:xfrm xmlns:a="http://schemas.openxmlformats.org/drawingml/2006/main">
          <a:off x="1711569" y="3286247"/>
          <a:ext cx="875323" cy="67993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60264D7-3F40-AB4B-BC4F-7C7E86A250C1}" type="datetimeFigureOut">
              <a:rPr lang="en-US" smtClean="0"/>
              <a:t>12-03-14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3D97A3C-B648-2F47-8447-7705328837E9}" type="slidenum">
              <a:rPr lang="en-US" smtClean="0"/>
              <a:t>‹#›</a:t>
            </a:fld>
            <a:endParaRPr lang="en-US"/>
          </a:p>
        </p:txBody>
      </p:sp>
    </p:spTree>
    <p:extLst>
      <p:ext uri="{BB962C8B-B14F-4D97-AF65-F5344CB8AC3E}">
        <p14:creationId xmlns:p14="http://schemas.microsoft.com/office/powerpoint/2010/main" val="328957971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D97A3C-B648-2F47-8447-7705328837E9}" type="slidenum">
              <a:rPr lang="en-US" smtClean="0"/>
              <a:t>29</a:t>
            </a:fld>
            <a:endParaRPr lang="en-US"/>
          </a:p>
        </p:txBody>
      </p:sp>
    </p:spTree>
    <p:extLst>
      <p:ext uri="{BB962C8B-B14F-4D97-AF65-F5344CB8AC3E}">
        <p14:creationId xmlns:p14="http://schemas.microsoft.com/office/powerpoint/2010/main" val="25172491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CE38E4D-051A-41E1-86A4-E56916468FD0}" type="datetimeFigureOut">
              <a:rPr lang="en-US" smtClean="0"/>
              <a:t>12-03-14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6BB73A-582F-4420-9A14-CB10A2B2E5E8}"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E38E4D-051A-41E1-86A4-E56916468FD0}" type="datetimeFigureOut">
              <a:rPr lang="en-US" smtClean="0"/>
              <a:t>12-03-14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6BB73A-582F-4420-9A14-CB10A2B2E5E8}"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E38E4D-051A-41E1-86A4-E56916468FD0}" type="datetimeFigureOut">
              <a:rPr lang="en-US" smtClean="0"/>
              <a:t>12-03-14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6BB73A-582F-4420-9A14-CB10A2B2E5E8}"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E38E4D-051A-41E1-86A4-E56916468FD0}" type="datetimeFigureOut">
              <a:rPr lang="en-US" smtClean="0"/>
              <a:t>12-03-14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6BB73A-582F-4420-9A14-CB10A2B2E5E8}"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CE38E4D-051A-41E1-86A4-E56916468FD0}" type="datetimeFigureOut">
              <a:rPr lang="en-US" smtClean="0"/>
              <a:t>12-03-14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6BB73A-582F-4420-9A14-CB10A2B2E5E8}"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CE38E4D-051A-41E1-86A4-E56916468FD0}" type="datetimeFigureOut">
              <a:rPr lang="en-US" smtClean="0"/>
              <a:t>12-03-14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6BB73A-582F-4420-9A14-CB10A2B2E5E8}"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CE38E4D-051A-41E1-86A4-E56916468FD0}" type="datetimeFigureOut">
              <a:rPr lang="en-US" smtClean="0"/>
              <a:t>12-03-14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86BB73A-582F-4420-9A14-CB10A2B2E5E8}"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CE38E4D-051A-41E1-86A4-E56916468FD0}" type="datetimeFigureOut">
              <a:rPr lang="en-US" smtClean="0"/>
              <a:t>12-03-14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6BB73A-582F-4420-9A14-CB10A2B2E5E8}"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E38E4D-051A-41E1-86A4-E56916468FD0}" type="datetimeFigureOut">
              <a:rPr lang="en-US" smtClean="0"/>
              <a:t>12-03-14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86BB73A-582F-4420-9A14-CB10A2B2E5E8}"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E38E4D-051A-41E1-86A4-E56916468FD0}" type="datetimeFigureOut">
              <a:rPr lang="en-US" smtClean="0"/>
              <a:t>12-03-14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6BB73A-582F-4420-9A14-CB10A2B2E5E8}" type="slidenum">
              <a:rPr lang="en-US" smtClean="0"/>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7CE38E4D-051A-41E1-86A4-E56916468FD0}" type="datetimeFigureOut">
              <a:rPr lang="en-US" smtClean="0"/>
              <a:t>12-03-14</a:t>
            </a:fld>
            <a:endParaRPr lang="en-US"/>
          </a:p>
        </p:txBody>
      </p:sp>
      <p:sp>
        <p:nvSpPr>
          <p:cNvPr id="9" name="Slide Number Placeholder 8"/>
          <p:cNvSpPr>
            <a:spLocks noGrp="1"/>
          </p:cNvSpPr>
          <p:nvPr>
            <p:ph type="sldNum" sz="quarter" idx="11"/>
          </p:nvPr>
        </p:nvSpPr>
        <p:spPr/>
        <p:txBody>
          <a:bodyPr/>
          <a:lstStyle/>
          <a:p>
            <a:fld id="{886BB73A-582F-4420-9A14-CB10A2B2E5E8}" type="slidenum">
              <a:rPr lang="en-US" smtClean="0"/>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886BB73A-582F-4420-9A14-CB10A2B2E5E8}" type="slidenum">
              <a:rPr lang="en-US" smtClean="0"/>
              <a:t>‹#›</a:t>
            </a:fld>
            <a:endParaRPr lang="en-US"/>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7CE38E4D-051A-41E1-86A4-E56916468FD0}" type="datetimeFigureOut">
              <a:rPr lang="en-US" smtClean="0"/>
              <a:t>12-03-14</a:t>
            </a:fld>
            <a:endParaRPr lang="en-US"/>
          </a:p>
        </p:txBody>
      </p:sp>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libguides.lib.umanitoba.ca/HMEC2030"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libguides.lib.umanitoba.ca/content.php?pid=195781&amp;sid=1713005" TargetMode="Externa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7.png"/><Relationship Id="rId1" Type="http://schemas.microsoft.com/office/2007/relationships/media" Target="../media/media1.avi"/><Relationship Id="rId2" Type="http://schemas.openxmlformats.org/officeDocument/2006/relationships/video" Target="../media/media1.avi"/></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 Id="rId3" Type="http://schemas.openxmlformats.org/officeDocument/2006/relationships/image" Target="../media/image14.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 Id="rId3" Type="http://schemas.openxmlformats.org/officeDocument/2006/relationships/chart" Target="../charts/char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8796" y="1905000"/>
            <a:ext cx="7897446" cy="2593975"/>
          </a:xfrm>
        </p:spPr>
        <p:txBody>
          <a:bodyPr/>
          <a:lstStyle/>
          <a:p>
            <a:r>
              <a:rPr lang="en-US" sz="4000" dirty="0">
                <a:solidFill>
                  <a:srgbClr val="0000FF"/>
                </a:solidFill>
              </a:rPr>
              <a:t>Turn Library Instruction on Its Head: Capturing Information Literacy in a Blended Learning </a:t>
            </a:r>
            <a:r>
              <a:rPr lang="en-US" sz="4000" dirty="0" smtClean="0">
                <a:solidFill>
                  <a:srgbClr val="0000FF"/>
                </a:solidFill>
              </a:rPr>
              <a:t>Mode</a:t>
            </a:r>
            <a:r>
              <a:rPr lang="en-US" sz="4000" dirty="0">
                <a:solidFill>
                  <a:srgbClr val="0000FF"/>
                </a:solidFill>
              </a:rPr>
              <a:t>l</a:t>
            </a:r>
          </a:p>
        </p:txBody>
      </p:sp>
      <p:sp>
        <p:nvSpPr>
          <p:cNvPr id="3" name="Subtitle 2"/>
          <p:cNvSpPr>
            <a:spLocks noGrp="1"/>
          </p:cNvSpPr>
          <p:nvPr>
            <p:ph type="subTitle" idx="1"/>
          </p:nvPr>
        </p:nvSpPr>
        <p:spPr>
          <a:xfrm>
            <a:off x="348863" y="4856096"/>
            <a:ext cx="6461760" cy="1066800"/>
          </a:xfrm>
        </p:spPr>
        <p:txBody>
          <a:bodyPr>
            <a:normAutofit/>
          </a:bodyPr>
          <a:lstStyle/>
          <a:p>
            <a:r>
              <a:rPr lang="en-US" sz="2800" b="1" i="1" dirty="0" smtClean="0">
                <a:solidFill>
                  <a:srgbClr val="E9C74E"/>
                </a:solidFill>
              </a:rPr>
              <a:t>Asako Yoshida</a:t>
            </a:r>
          </a:p>
          <a:p>
            <a:r>
              <a:rPr lang="en-US" sz="2800" b="1" i="1" dirty="0" smtClean="0">
                <a:solidFill>
                  <a:srgbClr val="E9C74E"/>
                </a:solidFill>
              </a:rPr>
              <a:t>Human Ecology Liaison Librarian</a:t>
            </a:r>
          </a:p>
        </p:txBody>
      </p:sp>
      <p:sp>
        <p:nvSpPr>
          <p:cNvPr id="5" name="TextBox 4"/>
          <p:cNvSpPr txBox="1"/>
          <p:nvPr/>
        </p:nvSpPr>
        <p:spPr>
          <a:xfrm>
            <a:off x="551397" y="334231"/>
            <a:ext cx="2756985" cy="1754327"/>
          </a:xfrm>
          <a:prstGeom prst="rect">
            <a:avLst/>
          </a:prstGeom>
          <a:noFill/>
        </p:spPr>
        <p:txBody>
          <a:bodyPr wrap="square" rtlCol="0">
            <a:spAutoFit/>
          </a:bodyPr>
          <a:lstStyle/>
          <a:p>
            <a:r>
              <a:rPr lang="en-US" sz="3600" dirty="0" smtClean="0">
                <a:solidFill>
                  <a:srgbClr val="E9C74E"/>
                </a:solidFill>
              </a:rPr>
              <a:t>University of Manitoba Libraries</a:t>
            </a:r>
            <a:endParaRPr lang="en-US" sz="3600" dirty="0">
              <a:solidFill>
                <a:srgbClr val="E9C74E"/>
              </a:solidFill>
            </a:endParaRPr>
          </a:p>
        </p:txBody>
      </p:sp>
      <p:pic>
        <p:nvPicPr>
          <p:cNvPr id="6" name="Picture 5" descr="waffles_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8382" y="594693"/>
            <a:ext cx="1323138" cy="1493865"/>
          </a:xfrm>
          <a:prstGeom prst="rect">
            <a:avLst/>
          </a:prstGeom>
        </p:spPr>
      </p:pic>
    </p:spTree>
    <p:extLst>
      <p:ext uri="{BB962C8B-B14F-4D97-AF65-F5344CB8AC3E}">
        <p14:creationId xmlns:p14="http://schemas.microsoft.com/office/powerpoint/2010/main" val="158598714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pc="0" dirty="0" smtClean="0">
                <a:ln w="18415" cmpd="sng">
                  <a:solidFill>
                    <a:srgbClr val="FFFFFF"/>
                  </a:solidFill>
                  <a:prstDash val="solid"/>
                </a:ln>
                <a:solidFill>
                  <a:srgbClr val="FF0000"/>
                </a:solidFill>
                <a:effectLst>
                  <a:outerShdw blurRad="63500" dir="3600000" algn="tl" rotWithShape="0">
                    <a:srgbClr val="000000">
                      <a:alpha val="70000"/>
                    </a:srgbClr>
                  </a:outerShdw>
                </a:effectLst>
              </a:rPr>
              <a:t>Key Strategies (cont’d):</a:t>
            </a:r>
            <a:endParaRPr lang="en-US" spc="0" dirty="0">
              <a:ln w="18415" cmpd="sng">
                <a:solidFill>
                  <a:srgbClr val="FFFFFF"/>
                </a:solidFill>
                <a:prstDash val="solid"/>
              </a:ln>
              <a:solidFill>
                <a:srgbClr val="FF0000"/>
              </a:solidFill>
              <a:effectLst>
                <a:outerShdw blurRad="63500" dir="3600000" algn="tl" rotWithShape="0">
                  <a:srgbClr val="000000">
                    <a:alpha val="70000"/>
                  </a:srgbClr>
                </a:outerShdw>
              </a:effectLst>
            </a:endParaRPr>
          </a:p>
        </p:txBody>
      </p:sp>
      <p:sp>
        <p:nvSpPr>
          <p:cNvPr id="3" name="Content Placeholder 2"/>
          <p:cNvSpPr>
            <a:spLocks noGrp="1"/>
          </p:cNvSpPr>
          <p:nvPr>
            <p:ph idx="1"/>
          </p:nvPr>
        </p:nvSpPr>
        <p:spPr/>
        <p:txBody>
          <a:bodyPr/>
          <a:lstStyle/>
          <a:p>
            <a:pPr marL="114300" indent="0">
              <a:buNone/>
            </a:pPr>
            <a:r>
              <a:rPr lang="en-US" dirty="0" smtClean="0"/>
              <a:t>4) </a:t>
            </a:r>
            <a:r>
              <a:rPr lang="en-US" dirty="0"/>
              <a:t>Approached the project from the Scholarship of Teaching &amp; Learning not purely as an “information literacy” project</a:t>
            </a:r>
          </a:p>
          <a:p>
            <a:r>
              <a:rPr lang="en-US" dirty="0" smtClean="0"/>
              <a:t>Conducted Action </a:t>
            </a:r>
            <a:r>
              <a:rPr lang="en-US" dirty="0"/>
              <a:t>Research on student learning in a blended learning model</a:t>
            </a:r>
          </a:p>
          <a:p>
            <a:pPr marL="114300" indent="0">
              <a:buNone/>
            </a:pPr>
            <a:endParaRPr lang="en-US" dirty="0"/>
          </a:p>
          <a:p>
            <a:pPr marL="114300" indent="0">
              <a:buNone/>
            </a:pPr>
            <a:endParaRPr lang="en-US" dirty="0"/>
          </a:p>
        </p:txBody>
      </p:sp>
    </p:spTree>
    <p:extLst>
      <p:ext uri="{BB962C8B-B14F-4D97-AF65-F5344CB8AC3E}">
        <p14:creationId xmlns:p14="http://schemas.microsoft.com/office/powerpoint/2010/main" val="415946937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My Premise:</a:t>
            </a:r>
            <a:endParaRPr lang="en-US" dirty="0">
              <a:solidFill>
                <a:srgbClr val="FF0000"/>
              </a:solidFill>
            </a:endParaRPr>
          </a:p>
        </p:txBody>
      </p:sp>
      <p:sp>
        <p:nvSpPr>
          <p:cNvPr id="3" name="Content Placeholder 2"/>
          <p:cNvSpPr>
            <a:spLocks noGrp="1"/>
          </p:cNvSpPr>
          <p:nvPr>
            <p:ph idx="1"/>
          </p:nvPr>
        </p:nvSpPr>
        <p:spPr/>
        <p:txBody>
          <a:bodyPr>
            <a:normAutofit/>
          </a:bodyPr>
          <a:lstStyle/>
          <a:p>
            <a:pPr marL="114300" indent="0">
              <a:buNone/>
            </a:pPr>
            <a:r>
              <a:rPr lang="en-US" sz="2800" dirty="0"/>
              <a:t>There are many possibilities to design an appropriate pedagogy in a blended learning model to support student learning according to the level, its disciplinary orientation, specific circumstances and learning objectives of a given course, if it is called for.</a:t>
            </a:r>
            <a:br>
              <a:rPr lang="en-US" sz="2800" dirty="0"/>
            </a:br>
            <a:endParaRPr lang="en-US" sz="2800" dirty="0"/>
          </a:p>
        </p:txBody>
      </p:sp>
    </p:spTree>
    <p:extLst>
      <p:ext uri="{BB962C8B-B14F-4D97-AF65-F5344CB8AC3E}">
        <p14:creationId xmlns:p14="http://schemas.microsoft.com/office/powerpoint/2010/main" val="51492084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15791" y="1572846"/>
            <a:ext cx="7543800" cy="2593975"/>
          </a:xfrm>
        </p:spPr>
        <p:txBody>
          <a:bodyPr/>
          <a:lstStyle/>
          <a:p>
            <a:pPr algn="ctr"/>
            <a:r>
              <a:rPr lang="en-US" sz="4000" dirty="0" smtClean="0">
                <a:solidFill>
                  <a:srgbClr val="FF0000"/>
                </a:solidFill>
              </a:rPr>
              <a:t>Blended Learning </a:t>
            </a:r>
            <a:br>
              <a:rPr lang="en-US" sz="4000" dirty="0" smtClean="0">
                <a:solidFill>
                  <a:srgbClr val="FF0000"/>
                </a:solidFill>
              </a:rPr>
            </a:br>
            <a:r>
              <a:rPr lang="en-US" sz="4000" dirty="0" smtClean="0">
                <a:solidFill>
                  <a:srgbClr val="FF0000"/>
                </a:solidFill>
              </a:rPr>
              <a:t>to Accomplish </a:t>
            </a:r>
            <a:br>
              <a:rPr lang="en-US" sz="4000" dirty="0" smtClean="0">
                <a:solidFill>
                  <a:srgbClr val="FF0000"/>
                </a:solidFill>
              </a:rPr>
            </a:br>
            <a:r>
              <a:rPr lang="en-US" sz="4000" dirty="0" smtClean="0">
                <a:solidFill>
                  <a:srgbClr val="FF0000"/>
                </a:solidFill>
              </a:rPr>
              <a:t>Two Paper Assignments</a:t>
            </a:r>
            <a:br>
              <a:rPr lang="en-US" sz="4000" dirty="0" smtClean="0">
                <a:solidFill>
                  <a:srgbClr val="FF0000"/>
                </a:solidFill>
              </a:rPr>
            </a:br>
            <a:r>
              <a:rPr lang="en-US" sz="4000" dirty="0" smtClean="0">
                <a:solidFill>
                  <a:srgbClr val="FF0000"/>
                </a:solidFill>
              </a:rPr>
              <a:t>in HMEC 2030W</a:t>
            </a:r>
            <a:endParaRPr lang="en-US" sz="4000" dirty="0">
              <a:solidFill>
                <a:srgbClr val="FF0000"/>
              </a:solidFill>
            </a:endParaRPr>
          </a:p>
        </p:txBody>
      </p:sp>
    </p:spTree>
    <p:extLst>
      <p:ext uri="{BB962C8B-B14F-4D97-AF65-F5344CB8AC3E}">
        <p14:creationId xmlns:p14="http://schemas.microsoft.com/office/powerpoint/2010/main" val="256333641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MEC 2030W Paper1.png"/>
          <p:cNvPicPr>
            <a:picLocks noGrp="1" noChangeAspect="1"/>
          </p:cNvPicPr>
          <p:nvPr>
            <p:ph idx="1"/>
          </p:nvPr>
        </p:nvPicPr>
        <p:blipFill>
          <a:blip r:embed="rId2"/>
          <a:srcRect t="-26397" b="-26397"/>
          <a:stretch>
            <a:fillRect/>
          </a:stretch>
        </p:blipFill>
        <p:spPr>
          <a:xfrm>
            <a:off x="457200" y="1266404"/>
            <a:ext cx="8229600" cy="4525963"/>
          </a:xfrm>
        </p:spPr>
      </p:pic>
      <p:sp>
        <p:nvSpPr>
          <p:cNvPr id="3" name="Title 2"/>
          <p:cNvSpPr>
            <a:spLocks noGrp="1"/>
          </p:cNvSpPr>
          <p:nvPr>
            <p:ph type="title"/>
          </p:nvPr>
        </p:nvSpPr>
        <p:spPr/>
        <p:txBody>
          <a:bodyPr/>
          <a:lstStyle/>
          <a:p>
            <a:r>
              <a:rPr lang="en-US" dirty="0" smtClean="0">
                <a:solidFill>
                  <a:srgbClr val="FF6600"/>
                </a:solidFill>
              </a:rPr>
              <a:t>The 1</a:t>
            </a:r>
            <a:r>
              <a:rPr lang="en-US" baseline="30000" dirty="0" smtClean="0">
                <a:solidFill>
                  <a:srgbClr val="FF6600"/>
                </a:solidFill>
              </a:rPr>
              <a:t>st</a:t>
            </a:r>
            <a:r>
              <a:rPr lang="en-US" dirty="0" smtClean="0">
                <a:solidFill>
                  <a:srgbClr val="FF6600"/>
                </a:solidFill>
              </a:rPr>
              <a:t> Paper Assignment:</a:t>
            </a:r>
            <a:endParaRPr lang="en-US" dirty="0">
              <a:solidFill>
                <a:srgbClr val="FF6600"/>
              </a:solidFill>
            </a:endParaRPr>
          </a:p>
        </p:txBody>
      </p:sp>
    </p:spTree>
    <p:extLst>
      <p:ext uri="{BB962C8B-B14F-4D97-AF65-F5344CB8AC3E}">
        <p14:creationId xmlns:p14="http://schemas.microsoft.com/office/powerpoint/2010/main" val="203235179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Key Pedagogical Points</a:t>
            </a:r>
            <a:endParaRPr lang="en-US" dirty="0">
              <a:solidFill>
                <a:srgbClr val="FF0000"/>
              </a:solidFill>
            </a:endParaRPr>
          </a:p>
        </p:txBody>
      </p:sp>
      <p:sp>
        <p:nvSpPr>
          <p:cNvPr id="3" name="Content Placeholder 2"/>
          <p:cNvSpPr>
            <a:spLocks noGrp="1"/>
          </p:cNvSpPr>
          <p:nvPr>
            <p:ph idx="1"/>
          </p:nvPr>
        </p:nvSpPr>
        <p:spPr/>
        <p:txBody>
          <a:bodyPr/>
          <a:lstStyle/>
          <a:p>
            <a:endParaRPr lang="en-US" b="1" dirty="0" smtClean="0"/>
          </a:p>
          <a:p>
            <a:endParaRPr lang="en-US" b="1" dirty="0"/>
          </a:p>
          <a:p>
            <a:r>
              <a:rPr lang="en-US" dirty="0" smtClean="0"/>
              <a:t>The </a:t>
            </a:r>
            <a:r>
              <a:rPr lang="en-US" dirty="0"/>
              <a:t>objective of the paper is to crystallize and establish their own identity </a:t>
            </a:r>
            <a:r>
              <a:rPr lang="en-US" dirty="0" err="1"/>
              <a:t>vis</a:t>
            </a:r>
            <a:r>
              <a:rPr lang="en-US" dirty="0"/>
              <a:t>-a-</a:t>
            </a:r>
            <a:r>
              <a:rPr lang="en-US" dirty="0" err="1"/>
              <a:t>vis</a:t>
            </a:r>
            <a:r>
              <a:rPr lang="en-US" dirty="0"/>
              <a:t> Human </a:t>
            </a:r>
            <a:r>
              <a:rPr lang="en-US" dirty="0" smtClean="0"/>
              <a:t>Ecology</a:t>
            </a:r>
          </a:p>
          <a:p>
            <a:pPr marL="114300" indent="0">
              <a:buNone/>
            </a:pPr>
            <a:endParaRPr lang="en-US" dirty="0"/>
          </a:p>
          <a:p>
            <a:r>
              <a:rPr lang="en-US" dirty="0"/>
              <a:t>Not to confuse as a task to find relevant sources and summarize them</a:t>
            </a:r>
            <a:r>
              <a:rPr lang="en-US" dirty="0" smtClean="0"/>
              <a:t>.</a:t>
            </a:r>
          </a:p>
          <a:p>
            <a:pPr marL="114300" indent="0">
              <a:buNone/>
            </a:pPr>
            <a:endParaRPr lang="en-US" dirty="0"/>
          </a:p>
          <a:p>
            <a:r>
              <a:rPr lang="en-US" dirty="0"/>
              <a:t>To guide the students that the paper is to be more purposeful and to integrate sources</a:t>
            </a:r>
          </a:p>
        </p:txBody>
      </p:sp>
    </p:spTree>
    <p:extLst>
      <p:ext uri="{BB962C8B-B14F-4D97-AF65-F5344CB8AC3E}">
        <p14:creationId xmlns:p14="http://schemas.microsoft.com/office/powerpoint/2010/main" val="137452846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Evaluation Scheme</a:t>
            </a:r>
            <a:endParaRPr lang="en-US" dirty="0">
              <a:solidFill>
                <a:srgbClr val="FF0000"/>
              </a:solidFill>
            </a:endParaRPr>
          </a:p>
        </p:txBody>
      </p:sp>
      <p:sp>
        <p:nvSpPr>
          <p:cNvPr id="3" name="Content Placeholder 2"/>
          <p:cNvSpPr>
            <a:spLocks noGrp="1"/>
          </p:cNvSpPr>
          <p:nvPr>
            <p:ph idx="1"/>
          </p:nvPr>
        </p:nvSpPr>
        <p:spPr/>
        <p:txBody>
          <a:bodyPr/>
          <a:lstStyle/>
          <a:p>
            <a:r>
              <a:rPr lang="en-US" b="1" dirty="0"/>
              <a:t>Concept Map 5%</a:t>
            </a:r>
          </a:p>
          <a:p>
            <a:r>
              <a:rPr lang="en-US" b="1" dirty="0"/>
              <a:t>Paper Outline 5%</a:t>
            </a:r>
          </a:p>
          <a:p>
            <a:r>
              <a:rPr lang="en-US" b="1" dirty="0"/>
              <a:t>Annotated Bibliography 5%</a:t>
            </a:r>
          </a:p>
          <a:p>
            <a:r>
              <a:rPr lang="en-US" b="1" dirty="0"/>
              <a:t>Draft Paper 15%</a:t>
            </a:r>
          </a:p>
          <a:p>
            <a:r>
              <a:rPr lang="en-US" b="1" dirty="0"/>
              <a:t>Re-Write 10%</a:t>
            </a:r>
          </a:p>
          <a:p>
            <a:endParaRPr lang="en-US" b="1" dirty="0"/>
          </a:p>
          <a:p>
            <a:r>
              <a:rPr lang="en-US" b="1" dirty="0"/>
              <a:t>A total of 40% assigned to this paper</a:t>
            </a:r>
            <a:endParaRPr lang="en-US" dirty="0"/>
          </a:p>
        </p:txBody>
      </p:sp>
    </p:spTree>
    <p:extLst>
      <p:ext uri="{BB962C8B-B14F-4D97-AF65-F5344CB8AC3E}">
        <p14:creationId xmlns:p14="http://schemas.microsoft.com/office/powerpoint/2010/main" val="163105943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1143000"/>
          </a:xfrm>
        </p:spPr>
        <p:txBody>
          <a:bodyPr/>
          <a:lstStyle/>
          <a:p>
            <a:r>
              <a:rPr lang="en-US" sz="3600" dirty="0" smtClean="0">
                <a:solidFill>
                  <a:srgbClr val="FF0000"/>
                </a:solidFill>
              </a:rPr>
              <a:t>Interactive Exercises Using LMS</a:t>
            </a:r>
            <a:endParaRPr lang="en-US" sz="3600" dirty="0">
              <a:solidFill>
                <a:srgbClr val="FF0000"/>
              </a:solidFill>
            </a:endParaRPr>
          </a:p>
        </p:txBody>
      </p:sp>
      <p:sp>
        <p:nvSpPr>
          <p:cNvPr id="3" name="Content Placeholder 2"/>
          <p:cNvSpPr>
            <a:spLocks noGrp="1"/>
          </p:cNvSpPr>
          <p:nvPr>
            <p:ph idx="1"/>
          </p:nvPr>
        </p:nvSpPr>
        <p:spPr/>
        <p:txBody>
          <a:bodyPr>
            <a:normAutofit/>
          </a:bodyPr>
          <a:lstStyle/>
          <a:p>
            <a:r>
              <a:rPr lang="en-US" sz="2400" dirty="0"/>
              <a:t>Students interviewed another classmate : “What is your connection to Human Ecology?</a:t>
            </a:r>
            <a:r>
              <a:rPr lang="en-US" sz="2400" dirty="0" smtClean="0"/>
              <a:t>”</a:t>
            </a:r>
          </a:p>
          <a:p>
            <a:r>
              <a:rPr lang="en-US" sz="2400" dirty="0" smtClean="0">
                <a:solidFill>
                  <a:srgbClr val="3366FF"/>
                </a:solidFill>
              </a:rPr>
              <a:t>Posted </a:t>
            </a:r>
            <a:r>
              <a:rPr lang="en-US" sz="2400" dirty="0">
                <a:solidFill>
                  <a:srgbClr val="3366FF"/>
                </a:solidFill>
              </a:rPr>
              <a:t>a paragraph to summarize the peer’s </a:t>
            </a:r>
            <a:r>
              <a:rPr lang="en-US" sz="2400" dirty="0" smtClean="0">
                <a:solidFill>
                  <a:srgbClr val="3366FF"/>
                </a:solidFill>
              </a:rPr>
              <a:t>story</a:t>
            </a:r>
          </a:p>
          <a:p>
            <a:endParaRPr lang="en-US" sz="2400" dirty="0"/>
          </a:p>
          <a:p>
            <a:r>
              <a:rPr lang="en-US" sz="2400" dirty="0" smtClean="0"/>
              <a:t>Posted </a:t>
            </a:r>
            <a:r>
              <a:rPr lang="en-US" sz="2400" dirty="0"/>
              <a:t>their outline after mind-mapping </a:t>
            </a:r>
            <a:r>
              <a:rPr lang="en-US" sz="2400" dirty="0" smtClean="0"/>
              <a:t>exercise</a:t>
            </a:r>
          </a:p>
          <a:p>
            <a:r>
              <a:rPr lang="en-US" dirty="0" smtClean="0">
                <a:solidFill>
                  <a:srgbClr val="3366FF"/>
                </a:solidFill>
              </a:rPr>
              <a:t>Posted </a:t>
            </a:r>
            <a:r>
              <a:rPr lang="en-US" dirty="0">
                <a:solidFill>
                  <a:srgbClr val="3366FF"/>
                </a:solidFill>
              </a:rPr>
              <a:t>comments to the two peers</a:t>
            </a:r>
            <a:r>
              <a:rPr lang="en-US" dirty="0" smtClean="0">
                <a:solidFill>
                  <a:srgbClr val="3366FF"/>
                </a:solidFill>
              </a:rPr>
              <a:t>’</a:t>
            </a:r>
          </a:p>
          <a:p>
            <a:pPr marL="114300" indent="0">
              <a:buNone/>
            </a:pPr>
            <a:endParaRPr lang="en-US" dirty="0">
              <a:solidFill>
                <a:srgbClr val="3366FF"/>
              </a:solidFill>
            </a:endParaRPr>
          </a:p>
          <a:p>
            <a:r>
              <a:rPr lang="en-US" sz="2400" dirty="0"/>
              <a:t>Posted a draft annotated bibliography</a:t>
            </a:r>
          </a:p>
          <a:p>
            <a:r>
              <a:rPr lang="en-US" sz="2400" dirty="0">
                <a:solidFill>
                  <a:srgbClr val="3366FF"/>
                </a:solidFill>
              </a:rPr>
              <a:t>Posted comments to the two peers’</a:t>
            </a:r>
          </a:p>
        </p:txBody>
      </p:sp>
    </p:spTree>
    <p:extLst>
      <p:ext uri="{BB962C8B-B14F-4D97-AF65-F5344CB8AC3E}">
        <p14:creationId xmlns:p14="http://schemas.microsoft.com/office/powerpoint/2010/main" val="248414620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rgbClr val="FF0000"/>
                </a:solidFill>
              </a:rPr>
              <a:t>HMEC 2030W Course Guide</a:t>
            </a:r>
            <a:endParaRPr lang="en-US" sz="3600" dirty="0">
              <a:solidFill>
                <a:srgbClr val="FF0000"/>
              </a:solidFill>
            </a:endParaRPr>
          </a:p>
        </p:txBody>
      </p:sp>
      <p:sp>
        <p:nvSpPr>
          <p:cNvPr id="3" name="Content Placeholder 2"/>
          <p:cNvSpPr>
            <a:spLocks noGrp="1"/>
          </p:cNvSpPr>
          <p:nvPr>
            <p:ph idx="1"/>
          </p:nvPr>
        </p:nvSpPr>
        <p:spPr/>
        <p:txBody>
          <a:bodyPr/>
          <a:lstStyle/>
          <a:p>
            <a:pPr marL="114300" indent="0">
              <a:buNone/>
            </a:pPr>
            <a:r>
              <a:rPr lang="en-US" dirty="0" smtClean="0"/>
              <a:t>Please view at the following </a:t>
            </a:r>
            <a:r>
              <a:rPr lang="en-US" dirty="0" err="1" smtClean="0"/>
              <a:t>url</a:t>
            </a:r>
            <a:r>
              <a:rPr lang="en-US" dirty="0" smtClean="0"/>
              <a:t>:</a:t>
            </a:r>
          </a:p>
          <a:p>
            <a:endParaRPr lang="en-US" dirty="0"/>
          </a:p>
          <a:p>
            <a:r>
              <a:rPr lang="en-US" sz="2800" dirty="0">
                <a:hlinkClick r:id="rId2"/>
              </a:rPr>
              <a:t>http://libguides.lib.umanitoba.ca/</a:t>
            </a:r>
            <a:r>
              <a:rPr lang="en-US" sz="2800" dirty="0" smtClean="0">
                <a:hlinkClick r:id="rId2"/>
              </a:rPr>
              <a:t>HMEC2030</a:t>
            </a:r>
            <a:endParaRPr lang="en-US" sz="2800" dirty="0" smtClean="0"/>
          </a:p>
          <a:p>
            <a:pPr marL="114300" indent="0">
              <a:buNone/>
            </a:pPr>
            <a:endParaRPr lang="en-US" sz="2800" dirty="0" smtClean="0"/>
          </a:p>
        </p:txBody>
      </p:sp>
    </p:spTree>
    <p:extLst>
      <p:ext uri="{BB962C8B-B14F-4D97-AF65-F5344CB8AC3E}">
        <p14:creationId xmlns:p14="http://schemas.microsoft.com/office/powerpoint/2010/main" val="42162560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ourseGuide1.jpg"/>
          <p:cNvPicPr>
            <a:picLocks noGrp="1" noChangeAspect="1"/>
          </p:cNvPicPr>
          <p:nvPr>
            <p:ph idx="1"/>
          </p:nvPr>
        </p:nvPicPr>
        <p:blipFill>
          <a:blip r:embed="rId2">
            <a:extLst>
              <a:ext uri="{28A0092B-C50C-407E-A947-70E740481C1C}">
                <a14:useLocalDpi xmlns:a14="http://schemas.microsoft.com/office/drawing/2010/main" val="0"/>
              </a:ext>
            </a:extLst>
          </a:blip>
          <a:srcRect l="-14261" r="-14261"/>
          <a:stretch>
            <a:fillRect/>
          </a:stretch>
        </p:blipFill>
        <p:spPr>
          <a:xfrm>
            <a:off x="457200" y="307975"/>
            <a:ext cx="7620000" cy="6242950"/>
          </a:xfrm>
        </p:spPr>
      </p:pic>
    </p:spTree>
    <p:extLst>
      <p:ext uri="{BB962C8B-B14F-4D97-AF65-F5344CB8AC3E}">
        <p14:creationId xmlns:p14="http://schemas.microsoft.com/office/powerpoint/2010/main" val="235362330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CampusGuide2.jpg"/>
          <p:cNvPicPr>
            <a:picLocks noGrp="1" noChangeAspect="1"/>
          </p:cNvPicPr>
          <p:nvPr>
            <p:ph idx="1"/>
          </p:nvPr>
        </p:nvPicPr>
        <p:blipFill>
          <a:blip r:embed="rId2">
            <a:extLst>
              <a:ext uri="{28A0092B-C50C-407E-A947-70E740481C1C}">
                <a14:useLocalDpi xmlns:a14="http://schemas.microsoft.com/office/drawing/2010/main" val="0"/>
              </a:ext>
            </a:extLst>
          </a:blip>
          <a:srcRect t="-54841" b="-54841"/>
          <a:stretch>
            <a:fillRect/>
          </a:stretch>
        </p:blipFill>
        <p:spPr/>
      </p:pic>
    </p:spTree>
    <p:extLst>
      <p:ext uri="{BB962C8B-B14F-4D97-AF65-F5344CB8AC3E}">
        <p14:creationId xmlns:p14="http://schemas.microsoft.com/office/powerpoint/2010/main" val="184008125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846" y="274638"/>
            <a:ext cx="7901354" cy="1143000"/>
          </a:xfrm>
        </p:spPr>
        <p:txBody>
          <a:bodyPr/>
          <a:lstStyle/>
          <a:p>
            <a:pPr algn="ctr"/>
            <a:r>
              <a:rPr lang="en-US" sz="4000" dirty="0" smtClean="0">
                <a:solidFill>
                  <a:srgbClr val="FF0000"/>
                </a:solidFill>
              </a:rPr>
              <a:t>HMEC 2030W </a:t>
            </a:r>
            <a:br>
              <a:rPr lang="en-US" sz="4000" dirty="0" smtClean="0">
                <a:solidFill>
                  <a:srgbClr val="FF0000"/>
                </a:solidFill>
              </a:rPr>
            </a:br>
            <a:r>
              <a:rPr lang="en-US" sz="4000" dirty="0" smtClean="0">
                <a:solidFill>
                  <a:srgbClr val="FF0000"/>
                </a:solidFill>
              </a:rPr>
              <a:t>The 2011 Summer Session</a:t>
            </a:r>
            <a:endParaRPr lang="en-US" sz="4000" dirty="0">
              <a:solidFill>
                <a:srgbClr val="FF0000"/>
              </a:solidFill>
            </a:endParaRPr>
          </a:p>
        </p:txBody>
      </p:sp>
      <p:sp>
        <p:nvSpPr>
          <p:cNvPr id="3" name="Content Placeholder 2"/>
          <p:cNvSpPr>
            <a:spLocks noGrp="1"/>
          </p:cNvSpPr>
          <p:nvPr>
            <p:ph idx="1"/>
          </p:nvPr>
        </p:nvSpPr>
        <p:spPr>
          <a:xfrm>
            <a:off x="457200" y="1600200"/>
            <a:ext cx="7620000" cy="4953000"/>
          </a:xfrm>
        </p:spPr>
        <p:txBody>
          <a:bodyPr/>
          <a:lstStyle/>
          <a:p>
            <a:r>
              <a:rPr lang="en-US" dirty="0" smtClean="0"/>
              <a:t>Faculty of Human Ecology @ University of Manitoba</a:t>
            </a:r>
          </a:p>
          <a:p>
            <a:pPr lvl="1"/>
            <a:r>
              <a:rPr lang="en-US" dirty="0"/>
              <a:t>Department of Family Social Sciences</a:t>
            </a:r>
          </a:p>
          <a:p>
            <a:pPr lvl="1"/>
            <a:r>
              <a:rPr lang="en-US" dirty="0"/>
              <a:t>Department of Human Nutritional Sciences</a:t>
            </a:r>
          </a:p>
          <a:p>
            <a:pPr lvl="1"/>
            <a:r>
              <a:rPr lang="en-US" dirty="0"/>
              <a:t>Department of Textile </a:t>
            </a:r>
            <a:r>
              <a:rPr lang="en-US" dirty="0" smtClean="0"/>
              <a:t>Sciences</a:t>
            </a:r>
          </a:p>
          <a:p>
            <a:pPr marL="411480" lvl="1" indent="0">
              <a:buNone/>
            </a:pPr>
            <a:endParaRPr lang="en-US" dirty="0" smtClean="0"/>
          </a:p>
          <a:p>
            <a:r>
              <a:rPr lang="en-US" dirty="0" smtClean="0"/>
              <a:t>Highly Interdisciplinary</a:t>
            </a:r>
          </a:p>
          <a:p>
            <a:pPr marL="114300" indent="0">
              <a:buNone/>
            </a:pPr>
            <a:endParaRPr lang="en-US" dirty="0" smtClean="0"/>
          </a:p>
          <a:p>
            <a:r>
              <a:rPr lang="en-US" dirty="0" smtClean="0"/>
              <a:t>“Perspectives &amp; Communication” - A foundational course focusing on research &amp; writing skills</a:t>
            </a:r>
          </a:p>
          <a:p>
            <a:pPr marL="114300" indent="0">
              <a:buNone/>
            </a:pPr>
            <a:endParaRPr lang="en-US" dirty="0" smtClean="0"/>
          </a:p>
          <a:p>
            <a:r>
              <a:rPr lang="en-US" dirty="0" smtClean="0"/>
              <a:t>Fourteen (14) students enrolled and 11 completed</a:t>
            </a:r>
          </a:p>
          <a:p>
            <a:endParaRPr lang="en-US" dirty="0"/>
          </a:p>
          <a:p>
            <a:endParaRPr lang="en-US" dirty="0"/>
          </a:p>
          <a:p>
            <a:pPr marL="114300" indent="0">
              <a:buNone/>
            </a:pPr>
            <a:endParaRPr lang="en-US" dirty="0" smtClean="0"/>
          </a:p>
          <a:p>
            <a:pPr marL="114300" indent="0">
              <a:buNone/>
            </a:pPr>
            <a:endParaRPr lang="en-US" dirty="0" smtClean="0"/>
          </a:p>
        </p:txBody>
      </p:sp>
    </p:spTree>
    <p:extLst>
      <p:ext uri="{BB962C8B-B14F-4D97-AF65-F5344CB8AC3E}">
        <p14:creationId xmlns:p14="http://schemas.microsoft.com/office/powerpoint/2010/main" val="239339093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CourseGuide2.jpg"/>
          <p:cNvPicPr>
            <a:picLocks noGrp="1" noChangeAspect="1"/>
          </p:cNvPicPr>
          <p:nvPr>
            <p:ph idx="1"/>
          </p:nvPr>
        </p:nvPicPr>
        <p:blipFill>
          <a:blip r:embed="rId2">
            <a:extLst>
              <a:ext uri="{28A0092B-C50C-407E-A947-70E740481C1C}">
                <a14:useLocalDpi xmlns:a14="http://schemas.microsoft.com/office/drawing/2010/main" val="0"/>
              </a:ext>
            </a:extLst>
          </a:blip>
          <a:srcRect l="-10596" r="-10596"/>
          <a:stretch>
            <a:fillRect/>
          </a:stretch>
        </p:blipFill>
        <p:spPr>
          <a:xfrm>
            <a:off x="457200" y="-1"/>
            <a:ext cx="7620000" cy="6711871"/>
          </a:xfrm>
        </p:spPr>
      </p:pic>
    </p:spTree>
    <p:extLst>
      <p:ext uri="{BB962C8B-B14F-4D97-AF65-F5344CB8AC3E}">
        <p14:creationId xmlns:p14="http://schemas.microsoft.com/office/powerpoint/2010/main" val="127625764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I asked two recent graduates and one 4</a:t>
            </a:r>
            <a:r>
              <a:rPr lang="en-US" baseline="30000" dirty="0" smtClean="0"/>
              <a:t>th</a:t>
            </a:r>
            <a:r>
              <a:rPr lang="en-US" dirty="0" smtClean="0"/>
              <a:t> year student, who came over to the video session right after attending the last class of her undergraduate program, to talk about their story, “My Connection to Human Ecology,” and their video clips were posted on the Course Guide.</a:t>
            </a:r>
          </a:p>
          <a:p>
            <a:pPr marL="114300" indent="0">
              <a:buNone/>
            </a:pPr>
            <a:endParaRPr lang="en-US" dirty="0"/>
          </a:p>
          <a:p>
            <a:r>
              <a:rPr lang="en-US" dirty="0" smtClean="0"/>
              <a:t>Please visit</a:t>
            </a:r>
            <a:r>
              <a:rPr lang="en-US" dirty="0"/>
              <a:t>: </a:t>
            </a:r>
            <a:r>
              <a:rPr lang="en-US" dirty="0">
                <a:hlinkClick r:id="rId2"/>
              </a:rPr>
              <a:t>http://libguides.lib.umanitoba.ca/content.php?pid=195781&amp;sid=</a:t>
            </a:r>
            <a:r>
              <a:rPr lang="en-US" dirty="0" smtClean="0">
                <a:hlinkClick r:id="rId2"/>
              </a:rPr>
              <a:t>1713005</a:t>
            </a:r>
            <a:endParaRPr lang="en-US" dirty="0" smtClean="0"/>
          </a:p>
          <a:p>
            <a:endParaRPr lang="en-US" dirty="0" smtClean="0"/>
          </a:p>
        </p:txBody>
      </p:sp>
    </p:spTree>
    <p:extLst>
      <p:ext uri="{BB962C8B-B14F-4D97-AF65-F5344CB8AC3E}">
        <p14:creationId xmlns:p14="http://schemas.microsoft.com/office/powerpoint/2010/main" val="4018543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hristi Quinn - YouTube0.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7200" y="465138"/>
            <a:ext cx="7620000" cy="5715000"/>
          </a:xfrm>
        </p:spPr>
      </p:pic>
    </p:spTree>
    <p:extLst>
      <p:ext uri="{BB962C8B-B14F-4D97-AF65-F5344CB8AC3E}">
        <p14:creationId xmlns:p14="http://schemas.microsoft.com/office/powerpoint/2010/main" val="269450735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ourseGuide3.jpg"/>
          <p:cNvPicPr>
            <a:picLocks noGrp="1" noChangeAspect="1"/>
          </p:cNvPicPr>
          <p:nvPr>
            <p:ph idx="1"/>
          </p:nvPr>
        </p:nvPicPr>
        <p:blipFill>
          <a:blip r:embed="rId2">
            <a:extLst>
              <a:ext uri="{28A0092B-C50C-407E-A947-70E740481C1C}">
                <a14:useLocalDpi xmlns:a14="http://schemas.microsoft.com/office/drawing/2010/main" val="0"/>
              </a:ext>
            </a:extLst>
          </a:blip>
          <a:srcRect t="7702" b="7702"/>
          <a:stretch>
            <a:fillRect/>
          </a:stretch>
        </p:blipFill>
        <p:spPr>
          <a:xfrm>
            <a:off x="457200" y="1"/>
            <a:ext cx="7620000" cy="6858000"/>
          </a:xfrm>
        </p:spPr>
      </p:pic>
    </p:spTree>
    <p:extLst>
      <p:ext uri="{BB962C8B-B14F-4D97-AF65-F5344CB8AC3E}">
        <p14:creationId xmlns:p14="http://schemas.microsoft.com/office/powerpoint/2010/main" val="143866874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ourseGuide4.jpg"/>
          <p:cNvPicPr>
            <a:picLocks noGrp="1" noChangeAspect="1"/>
          </p:cNvPicPr>
          <p:nvPr>
            <p:ph idx="1"/>
          </p:nvPr>
        </p:nvPicPr>
        <p:blipFill>
          <a:blip r:embed="rId2">
            <a:extLst>
              <a:ext uri="{28A0092B-C50C-407E-A947-70E740481C1C}">
                <a14:useLocalDpi xmlns:a14="http://schemas.microsoft.com/office/drawing/2010/main" val="0"/>
              </a:ext>
            </a:extLst>
          </a:blip>
          <a:srcRect t="-6855" b="-6855"/>
          <a:stretch>
            <a:fillRect/>
          </a:stretch>
        </p:blipFill>
        <p:spPr>
          <a:xfrm>
            <a:off x="457200" y="184150"/>
            <a:ext cx="7620000" cy="6515100"/>
          </a:xfrm>
        </p:spPr>
      </p:pic>
    </p:spTree>
    <p:extLst>
      <p:ext uri="{BB962C8B-B14F-4D97-AF65-F5344CB8AC3E}">
        <p14:creationId xmlns:p14="http://schemas.microsoft.com/office/powerpoint/2010/main" val="243900159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CourseGuide6.jpg"/>
          <p:cNvPicPr>
            <a:picLocks noGrp="1" noChangeAspect="1"/>
          </p:cNvPicPr>
          <p:nvPr>
            <p:ph idx="1"/>
          </p:nvPr>
        </p:nvPicPr>
        <p:blipFill>
          <a:blip r:embed="rId2">
            <a:extLst>
              <a:ext uri="{28A0092B-C50C-407E-A947-70E740481C1C}">
                <a14:useLocalDpi xmlns:a14="http://schemas.microsoft.com/office/drawing/2010/main" val="0"/>
              </a:ext>
            </a:extLst>
          </a:blip>
          <a:srcRect l="-14679" r="-14679"/>
          <a:stretch>
            <a:fillRect/>
          </a:stretch>
        </p:blipFill>
        <p:spPr>
          <a:xfrm>
            <a:off x="457200" y="0"/>
            <a:ext cx="7620000" cy="6400800"/>
          </a:xfrm>
        </p:spPr>
      </p:pic>
    </p:spTree>
    <p:extLst>
      <p:ext uri="{BB962C8B-B14F-4D97-AF65-F5344CB8AC3E}">
        <p14:creationId xmlns:p14="http://schemas.microsoft.com/office/powerpoint/2010/main" val="408305927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Research Findings</a:t>
            </a:r>
            <a:endParaRPr lang="en-US" dirty="0">
              <a:solidFill>
                <a:srgbClr val="FF0000"/>
              </a:solidFill>
            </a:endParaRPr>
          </a:p>
        </p:txBody>
      </p:sp>
      <p:sp>
        <p:nvSpPr>
          <p:cNvPr id="3" name="Content Placeholder 2"/>
          <p:cNvSpPr>
            <a:spLocks noGrp="1"/>
          </p:cNvSpPr>
          <p:nvPr>
            <p:ph idx="1"/>
          </p:nvPr>
        </p:nvSpPr>
        <p:spPr/>
        <p:txBody>
          <a:bodyPr/>
          <a:lstStyle/>
          <a:p>
            <a:pPr marL="114300" indent="0">
              <a:buNone/>
            </a:pPr>
            <a:r>
              <a:rPr lang="en-US" sz="2400" dirty="0" smtClean="0"/>
              <a:t>The Impact On:</a:t>
            </a:r>
          </a:p>
          <a:p>
            <a:pPr marL="114300" indent="0">
              <a:buNone/>
            </a:pPr>
            <a:endParaRPr lang="en-US" dirty="0" smtClean="0"/>
          </a:p>
          <a:p>
            <a:r>
              <a:rPr lang="en-US" dirty="0" smtClean="0"/>
              <a:t>Student Learning Experiences</a:t>
            </a:r>
          </a:p>
          <a:p>
            <a:r>
              <a:rPr lang="en-US" dirty="0" smtClean="0"/>
              <a:t>Student Perceptions of Locating and Using Relevant Sources</a:t>
            </a:r>
          </a:p>
          <a:p>
            <a:r>
              <a:rPr lang="en-US" dirty="0" smtClean="0"/>
              <a:t>Student Understanding of Writing </a:t>
            </a:r>
            <a:r>
              <a:rPr lang="en-US" dirty="0"/>
              <a:t>Processes</a:t>
            </a:r>
          </a:p>
          <a:p>
            <a:r>
              <a:rPr lang="en-US" dirty="0" smtClean="0"/>
              <a:t>Student Learning </a:t>
            </a:r>
            <a:r>
              <a:rPr lang="en-US" dirty="0"/>
              <a:t>Processes </a:t>
            </a:r>
            <a:r>
              <a:rPr lang="en-US" dirty="0" smtClean="0"/>
              <a:t>with the Use of Online Resources</a:t>
            </a:r>
            <a:endParaRPr lang="en-US" dirty="0"/>
          </a:p>
          <a:p>
            <a:r>
              <a:rPr lang="en-US" dirty="0"/>
              <a:t>The Instructor</a:t>
            </a:r>
          </a:p>
          <a:p>
            <a:pPr marL="114300" indent="0">
              <a:buNone/>
            </a:pPr>
            <a:endParaRPr lang="en-US" dirty="0" smtClean="0"/>
          </a:p>
        </p:txBody>
      </p:sp>
    </p:spTree>
    <p:extLst>
      <p:ext uri="{BB962C8B-B14F-4D97-AF65-F5344CB8AC3E}">
        <p14:creationId xmlns:p14="http://schemas.microsoft.com/office/powerpoint/2010/main" val="193412565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Overall Learning Experience</a:t>
            </a:r>
            <a:endParaRPr lang="en-US" dirty="0">
              <a:solidFill>
                <a:srgbClr val="FF0000"/>
              </a:solidFill>
            </a:endParaRPr>
          </a:p>
        </p:txBody>
      </p:sp>
      <p:pic>
        <p:nvPicPr>
          <p:cNvPr id="4" name="Content Placeholder 7" descr="Learning_Experience.png"/>
          <p:cNvPicPr>
            <a:picLocks noGrp="1" noChangeAspect="1"/>
          </p:cNvPicPr>
          <p:nvPr>
            <p:ph idx="1"/>
          </p:nvPr>
        </p:nvPicPr>
        <p:blipFill>
          <a:blip r:embed="rId2"/>
          <a:srcRect t="-9649" b="-9649"/>
          <a:stretch>
            <a:fillRect/>
          </a:stretch>
        </p:blipFill>
        <p:spPr>
          <a:xfrm>
            <a:off x="174289" y="921456"/>
            <a:ext cx="8141833" cy="5936544"/>
          </a:xfrm>
        </p:spPr>
      </p:pic>
    </p:spTree>
    <p:extLst>
      <p:ext uri="{BB962C8B-B14F-4D97-AF65-F5344CB8AC3E}">
        <p14:creationId xmlns:p14="http://schemas.microsoft.com/office/powerpoint/2010/main" val="122851474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solidFill>
                  <a:srgbClr val="FF0000"/>
                </a:solidFill>
              </a:rPr>
              <a:t>Understanding Writing Processes</a:t>
            </a:r>
            <a:endParaRPr lang="en-US" sz="4000" dirty="0">
              <a:solidFill>
                <a:srgbClr val="FF0000"/>
              </a:solidFill>
            </a:endParaRPr>
          </a:p>
        </p:txBody>
      </p:sp>
      <p:sp>
        <p:nvSpPr>
          <p:cNvPr id="3" name="Content Placeholder 2"/>
          <p:cNvSpPr>
            <a:spLocks noGrp="1"/>
          </p:cNvSpPr>
          <p:nvPr>
            <p:ph idx="1"/>
          </p:nvPr>
        </p:nvSpPr>
        <p:spPr/>
        <p:txBody>
          <a:bodyPr/>
          <a:lstStyle/>
          <a:p>
            <a:r>
              <a:rPr lang="en-US" dirty="0"/>
              <a:t>Online interactions helped students reflect on their own approaches when they saw the approaches of others.</a:t>
            </a:r>
          </a:p>
          <a:p>
            <a:endParaRPr lang="en-US" dirty="0"/>
          </a:p>
          <a:p>
            <a:r>
              <a:rPr lang="en-US" dirty="0"/>
              <a:t>Online interactions can help students develop voice</a:t>
            </a:r>
            <a:r>
              <a:rPr lang="en-US" dirty="0" smtClean="0"/>
              <a:t>.</a:t>
            </a:r>
          </a:p>
          <a:p>
            <a:pPr marL="114300" indent="0">
              <a:buNone/>
            </a:pPr>
            <a:endParaRPr lang="en-US" dirty="0"/>
          </a:p>
          <a:p>
            <a:pPr marL="452628" indent="-342900"/>
            <a:r>
              <a:rPr lang="en-US" dirty="0"/>
              <a:t>Hearing other people’s comments and questions gave reminders and good ideas.  “You started formulating your own ways.</a:t>
            </a:r>
            <a:r>
              <a:rPr lang="en-US" dirty="0" smtClean="0"/>
              <a:t>”</a:t>
            </a:r>
          </a:p>
          <a:p>
            <a:pPr marL="452628" indent="-342900"/>
            <a:endParaRPr lang="en-US" dirty="0"/>
          </a:p>
          <a:p>
            <a:pPr marL="452628" indent="-342900"/>
            <a:r>
              <a:rPr lang="en-US" dirty="0"/>
              <a:t>What helped most was looking at other people’s outlines.  “For the future, my outline will be a lot more detailed.”</a:t>
            </a:r>
          </a:p>
          <a:p>
            <a:pPr marL="109728" indent="0">
              <a:buNone/>
            </a:pPr>
            <a:endParaRPr lang="en-US" dirty="0" smtClean="0"/>
          </a:p>
          <a:p>
            <a:pPr marL="452628" indent="-342900"/>
            <a:endParaRPr lang="en-US" dirty="0"/>
          </a:p>
        </p:txBody>
      </p:sp>
    </p:spTree>
    <p:extLst>
      <p:ext uri="{BB962C8B-B14F-4D97-AF65-F5344CB8AC3E}">
        <p14:creationId xmlns:p14="http://schemas.microsoft.com/office/powerpoint/2010/main" val="127991326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“You never ever get to look at other people’s material… you see how other people learn and write… you saw this online.”</a:t>
            </a:r>
          </a:p>
          <a:p>
            <a:endParaRPr lang="en-US" dirty="0" smtClean="0"/>
          </a:p>
          <a:p>
            <a:r>
              <a:rPr lang="en-US" dirty="0"/>
              <a:t>Feedback from classmates was not helpful… However, posting and sharing is important for confidence.  Posting for peers shows confidence in what the student has written.  There’s a broader audience than just the prof.</a:t>
            </a:r>
          </a:p>
          <a:p>
            <a:endParaRPr lang="en-US" dirty="0"/>
          </a:p>
        </p:txBody>
      </p:sp>
    </p:spTree>
    <p:extLst>
      <p:ext uri="{BB962C8B-B14F-4D97-AF65-F5344CB8AC3E}">
        <p14:creationId xmlns:p14="http://schemas.microsoft.com/office/powerpoint/2010/main" val="322930998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What is Blended Learning?</a:t>
            </a:r>
            <a:endParaRPr lang="en-US" dirty="0">
              <a:solidFill>
                <a:srgbClr val="FF0000"/>
              </a:solidFill>
            </a:endParaRPr>
          </a:p>
        </p:txBody>
      </p:sp>
      <p:sp>
        <p:nvSpPr>
          <p:cNvPr id="3" name="Content Placeholder 2"/>
          <p:cNvSpPr>
            <a:spLocks noGrp="1"/>
          </p:cNvSpPr>
          <p:nvPr>
            <p:ph idx="1"/>
          </p:nvPr>
        </p:nvSpPr>
        <p:spPr/>
        <p:txBody>
          <a:bodyPr/>
          <a:lstStyle/>
          <a:p>
            <a:r>
              <a:rPr lang="en-US" dirty="0" smtClean="0"/>
              <a:t>“A </a:t>
            </a:r>
            <a:r>
              <a:rPr lang="en-US" dirty="0"/>
              <a:t>blended learning approach combines face to face classroom methods with computer-mediated activities to form an integrated instructional approach. </a:t>
            </a:r>
            <a:r>
              <a:rPr lang="en-US" dirty="0" smtClean="0"/>
              <a:t>… digital </a:t>
            </a:r>
            <a:r>
              <a:rPr lang="en-US" dirty="0"/>
              <a:t>materials have served in a supplementary role, helping to support face to face instruction</a:t>
            </a:r>
            <a:r>
              <a:rPr lang="en-US" dirty="0" smtClean="0"/>
              <a:t>.”  (2009, Penn State web site)</a:t>
            </a:r>
          </a:p>
          <a:p>
            <a:endParaRPr lang="en-US" dirty="0"/>
          </a:p>
          <a:p>
            <a:r>
              <a:rPr lang="en-US" dirty="0" smtClean="0"/>
              <a:t>“</a:t>
            </a:r>
            <a:r>
              <a:rPr lang="en-US" dirty="0"/>
              <a:t>There are many different approaches to blended learning. It can take on many shapes or forms, depending on the teachers and learners involved. As of now</a:t>
            </a:r>
            <a:r>
              <a:rPr lang="en-US" dirty="0">
                <a:solidFill>
                  <a:srgbClr val="FFFF00"/>
                </a:solidFill>
              </a:rPr>
              <a:t>, </a:t>
            </a:r>
            <a:r>
              <a:rPr lang="en-US" dirty="0">
                <a:solidFill>
                  <a:srgbClr val="FF0000"/>
                </a:solidFill>
              </a:rPr>
              <a:t>there is no consensus on a single agreed-upon definition for blended </a:t>
            </a:r>
            <a:r>
              <a:rPr lang="en-US" dirty="0" smtClean="0">
                <a:solidFill>
                  <a:srgbClr val="FF0000"/>
                </a:solidFill>
              </a:rPr>
              <a:t>learning.</a:t>
            </a:r>
            <a:r>
              <a:rPr lang="en-US" dirty="0" smtClean="0">
                <a:solidFill>
                  <a:srgbClr val="FFFF00"/>
                </a:solidFill>
              </a:rPr>
              <a:t>.</a:t>
            </a:r>
            <a:r>
              <a:rPr lang="en-US" dirty="0" smtClean="0"/>
              <a:t> </a:t>
            </a:r>
            <a:r>
              <a:rPr lang="en-US" dirty="0"/>
              <a:t>The terms "blended," "hybrid," and "mixed-mode" are used interchangeably in current research literature</a:t>
            </a:r>
            <a:r>
              <a:rPr lang="en-US" dirty="0" smtClean="0"/>
              <a:t>.” (2003, </a:t>
            </a:r>
            <a:r>
              <a:rPr lang="en-US" dirty="0" err="1" smtClean="0"/>
              <a:t>Martyn</a:t>
            </a:r>
            <a:r>
              <a:rPr lang="en-US" dirty="0" smtClean="0"/>
              <a:t>, as cited by Wikipedia)</a:t>
            </a:r>
            <a:endParaRPr lang="en-US" dirty="0"/>
          </a:p>
        </p:txBody>
      </p:sp>
    </p:spTree>
    <p:extLst>
      <p:ext uri="{BB962C8B-B14F-4D97-AF65-F5344CB8AC3E}">
        <p14:creationId xmlns:p14="http://schemas.microsoft.com/office/powerpoint/2010/main" val="53623919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smtClean="0">
                <a:solidFill>
                  <a:srgbClr val="FF0000"/>
                </a:solidFill>
              </a:rPr>
              <a:t>Perceptions of Finding and Locating Relevant Sources</a:t>
            </a:r>
            <a:endParaRPr lang="en-US" sz="3600" dirty="0">
              <a:solidFill>
                <a:srgbClr val="FF0000"/>
              </a:solidFill>
            </a:endParaRPr>
          </a:p>
        </p:txBody>
      </p:sp>
      <p:sp>
        <p:nvSpPr>
          <p:cNvPr id="3" name="Content Placeholder 2"/>
          <p:cNvSpPr>
            <a:spLocks noGrp="1"/>
          </p:cNvSpPr>
          <p:nvPr>
            <p:ph idx="1"/>
          </p:nvPr>
        </p:nvSpPr>
        <p:spPr>
          <a:xfrm>
            <a:off x="457199" y="1600200"/>
            <a:ext cx="7323685" cy="4800600"/>
          </a:xfrm>
        </p:spPr>
        <p:txBody>
          <a:bodyPr>
            <a:normAutofit/>
          </a:bodyPr>
          <a:lstStyle/>
          <a:p>
            <a:pPr>
              <a:buNone/>
            </a:pPr>
            <a:endParaRPr lang="en-US" sz="2400" dirty="0" smtClean="0"/>
          </a:p>
          <a:p>
            <a:pPr>
              <a:buNone/>
            </a:pPr>
            <a:endParaRPr lang="en-US" sz="2400" dirty="0"/>
          </a:p>
          <a:p>
            <a:pPr>
              <a:buNone/>
            </a:pPr>
            <a:r>
              <a:rPr lang="en-US" sz="2400" dirty="0" smtClean="0"/>
              <a:t>Do </a:t>
            </a:r>
            <a:r>
              <a:rPr lang="en-US" sz="2400" dirty="0"/>
              <a:t>you think that your understanding of how to use existing, published information has changed?  </a:t>
            </a:r>
          </a:p>
          <a:p>
            <a:pPr>
              <a:buNone/>
            </a:pPr>
            <a:endParaRPr lang="en-US" sz="2400" dirty="0"/>
          </a:p>
          <a:p>
            <a:pPr>
              <a:buNone/>
            </a:pPr>
            <a:r>
              <a:rPr lang="en-US" sz="2400" dirty="0"/>
              <a:t>Do you think that you have a new understanding of how to use </a:t>
            </a:r>
            <a:r>
              <a:rPr lang="en-US" sz="2400" dirty="0" smtClean="0"/>
              <a:t>relevant </a:t>
            </a:r>
            <a:r>
              <a:rPr lang="en-US" sz="2400" dirty="0"/>
              <a:t>sources?</a:t>
            </a:r>
          </a:p>
          <a:p>
            <a:pPr>
              <a:buNone/>
            </a:pPr>
            <a:endParaRPr lang="en-US" sz="3600" dirty="0"/>
          </a:p>
        </p:txBody>
      </p:sp>
      <p:pic>
        <p:nvPicPr>
          <p:cNvPr id="4" name="Picture 3" descr="single_red_question_mark.jpg"/>
          <p:cNvPicPr>
            <a:picLocks noChangeAspect="1"/>
          </p:cNvPicPr>
          <p:nvPr/>
        </p:nvPicPr>
        <p:blipFill>
          <a:blip r:embed="rId2"/>
          <a:stretch>
            <a:fillRect/>
          </a:stretch>
        </p:blipFill>
        <p:spPr>
          <a:xfrm>
            <a:off x="6276767" y="4116989"/>
            <a:ext cx="1640975" cy="2380525"/>
          </a:xfrm>
          <a:prstGeom prst="rect">
            <a:avLst/>
          </a:prstGeom>
        </p:spPr>
      </p:pic>
    </p:spTree>
    <p:extLst>
      <p:ext uri="{BB962C8B-B14F-4D97-AF65-F5344CB8AC3E}">
        <p14:creationId xmlns:p14="http://schemas.microsoft.com/office/powerpoint/2010/main" val="397423237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114300" indent="0">
              <a:buNone/>
            </a:pPr>
            <a:r>
              <a:rPr lang="en-US" sz="2800" dirty="0" smtClean="0"/>
              <a:t>All Answered #3:</a:t>
            </a:r>
          </a:p>
          <a:p>
            <a:pPr marL="114300" indent="0">
              <a:buNone/>
            </a:pPr>
            <a:endParaRPr lang="en-US" sz="2800" dirty="0"/>
          </a:p>
          <a:p>
            <a:r>
              <a:rPr lang="en-US" sz="2800" dirty="0" smtClean="0"/>
              <a:t>1. Nothing has changed.</a:t>
            </a:r>
          </a:p>
          <a:p>
            <a:r>
              <a:rPr lang="en-US" sz="2800" dirty="0" smtClean="0"/>
              <a:t>2. Yes, I have a new understanding, but I don't think I got the skill, yet</a:t>
            </a:r>
          </a:p>
          <a:p>
            <a:r>
              <a:rPr lang="en-US" sz="2800" b="1" dirty="0" smtClean="0">
                <a:solidFill>
                  <a:srgbClr val="FF0000"/>
                </a:solidFill>
              </a:rPr>
              <a:t>3. Yes, I have a new understanding and can apply it in other papers.</a:t>
            </a:r>
          </a:p>
          <a:p>
            <a:r>
              <a:rPr lang="en-US" sz="2800" dirty="0" smtClean="0"/>
              <a:t>4. None of the above.</a:t>
            </a:r>
          </a:p>
          <a:p>
            <a:r>
              <a:rPr lang="en-US" sz="2800" dirty="0" smtClean="0"/>
              <a:t>5. Not applicable.</a:t>
            </a:r>
          </a:p>
          <a:p>
            <a:pPr>
              <a:buNone/>
            </a:pPr>
            <a:endParaRPr lang="en-US" dirty="0" smtClean="0"/>
          </a:p>
          <a:p>
            <a:pPr>
              <a:buNone/>
            </a:pPr>
            <a:endParaRPr lang="en-US" dirty="0"/>
          </a:p>
        </p:txBody>
      </p:sp>
      <p:pic>
        <p:nvPicPr>
          <p:cNvPr id="4" name="Picture 3" descr="yes_no_maybe_red_dice_pc.jpg"/>
          <p:cNvPicPr>
            <a:picLocks noChangeAspect="1"/>
          </p:cNvPicPr>
          <p:nvPr/>
        </p:nvPicPr>
        <p:blipFill>
          <a:blip r:embed="rId2"/>
          <a:stretch>
            <a:fillRect/>
          </a:stretch>
        </p:blipFill>
        <p:spPr>
          <a:xfrm>
            <a:off x="7096124" y="4810124"/>
            <a:ext cx="2047875" cy="2047875"/>
          </a:xfrm>
          <a:prstGeom prst="rect">
            <a:avLst/>
          </a:prstGeom>
        </p:spPr>
      </p:pic>
      <p:pic>
        <p:nvPicPr>
          <p:cNvPr id="3" name="Picture 2" descr="hole_hand_thumbs_up.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805617" y="0"/>
            <a:ext cx="1338383" cy="2136059"/>
          </a:xfrm>
          <a:prstGeom prst="rect">
            <a:avLst/>
          </a:prstGeom>
        </p:spPr>
      </p:pic>
    </p:spTree>
    <p:extLst>
      <p:ext uri="{BB962C8B-B14F-4D97-AF65-F5344CB8AC3E}">
        <p14:creationId xmlns:p14="http://schemas.microsoft.com/office/powerpoint/2010/main" val="410558963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67046" y="274638"/>
            <a:ext cx="8229600" cy="1143000"/>
          </a:xfrm>
        </p:spPr>
        <p:txBody>
          <a:bodyPr>
            <a:normAutofit fontScale="90000"/>
          </a:bodyPr>
          <a:lstStyle/>
          <a:p>
            <a:r>
              <a:rPr lang="en-US" dirty="0" smtClean="0"/>
              <a:t>Rating Success in Locating Relevant Sources (Scale 1-5)</a:t>
            </a:r>
            <a:endParaRPr lang="en-US" dirty="0"/>
          </a:p>
        </p:txBody>
      </p:sp>
      <p:pic>
        <p:nvPicPr>
          <p:cNvPr id="5" name="Picture 4" descr="tape_measuring_success.jpg"/>
          <p:cNvPicPr>
            <a:picLocks noChangeAspect="1"/>
          </p:cNvPicPr>
          <p:nvPr/>
        </p:nvPicPr>
        <p:blipFill>
          <a:blip r:embed="rId2"/>
          <a:stretch>
            <a:fillRect/>
          </a:stretch>
        </p:blipFill>
        <p:spPr>
          <a:xfrm>
            <a:off x="7871414" y="1417638"/>
            <a:ext cx="996461" cy="4278923"/>
          </a:xfrm>
          <a:prstGeom prst="rect">
            <a:avLst/>
          </a:prstGeom>
        </p:spPr>
      </p:pic>
      <p:graphicFrame>
        <p:nvGraphicFramePr>
          <p:cNvPr id="8" name="Content Placeholder 5"/>
          <p:cNvGraphicFramePr>
            <a:graphicFrameLocks noGrp="1"/>
          </p:cNvGraphicFramePr>
          <p:nvPr>
            <p:ph idx="1"/>
            <p:extLst>
              <p:ext uri="{D42A27DB-BD31-4B8C-83A1-F6EECF244321}">
                <p14:modId xmlns:p14="http://schemas.microsoft.com/office/powerpoint/2010/main" val="3652796023"/>
              </p:ext>
            </p:extLst>
          </p:nvPr>
        </p:nvGraphicFramePr>
        <p:xfrm>
          <a:off x="457200" y="2163763"/>
          <a:ext cx="7104185" cy="452596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6912302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Findings:</a:t>
            </a:r>
            <a:endParaRPr lang="en-US" dirty="0">
              <a:solidFill>
                <a:srgbClr val="FF0000"/>
              </a:solidFill>
            </a:endParaRPr>
          </a:p>
        </p:txBody>
      </p:sp>
      <p:sp>
        <p:nvSpPr>
          <p:cNvPr id="3" name="Content Placeholder 2"/>
          <p:cNvSpPr>
            <a:spLocks noGrp="1"/>
          </p:cNvSpPr>
          <p:nvPr>
            <p:ph idx="1"/>
          </p:nvPr>
        </p:nvSpPr>
        <p:spPr/>
        <p:txBody>
          <a:bodyPr/>
          <a:lstStyle/>
          <a:p>
            <a:r>
              <a:rPr lang="en-US" sz="2000" dirty="0"/>
              <a:t>Students gained a sense of success in locating relevant sources for their papers</a:t>
            </a:r>
            <a:br>
              <a:rPr lang="en-US" sz="2000" dirty="0"/>
            </a:br>
            <a:endParaRPr lang="en-US" sz="2000" dirty="0"/>
          </a:p>
          <a:p>
            <a:r>
              <a:rPr lang="en-US" sz="2000" dirty="0"/>
              <a:t>They understood the importance of APA style in professional writings</a:t>
            </a:r>
          </a:p>
          <a:p>
            <a:endParaRPr lang="en-US" sz="2000" dirty="0"/>
          </a:p>
          <a:p>
            <a:r>
              <a:rPr lang="en-US" sz="2000" dirty="0"/>
              <a:t>Better appreciation of library resources</a:t>
            </a:r>
          </a:p>
          <a:p>
            <a:endParaRPr lang="en-US" dirty="0"/>
          </a:p>
        </p:txBody>
      </p:sp>
    </p:spTree>
    <p:extLst>
      <p:ext uri="{BB962C8B-B14F-4D97-AF65-F5344CB8AC3E}">
        <p14:creationId xmlns:p14="http://schemas.microsoft.com/office/powerpoint/2010/main" val="333808376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rgbClr val="FF0000"/>
                </a:solidFill>
              </a:rPr>
              <a:t>Some comments from the students:</a:t>
            </a:r>
          </a:p>
        </p:txBody>
      </p:sp>
      <p:sp>
        <p:nvSpPr>
          <p:cNvPr id="3" name="Content Placeholder 2"/>
          <p:cNvSpPr>
            <a:spLocks noGrp="1"/>
          </p:cNvSpPr>
          <p:nvPr>
            <p:ph idx="1"/>
          </p:nvPr>
        </p:nvSpPr>
        <p:spPr/>
        <p:txBody>
          <a:bodyPr/>
          <a:lstStyle/>
          <a:p>
            <a:r>
              <a:rPr lang="en-US" dirty="0"/>
              <a:t>“The U of M Library save function was great.  I liked how it automatically put the journal/article in APA reference.”</a:t>
            </a:r>
          </a:p>
          <a:p>
            <a:pPr>
              <a:buNone/>
            </a:pPr>
            <a:endParaRPr lang="en-US" dirty="0"/>
          </a:p>
          <a:p>
            <a:r>
              <a:rPr lang="en-US" dirty="0"/>
              <a:t>“Now I know how to use the Library website to get online sources!”</a:t>
            </a:r>
          </a:p>
          <a:p>
            <a:pPr>
              <a:buNone/>
            </a:pPr>
            <a:endParaRPr lang="en-US" dirty="0"/>
          </a:p>
          <a:p>
            <a:r>
              <a:rPr lang="en-US" dirty="0"/>
              <a:t>“The Libraries website was very useful!”</a:t>
            </a:r>
          </a:p>
          <a:p>
            <a:pPr>
              <a:buNone/>
            </a:pPr>
            <a:endParaRPr lang="en-US" dirty="0"/>
          </a:p>
          <a:p>
            <a:r>
              <a:rPr lang="en-US" dirty="0"/>
              <a:t>“The U of M Libraries site made it easy to get academic sources.”</a:t>
            </a:r>
          </a:p>
          <a:p>
            <a:endParaRPr lang="en-US" dirty="0"/>
          </a:p>
        </p:txBody>
      </p:sp>
    </p:spTree>
    <p:extLst>
      <p:ext uri="{BB962C8B-B14F-4D97-AF65-F5344CB8AC3E}">
        <p14:creationId xmlns:p14="http://schemas.microsoft.com/office/powerpoint/2010/main" val="245670626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Conclusion:</a:t>
            </a:r>
            <a:endParaRPr lang="en-US" dirty="0">
              <a:solidFill>
                <a:srgbClr val="FF0000"/>
              </a:solidFill>
            </a:endParaRPr>
          </a:p>
        </p:txBody>
      </p:sp>
      <p:sp>
        <p:nvSpPr>
          <p:cNvPr id="3" name="Content Placeholder 2"/>
          <p:cNvSpPr>
            <a:spLocks noGrp="1"/>
          </p:cNvSpPr>
          <p:nvPr>
            <p:ph idx="1"/>
          </p:nvPr>
        </p:nvSpPr>
        <p:spPr/>
        <p:txBody>
          <a:bodyPr>
            <a:normAutofit/>
          </a:bodyPr>
          <a:lstStyle/>
          <a:p>
            <a:pPr marL="114300" indent="0">
              <a:buNone/>
            </a:pPr>
            <a:r>
              <a:rPr lang="en-US" sz="3200" dirty="0" smtClean="0"/>
              <a:t>We were able </a:t>
            </a:r>
            <a:r>
              <a:rPr lang="en-US" sz="3200" dirty="0"/>
              <a:t>to advance information literacy skills of students as a by-product of their learning</a:t>
            </a:r>
            <a:r>
              <a:rPr lang="en-US" sz="3200" dirty="0"/>
              <a:t> </a:t>
            </a:r>
            <a:r>
              <a:rPr lang="en-US" sz="3200" dirty="0" smtClean="0"/>
              <a:t>in the course.</a:t>
            </a:r>
            <a:endParaRPr lang="en-US" sz="3200" dirty="0"/>
          </a:p>
        </p:txBody>
      </p:sp>
    </p:spTree>
    <p:extLst>
      <p:ext uri="{BB962C8B-B14F-4D97-AF65-F5344CB8AC3E}">
        <p14:creationId xmlns:p14="http://schemas.microsoft.com/office/powerpoint/2010/main" val="16887145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898572" cy="1143000"/>
          </a:xfrm>
        </p:spPr>
        <p:txBody>
          <a:bodyPr/>
          <a:lstStyle/>
          <a:p>
            <a:r>
              <a:rPr lang="en-US" sz="3600" dirty="0" smtClean="0">
                <a:solidFill>
                  <a:srgbClr val="FF0000"/>
                </a:solidFill>
              </a:rPr>
              <a:t>Blended Learning Pilot Project Continues</a:t>
            </a:r>
            <a:endParaRPr lang="en-US" sz="3600" dirty="0">
              <a:solidFill>
                <a:srgbClr val="FF0000"/>
              </a:solidFill>
            </a:endParaRPr>
          </a:p>
        </p:txBody>
      </p:sp>
      <p:sp>
        <p:nvSpPr>
          <p:cNvPr id="3" name="Content Placeholder 2"/>
          <p:cNvSpPr>
            <a:spLocks noGrp="1"/>
          </p:cNvSpPr>
          <p:nvPr>
            <p:ph idx="1"/>
          </p:nvPr>
        </p:nvSpPr>
        <p:spPr>
          <a:xfrm>
            <a:off x="187325" y="1600200"/>
            <a:ext cx="7898572" cy="4800600"/>
          </a:xfrm>
        </p:spPr>
        <p:txBody>
          <a:bodyPr/>
          <a:lstStyle/>
          <a:p>
            <a:pPr marL="114300" indent="0">
              <a:buNone/>
            </a:pPr>
            <a:endParaRPr lang="en-US" dirty="0" smtClean="0"/>
          </a:p>
          <a:p>
            <a:r>
              <a:rPr lang="en-US" dirty="0" smtClean="0"/>
              <a:t>HMEC 2030W Project laid a </a:t>
            </a:r>
            <a:r>
              <a:rPr lang="en-US" dirty="0"/>
              <a:t>solid foundation </a:t>
            </a:r>
            <a:r>
              <a:rPr lang="en-US" dirty="0" smtClean="0"/>
              <a:t>for another blended learning project (HMEC 2000, “Research Methods and Presentation) with a large-class size is currently underway (January – April, 2012) with 135 students enrolled.</a:t>
            </a:r>
            <a:endParaRPr lang="en-US" dirty="0"/>
          </a:p>
          <a:p>
            <a:endParaRPr lang="en-US" dirty="0" smtClean="0"/>
          </a:p>
          <a:p>
            <a:r>
              <a:rPr lang="en-US" dirty="0" smtClean="0"/>
              <a:t>Another action research underway with the support of </a:t>
            </a:r>
            <a:r>
              <a:rPr lang="en-US" dirty="0"/>
              <a:t>the </a:t>
            </a:r>
            <a:r>
              <a:rPr lang="en-US" dirty="0" smtClean="0"/>
              <a:t>Teaching </a:t>
            </a:r>
            <a:r>
              <a:rPr lang="en-US" dirty="0"/>
              <a:t>&amp; Learning with Technology Awards Program ($4,000) </a:t>
            </a:r>
            <a:r>
              <a:rPr lang="en-US" dirty="0" smtClean="0"/>
              <a:t>from  </a:t>
            </a:r>
            <a:r>
              <a:rPr lang="en-US" dirty="0"/>
              <a:t>the University Teaching </a:t>
            </a:r>
            <a:r>
              <a:rPr lang="en-US" dirty="0" smtClean="0"/>
              <a:t>Services</a:t>
            </a:r>
            <a:r>
              <a:rPr lang="en-US" dirty="0"/>
              <a:t> </a:t>
            </a:r>
            <a:r>
              <a:rPr lang="en-US" dirty="0" smtClean="0"/>
              <a:t>of the University.</a:t>
            </a:r>
            <a:endParaRPr lang="en-US" dirty="0"/>
          </a:p>
        </p:txBody>
      </p:sp>
    </p:spTree>
    <p:extLst>
      <p:ext uri="{BB962C8B-B14F-4D97-AF65-F5344CB8AC3E}">
        <p14:creationId xmlns:p14="http://schemas.microsoft.com/office/powerpoint/2010/main" val="334722848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Any comments or questions:</a:t>
            </a:r>
            <a:endParaRPr lang="en-US" dirty="0"/>
          </a:p>
        </p:txBody>
      </p:sp>
      <p:sp>
        <p:nvSpPr>
          <p:cNvPr id="3" name="Content Placeholder 2"/>
          <p:cNvSpPr>
            <a:spLocks noGrp="1"/>
          </p:cNvSpPr>
          <p:nvPr>
            <p:ph idx="1"/>
          </p:nvPr>
        </p:nvSpPr>
        <p:spPr/>
        <p:txBody>
          <a:bodyPr/>
          <a:lstStyle/>
          <a:p>
            <a:endParaRPr lang="en-US" dirty="0"/>
          </a:p>
          <a:p>
            <a:endParaRPr lang="en-US" dirty="0" smtClean="0"/>
          </a:p>
          <a:p>
            <a:pPr marL="114300" indent="0">
              <a:buNone/>
            </a:pPr>
            <a:r>
              <a:rPr lang="en-US" dirty="0" smtClean="0"/>
              <a:t>Contact:</a:t>
            </a:r>
          </a:p>
          <a:p>
            <a:pPr marL="114300" indent="0">
              <a:buNone/>
            </a:pPr>
            <a:endParaRPr lang="en-US" dirty="0"/>
          </a:p>
          <a:p>
            <a:pPr marL="114300" indent="0">
              <a:buNone/>
            </a:pPr>
            <a:r>
              <a:rPr lang="en-US" dirty="0" smtClean="0"/>
              <a:t>Asako Yoshida</a:t>
            </a:r>
          </a:p>
          <a:p>
            <a:pPr marL="114300" indent="0">
              <a:buNone/>
            </a:pPr>
            <a:r>
              <a:rPr lang="en-US" dirty="0" smtClean="0"/>
              <a:t>Reference Services</a:t>
            </a:r>
          </a:p>
          <a:p>
            <a:pPr marL="114300" indent="0">
              <a:buNone/>
            </a:pPr>
            <a:r>
              <a:rPr lang="en-US" dirty="0" smtClean="0"/>
              <a:t>Elizabeth Dafoe Library</a:t>
            </a:r>
          </a:p>
          <a:p>
            <a:pPr marL="114300" indent="0">
              <a:buNone/>
            </a:pPr>
            <a:r>
              <a:rPr lang="en-US" dirty="0" smtClean="0"/>
              <a:t>University of Manitoba</a:t>
            </a:r>
          </a:p>
          <a:p>
            <a:pPr marL="114300" indent="0">
              <a:buNone/>
            </a:pPr>
            <a:r>
              <a:rPr lang="en-US" dirty="0" err="1" smtClean="0"/>
              <a:t>Asako_Yoshida@Umanitoba.ca</a:t>
            </a:r>
            <a:endParaRPr lang="en-US" dirty="0"/>
          </a:p>
        </p:txBody>
      </p:sp>
    </p:spTree>
    <p:extLst>
      <p:ext uri="{BB962C8B-B14F-4D97-AF65-F5344CB8AC3E}">
        <p14:creationId xmlns:p14="http://schemas.microsoft.com/office/powerpoint/2010/main" val="319432425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20000" cy="1143000"/>
          </a:xfrm>
        </p:spPr>
        <p:txBody>
          <a:bodyPr/>
          <a:lstStyle/>
          <a:p>
            <a:r>
              <a:rPr lang="en-US" sz="4400" dirty="0" smtClean="0">
                <a:solidFill>
                  <a:srgbClr val="FF0000"/>
                </a:solidFill>
                <a:cs typeface="Arial Narrow"/>
              </a:rPr>
              <a:t>Collaborative</a:t>
            </a:r>
            <a:r>
              <a:rPr lang="en-US" sz="4400" dirty="0" smtClean="0">
                <a:solidFill>
                  <a:schemeClr val="accent2">
                    <a:lumMod val="75000"/>
                  </a:schemeClr>
                </a:solidFill>
                <a:cs typeface="Arial Narrow"/>
              </a:rPr>
              <a:t> </a:t>
            </a:r>
            <a:r>
              <a:rPr lang="en-US" sz="4400" dirty="0" smtClean="0">
                <a:solidFill>
                  <a:srgbClr val="FF0000"/>
                </a:solidFill>
                <a:cs typeface="Arial Narrow"/>
              </a:rPr>
              <a:t>Work</a:t>
            </a:r>
            <a:endParaRPr lang="en-US" sz="4400" dirty="0">
              <a:solidFill>
                <a:srgbClr val="FF0000"/>
              </a:solidFill>
              <a:cs typeface="Arial Narrow"/>
            </a:endParaRPr>
          </a:p>
        </p:txBody>
      </p:sp>
      <p:sp>
        <p:nvSpPr>
          <p:cNvPr id="3" name="Content Placeholder 2"/>
          <p:cNvSpPr>
            <a:spLocks noGrp="1"/>
          </p:cNvSpPr>
          <p:nvPr>
            <p:ph idx="1"/>
          </p:nvPr>
        </p:nvSpPr>
        <p:spPr/>
        <p:txBody>
          <a:bodyPr/>
          <a:lstStyle/>
          <a:p>
            <a:endParaRPr lang="en-US" dirty="0" smtClean="0"/>
          </a:p>
          <a:p>
            <a:r>
              <a:rPr lang="en-US" dirty="0" smtClean="0"/>
              <a:t>Human Ecology Liaison Librarian</a:t>
            </a:r>
          </a:p>
          <a:p>
            <a:endParaRPr lang="en-US" dirty="0"/>
          </a:p>
          <a:p>
            <a:r>
              <a:rPr lang="en-US" dirty="0" smtClean="0"/>
              <a:t>Writing Instructor, Learning Assistance Centre</a:t>
            </a:r>
          </a:p>
          <a:p>
            <a:endParaRPr lang="en-US" dirty="0"/>
          </a:p>
          <a:p>
            <a:r>
              <a:rPr lang="en-US" dirty="0" smtClean="0"/>
              <a:t>Faculty of Human Ecology</a:t>
            </a:r>
          </a:p>
          <a:p>
            <a:pPr lvl="1"/>
            <a:r>
              <a:rPr lang="en-US" dirty="0" smtClean="0"/>
              <a:t>Course Instructor</a:t>
            </a:r>
          </a:p>
          <a:p>
            <a:pPr lvl="1"/>
            <a:r>
              <a:rPr lang="en-US" dirty="0" smtClean="0"/>
              <a:t>Academic Advisor</a:t>
            </a:r>
          </a:p>
          <a:p>
            <a:pPr marL="114300" indent="0">
              <a:buNone/>
            </a:pPr>
            <a:endParaRPr lang="en-US" dirty="0"/>
          </a:p>
          <a:p>
            <a:pPr marL="114300" indent="0">
              <a:buNone/>
            </a:pPr>
            <a:endParaRPr lang="en-US" dirty="0"/>
          </a:p>
        </p:txBody>
      </p:sp>
    </p:spTree>
    <p:extLst>
      <p:ext uri="{BB962C8B-B14F-4D97-AF65-F5344CB8AC3E}">
        <p14:creationId xmlns:p14="http://schemas.microsoft.com/office/powerpoint/2010/main" val="217876862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731" y="586393"/>
            <a:ext cx="7620000" cy="1143000"/>
          </a:xfrm>
        </p:spPr>
        <p:txBody>
          <a:bodyPr/>
          <a:lstStyle/>
          <a:p>
            <a:pPr algn="ctr"/>
            <a:r>
              <a:rPr lang="en-US" sz="4400" dirty="0" smtClean="0">
                <a:solidFill>
                  <a:srgbClr val="FF0000"/>
                </a:solidFill>
              </a:rPr>
              <a:t>How do we facilitate/support</a:t>
            </a:r>
            <a:br>
              <a:rPr lang="en-US" sz="4400" dirty="0" smtClean="0">
                <a:solidFill>
                  <a:srgbClr val="FF0000"/>
                </a:solidFill>
              </a:rPr>
            </a:br>
            <a:r>
              <a:rPr lang="en-US" sz="4400" dirty="0" smtClean="0">
                <a:solidFill>
                  <a:srgbClr val="FF0000"/>
                </a:solidFill>
              </a:rPr>
              <a:t> student learning with research &amp; writing skills?</a:t>
            </a:r>
            <a:endParaRPr lang="en-US" sz="4400" dirty="0">
              <a:solidFill>
                <a:srgbClr val="FF0000"/>
              </a:solidFill>
            </a:endParaRPr>
          </a:p>
        </p:txBody>
      </p:sp>
      <p:sp>
        <p:nvSpPr>
          <p:cNvPr id="3" name="Content Placeholder 2"/>
          <p:cNvSpPr>
            <a:spLocks noGrp="1"/>
          </p:cNvSpPr>
          <p:nvPr>
            <p:ph idx="1"/>
          </p:nvPr>
        </p:nvSpPr>
        <p:spPr>
          <a:xfrm>
            <a:off x="457200" y="1933575"/>
            <a:ext cx="7620000" cy="4800600"/>
          </a:xfrm>
        </p:spPr>
        <p:txBody>
          <a:bodyPr/>
          <a:lstStyle/>
          <a:p>
            <a:endParaRPr lang="en-US" dirty="0" smtClean="0"/>
          </a:p>
          <a:p>
            <a:endParaRPr lang="en-US" dirty="0"/>
          </a:p>
          <a:p>
            <a:r>
              <a:rPr lang="en-US" dirty="0" smtClean="0"/>
              <a:t>We wanted to harness or awaken students’ metacognitive skills – their ability to learn how to learn</a:t>
            </a:r>
          </a:p>
          <a:p>
            <a:pPr marL="114300" indent="0">
              <a:buNone/>
            </a:pPr>
            <a:endParaRPr lang="en-US" dirty="0" smtClean="0"/>
          </a:p>
          <a:p>
            <a:r>
              <a:rPr lang="en-US" dirty="0" smtClean="0"/>
              <a:t>We acknowledged the diversity in students’ research &amp; writing skills, their interests, and their background</a:t>
            </a:r>
          </a:p>
          <a:p>
            <a:pPr lvl="1"/>
            <a:r>
              <a:rPr lang="en-US" dirty="0" smtClean="0"/>
              <a:t>One size does not fit all!</a:t>
            </a:r>
          </a:p>
          <a:p>
            <a:pPr marL="114300" indent="0">
              <a:buNone/>
            </a:pPr>
            <a:endParaRPr lang="en-US" dirty="0" smtClean="0"/>
          </a:p>
          <a:p>
            <a:r>
              <a:rPr lang="en-US" dirty="0" smtClean="0"/>
              <a:t>We are not involved in the final assessments</a:t>
            </a:r>
          </a:p>
          <a:p>
            <a:endParaRPr lang="en-US" dirty="0"/>
          </a:p>
          <a:p>
            <a:endParaRPr lang="en-US" dirty="0" smtClean="0"/>
          </a:p>
          <a:p>
            <a:pPr marL="114300" indent="0">
              <a:buNone/>
            </a:pPr>
            <a:endParaRPr lang="en-US" dirty="0"/>
          </a:p>
        </p:txBody>
      </p:sp>
    </p:spTree>
    <p:extLst>
      <p:ext uri="{BB962C8B-B14F-4D97-AF65-F5344CB8AC3E}">
        <p14:creationId xmlns:p14="http://schemas.microsoft.com/office/powerpoint/2010/main" val="89461143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solidFill>
                  <a:srgbClr val="FF0000"/>
                </a:solidFill>
              </a:rPr>
              <a:t>Action Research</a:t>
            </a:r>
            <a:endParaRPr lang="en-US" sz="4000" dirty="0">
              <a:solidFill>
                <a:srgbClr val="FF0000"/>
              </a:solidFill>
            </a:endParaRPr>
          </a:p>
        </p:txBody>
      </p:sp>
      <p:sp>
        <p:nvSpPr>
          <p:cNvPr id="3" name="Content Placeholder 2"/>
          <p:cNvSpPr>
            <a:spLocks noGrp="1"/>
          </p:cNvSpPr>
          <p:nvPr>
            <p:ph idx="1"/>
          </p:nvPr>
        </p:nvSpPr>
        <p:spPr/>
        <p:txBody>
          <a:bodyPr/>
          <a:lstStyle/>
          <a:p>
            <a:r>
              <a:rPr lang="en-US" sz="2400" dirty="0" smtClean="0"/>
              <a:t>On student learning experiences</a:t>
            </a:r>
          </a:p>
          <a:p>
            <a:pPr marL="114300" indent="0">
              <a:buNone/>
            </a:pPr>
            <a:endParaRPr lang="en-US" sz="2400" dirty="0" smtClean="0"/>
          </a:p>
          <a:p>
            <a:pPr lvl="1"/>
            <a:r>
              <a:rPr lang="en-US" dirty="0" smtClean="0"/>
              <a:t>Two focus group sessions with the students who have taken the course in the past 4 years (7 students)</a:t>
            </a:r>
          </a:p>
          <a:p>
            <a:pPr marL="114300" indent="0">
              <a:buNone/>
            </a:pPr>
            <a:endParaRPr lang="en-US" dirty="0" smtClean="0"/>
          </a:p>
          <a:p>
            <a:pPr lvl="1"/>
            <a:r>
              <a:rPr lang="en-US" dirty="0" smtClean="0"/>
              <a:t>Student survey (all 11 students completed)</a:t>
            </a:r>
          </a:p>
          <a:p>
            <a:pPr marL="114300" indent="0">
              <a:buNone/>
            </a:pPr>
            <a:endParaRPr lang="en-US" dirty="0" smtClean="0"/>
          </a:p>
          <a:p>
            <a:pPr lvl="1"/>
            <a:r>
              <a:rPr lang="en-US" dirty="0" smtClean="0"/>
              <a:t>Interviews (7 students)</a:t>
            </a:r>
          </a:p>
          <a:p>
            <a:pPr lvl="1"/>
            <a:endParaRPr lang="en-US" dirty="0"/>
          </a:p>
          <a:p>
            <a:pPr lvl="1"/>
            <a:r>
              <a:rPr lang="en-US" dirty="0" smtClean="0"/>
              <a:t>interview with the instructor</a:t>
            </a:r>
          </a:p>
          <a:p>
            <a:pPr lvl="1"/>
            <a:endParaRPr lang="en-US" dirty="0"/>
          </a:p>
          <a:p>
            <a:pPr marL="411480" lvl="1" indent="0">
              <a:buNone/>
            </a:pPr>
            <a:endParaRPr lang="en-US" dirty="0" smtClean="0"/>
          </a:p>
          <a:p>
            <a:endParaRPr lang="en-US" dirty="0" smtClean="0"/>
          </a:p>
          <a:p>
            <a:endParaRPr lang="en-US" dirty="0"/>
          </a:p>
        </p:txBody>
      </p:sp>
    </p:spTree>
    <p:extLst>
      <p:ext uri="{BB962C8B-B14F-4D97-AF65-F5344CB8AC3E}">
        <p14:creationId xmlns:p14="http://schemas.microsoft.com/office/powerpoint/2010/main" val="11567584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4000" dirty="0" smtClean="0">
                <a:solidFill>
                  <a:srgbClr val="FF0000"/>
                </a:solidFill>
              </a:rPr>
              <a:t>HMEC 2030W Blended Learning</a:t>
            </a:r>
            <a:endParaRPr lang="en-US" sz="4000" dirty="0">
              <a:solidFill>
                <a:srgbClr val="FF0000"/>
              </a:solidFill>
            </a:endParaRPr>
          </a:p>
        </p:txBody>
      </p:sp>
      <p:sp>
        <p:nvSpPr>
          <p:cNvPr id="6" name="Content Placeholder 5"/>
          <p:cNvSpPr>
            <a:spLocks noGrp="1"/>
          </p:cNvSpPr>
          <p:nvPr>
            <p:ph idx="1"/>
          </p:nvPr>
        </p:nvSpPr>
        <p:spPr>
          <a:xfrm>
            <a:off x="187325" y="2057400"/>
            <a:ext cx="7889875" cy="4800600"/>
          </a:xfrm>
        </p:spPr>
        <p:txBody>
          <a:bodyPr/>
          <a:lstStyle/>
          <a:p>
            <a:r>
              <a:rPr lang="en-US" dirty="0" smtClean="0"/>
              <a:t> LMS (Angel) to organize interactive exercises</a:t>
            </a:r>
          </a:p>
          <a:p>
            <a:pPr marL="114300" indent="0">
              <a:buNone/>
            </a:pPr>
            <a:endParaRPr lang="en-US" dirty="0" smtClean="0"/>
          </a:p>
          <a:p>
            <a:r>
              <a:rPr lang="en-US" dirty="0" err="1" smtClean="0"/>
              <a:t>Springshare’s</a:t>
            </a:r>
            <a:r>
              <a:rPr lang="en-US" dirty="0" smtClean="0"/>
              <a:t> </a:t>
            </a:r>
            <a:r>
              <a:rPr lang="en-US" dirty="0" err="1" smtClean="0"/>
              <a:t>CampusGuide</a:t>
            </a:r>
            <a:r>
              <a:rPr lang="en-US" dirty="0" smtClean="0"/>
              <a:t> to develop online resources (Course Guide)</a:t>
            </a:r>
          </a:p>
          <a:p>
            <a:endParaRPr lang="en-US" dirty="0"/>
          </a:p>
          <a:p>
            <a:r>
              <a:rPr lang="en-US" dirty="0" smtClean="0"/>
              <a:t>2 guest speakers for the class</a:t>
            </a:r>
          </a:p>
          <a:p>
            <a:endParaRPr lang="en-US" dirty="0"/>
          </a:p>
          <a:p>
            <a:r>
              <a:rPr lang="en-US" dirty="0" smtClean="0"/>
              <a:t>One in-class library instruction – “How to Use One Stop Search” – the Libraries’ Discovery Tool</a:t>
            </a:r>
            <a:endParaRPr lang="en-US" dirty="0"/>
          </a:p>
          <a:p>
            <a:endParaRPr lang="en-US" dirty="0"/>
          </a:p>
        </p:txBody>
      </p:sp>
    </p:spTree>
    <p:extLst>
      <p:ext uri="{BB962C8B-B14F-4D97-AF65-F5344CB8AC3E}">
        <p14:creationId xmlns:p14="http://schemas.microsoft.com/office/powerpoint/2010/main" val="425635058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97903"/>
            <a:ext cx="7338284" cy="4832353"/>
          </a:xfrm>
        </p:spPr>
        <p:txBody>
          <a:bodyPr>
            <a:normAutofit fontScale="85000" lnSpcReduction="20000"/>
          </a:bodyPr>
          <a:lstStyle/>
          <a:p>
            <a:r>
              <a:rPr lang="en-US" dirty="0"/>
              <a:t>We can make a difference in students’ learning by proactively seeking a collaborative approach in supporting a course</a:t>
            </a:r>
          </a:p>
          <a:p>
            <a:pPr>
              <a:buNone/>
            </a:pPr>
            <a:endParaRPr lang="en-US" dirty="0"/>
          </a:p>
          <a:p>
            <a:r>
              <a:rPr lang="en-US" dirty="0"/>
              <a:t>A blended learning approach can help contextualize learning tasks and provide additional supports for students’ learning</a:t>
            </a:r>
          </a:p>
          <a:p>
            <a:pPr>
              <a:buNone/>
            </a:pPr>
            <a:endParaRPr lang="en-US" dirty="0"/>
          </a:p>
          <a:p>
            <a:r>
              <a:rPr lang="en-US" dirty="0"/>
              <a:t>A blended approach supplements and supports in-class lectures and activities</a:t>
            </a:r>
          </a:p>
          <a:p>
            <a:endParaRPr lang="en-US" dirty="0"/>
          </a:p>
          <a:p>
            <a:r>
              <a:rPr lang="en-US" dirty="0"/>
              <a:t>A collaborative approach supports </a:t>
            </a:r>
            <a:r>
              <a:rPr lang="en-US" dirty="0" smtClean="0"/>
              <a:t>the </a:t>
            </a:r>
            <a:r>
              <a:rPr lang="en-US" dirty="0"/>
              <a:t>instructor</a:t>
            </a:r>
          </a:p>
          <a:p>
            <a:endParaRPr lang="en-US" dirty="0"/>
          </a:p>
          <a:p>
            <a:r>
              <a:rPr lang="en-US" dirty="0"/>
              <a:t>Online resources scaffold students’ learning better than the traditional course </a:t>
            </a:r>
            <a:endParaRPr lang="en-US" dirty="0" smtClean="0"/>
          </a:p>
          <a:p>
            <a:endParaRPr lang="en-US" dirty="0"/>
          </a:p>
          <a:p>
            <a:r>
              <a:rPr lang="en-US" dirty="0" smtClean="0"/>
              <a:t>A </a:t>
            </a:r>
            <a:r>
              <a:rPr lang="en-US" dirty="0"/>
              <a:t>blended learning provides more options for students to grasp the complex processes of </a:t>
            </a:r>
            <a:r>
              <a:rPr lang="en-US" dirty="0" smtClean="0"/>
              <a:t>research &amp; writing </a:t>
            </a:r>
            <a:r>
              <a:rPr lang="en-US" dirty="0"/>
              <a:t>a professional/academic paper</a:t>
            </a:r>
          </a:p>
          <a:p>
            <a:endParaRPr lang="en-US" dirty="0"/>
          </a:p>
          <a:p>
            <a:endParaRPr lang="en-US" b="1" dirty="0"/>
          </a:p>
        </p:txBody>
      </p:sp>
      <p:sp>
        <p:nvSpPr>
          <p:cNvPr id="5" name="Title 4"/>
          <p:cNvSpPr>
            <a:spLocks noGrp="1"/>
          </p:cNvSpPr>
          <p:nvPr>
            <p:ph type="title"/>
          </p:nvPr>
        </p:nvSpPr>
        <p:spPr/>
        <p:txBody>
          <a:bodyPr/>
          <a:lstStyle/>
          <a:p>
            <a:pPr algn="ctr"/>
            <a:r>
              <a:rPr lang="en-US" sz="4000" dirty="0" smtClean="0">
                <a:solidFill>
                  <a:srgbClr val="FF0000"/>
                </a:solidFill>
              </a:rPr>
              <a:t>Strategic Advantages </a:t>
            </a:r>
            <a:endParaRPr lang="en-US" sz="4000" dirty="0">
              <a:solidFill>
                <a:srgbClr val="FF0000"/>
              </a:solidFill>
            </a:endParaRPr>
          </a:p>
        </p:txBody>
      </p:sp>
    </p:spTree>
    <p:extLst>
      <p:ext uri="{BB962C8B-B14F-4D97-AF65-F5344CB8AC3E}">
        <p14:creationId xmlns:p14="http://schemas.microsoft.com/office/powerpoint/2010/main" val="308996381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4848"/>
            <a:ext cx="7620000" cy="1143000"/>
          </a:xfrm>
        </p:spPr>
        <p:txBody>
          <a:bodyPr/>
          <a:lstStyle/>
          <a:p>
            <a:r>
              <a:rPr lang="en-US" spc="0" dirty="0" smtClean="0">
                <a:ln w="18415" cmpd="sng">
                  <a:solidFill>
                    <a:srgbClr val="FFFFFF"/>
                  </a:solidFill>
                  <a:prstDash val="solid"/>
                </a:ln>
                <a:solidFill>
                  <a:srgbClr val="FF0000"/>
                </a:solidFill>
                <a:effectLst>
                  <a:outerShdw blurRad="63500" dir="3600000" algn="tl" rotWithShape="0">
                    <a:srgbClr val="000000">
                      <a:alpha val="70000"/>
                    </a:srgbClr>
                  </a:outerShdw>
                </a:effectLst>
              </a:rPr>
              <a:t>Key Strategies</a:t>
            </a:r>
            <a:r>
              <a:rPr lang="en-US" dirty="0" smtClean="0"/>
              <a:t>:</a:t>
            </a:r>
            <a:endParaRPr lang="en-US" dirty="0"/>
          </a:p>
        </p:txBody>
      </p:sp>
      <p:sp>
        <p:nvSpPr>
          <p:cNvPr id="3" name="Content Placeholder 2"/>
          <p:cNvSpPr>
            <a:spLocks noGrp="1"/>
          </p:cNvSpPr>
          <p:nvPr>
            <p:ph idx="1"/>
          </p:nvPr>
        </p:nvSpPr>
        <p:spPr/>
        <p:txBody>
          <a:bodyPr>
            <a:normAutofit fontScale="92500" lnSpcReduction="20000"/>
          </a:bodyPr>
          <a:lstStyle/>
          <a:p>
            <a:pPr marL="114300" indent="0">
              <a:buNone/>
            </a:pPr>
            <a:r>
              <a:rPr lang="en-US" dirty="0" smtClean="0"/>
              <a:t>1) Took advantage of an internal financial source</a:t>
            </a:r>
          </a:p>
          <a:p>
            <a:r>
              <a:rPr lang="en-US" dirty="0" smtClean="0"/>
              <a:t>The 2011 Summer Session Innovation Fund from the Extended Education Unit of the University ($2,500)</a:t>
            </a:r>
          </a:p>
          <a:p>
            <a:pPr marL="114300" indent="0">
              <a:buNone/>
            </a:pPr>
            <a:endParaRPr lang="en-US" dirty="0" smtClean="0"/>
          </a:p>
          <a:p>
            <a:pPr marL="114300" indent="0">
              <a:buNone/>
            </a:pPr>
            <a:r>
              <a:rPr lang="en-US" dirty="0" smtClean="0"/>
              <a:t>2</a:t>
            </a:r>
            <a:r>
              <a:rPr lang="en-US" dirty="0"/>
              <a:t>) Connected to the right person in the Faculty to bring the project into its administrative framework</a:t>
            </a:r>
          </a:p>
          <a:p>
            <a:r>
              <a:rPr lang="en-US" dirty="0" smtClean="0"/>
              <a:t>The Faculty’s Academic Advisor Initially </a:t>
            </a:r>
            <a:r>
              <a:rPr lang="en-US" dirty="0"/>
              <a:t>worked </a:t>
            </a:r>
            <a:r>
              <a:rPr lang="en-US" dirty="0" smtClean="0"/>
              <a:t>on the grant application with us representing the Faculty</a:t>
            </a:r>
          </a:p>
          <a:p>
            <a:r>
              <a:rPr lang="en-US" dirty="0" smtClean="0"/>
              <a:t>The Dean </a:t>
            </a:r>
            <a:r>
              <a:rPr lang="en-US" dirty="0"/>
              <a:t>supported the </a:t>
            </a:r>
            <a:r>
              <a:rPr lang="en-US" dirty="0" smtClean="0"/>
              <a:t>project</a:t>
            </a:r>
          </a:p>
          <a:p>
            <a:pPr marL="114300" indent="0">
              <a:buNone/>
            </a:pPr>
            <a:endParaRPr lang="en-US" dirty="0" smtClean="0"/>
          </a:p>
          <a:p>
            <a:pPr marL="114300" indent="0">
              <a:buNone/>
            </a:pPr>
            <a:endParaRPr lang="en-US" dirty="0"/>
          </a:p>
          <a:p>
            <a:pPr marL="114300" indent="0">
              <a:buNone/>
            </a:pPr>
            <a:r>
              <a:rPr lang="en-US" dirty="0"/>
              <a:t>3) </a:t>
            </a:r>
            <a:r>
              <a:rPr lang="en-US" dirty="0" smtClean="0"/>
              <a:t>Engaged </a:t>
            </a:r>
            <a:r>
              <a:rPr lang="en-US" dirty="0"/>
              <a:t>in open dialogue and candid discussions among </a:t>
            </a:r>
            <a:r>
              <a:rPr lang="en-US" dirty="0" smtClean="0"/>
              <a:t>collaborators</a:t>
            </a:r>
          </a:p>
          <a:p>
            <a:pPr marL="114300" indent="0">
              <a:buNone/>
            </a:pPr>
            <a:endParaRPr lang="en-US" dirty="0" smtClean="0"/>
          </a:p>
          <a:p>
            <a:pPr marL="114300" indent="0">
              <a:buNone/>
            </a:pPr>
            <a:r>
              <a:rPr lang="en-US" dirty="0" smtClean="0"/>
              <a:t> </a:t>
            </a:r>
          </a:p>
          <a:p>
            <a:endParaRPr lang="en-US" dirty="0" smtClean="0"/>
          </a:p>
          <a:p>
            <a:endParaRPr lang="en-US" dirty="0"/>
          </a:p>
        </p:txBody>
      </p:sp>
    </p:spTree>
    <p:extLst>
      <p:ext uri="{BB962C8B-B14F-4D97-AF65-F5344CB8AC3E}">
        <p14:creationId xmlns:p14="http://schemas.microsoft.com/office/powerpoint/2010/main" val="800330551"/>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Adjacency.thmx</Template>
  <TotalTime>1462</TotalTime>
  <Words>1369</Words>
  <Application>Microsoft Macintosh PowerPoint</Application>
  <PresentationFormat>On-screen Show (4:3)</PresentationFormat>
  <Paragraphs>188</Paragraphs>
  <Slides>37</Slides>
  <Notes>1</Notes>
  <HiddenSlides>1</HiddenSlides>
  <MMClips>1</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Adjacency</vt:lpstr>
      <vt:lpstr>Turn Library Instruction on Its Head: Capturing Information Literacy in a Blended Learning Model</vt:lpstr>
      <vt:lpstr>HMEC 2030W  The 2011 Summer Session</vt:lpstr>
      <vt:lpstr>What is Blended Learning?</vt:lpstr>
      <vt:lpstr>Collaborative Work</vt:lpstr>
      <vt:lpstr>How do we facilitate/support  student learning with research &amp; writing skills?</vt:lpstr>
      <vt:lpstr>Action Research</vt:lpstr>
      <vt:lpstr>HMEC 2030W Blended Learning</vt:lpstr>
      <vt:lpstr>Strategic Advantages </vt:lpstr>
      <vt:lpstr>Key Strategies:</vt:lpstr>
      <vt:lpstr>Key Strategies (cont’d):</vt:lpstr>
      <vt:lpstr>My Premise:</vt:lpstr>
      <vt:lpstr>Blended Learning  to Accomplish  Two Paper Assignments in HMEC 2030W</vt:lpstr>
      <vt:lpstr>The 1st Paper Assignment:</vt:lpstr>
      <vt:lpstr>Key Pedagogical Points</vt:lpstr>
      <vt:lpstr>Evaluation Scheme</vt:lpstr>
      <vt:lpstr>Interactive Exercises Using LMS</vt:lpstr>
      <vt:lpstr>HMEC 2030W Course Guide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Research Findings</vt:lpstr>
      <vt:lpstr>Overall Learning Experience</vt:lpstr>
      <vt:lpstr>Understanding Writing Processes</vt:lpstr>
      <vt:lpstr>PowerPoint Presentation</vt:lpstr>
      <vt:lpstr>Perceptions of Finding and Locating Relevant Sources</vt:lpstr>
      <vt:lpstr>PowerPoint Presentation</vt:lpstr>
      <vt:lpstr>Rating Success in Locating Relevant Sources (Scale 1-5)</vt:lpstr>
      <vt:lpstr>Findings:</vt:lpstr>
      <vt:lpstr>Some comments from the students:</vt:lpstr>
      <vt:lpstr>Conclusion:</vt:lpstr>
      <vt:lpstr>Blended Learning Pilot Project Continues</vt:lpstr>
      <vt:lpstr>Any comments or questions:</vt:lpstr>
    </vt:vector>
  </TitlesOfParts>
  <Company>University of Manitoba Libraries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Turn Library Instruction on Its Head: Capturing Information Literacy in a Blended Learning Mode </dc:title>
  <dc:creator>Asako Yoshida</dc:creator>
  <cp:lastModifiedBy>Asako Yoshida</cp:lastModifiedBy>
  <cp:revision>82</cp:revision>
  <dcterms:created xsi:type="dcterms:W3CDTF">2012-03-08T17:05:41Z</dcterms:created>
  <dcterms:modified xsi:type="dcterms:W3CDTF">2012-03-14T07:41:06Z</dcterms:modified>
</cp:coreProperties>
</file>