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8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2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4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6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2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3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4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0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7C185-AAB3-476F-9082-21B328AB959F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04A52-9760-4DB3-A679-6842EA6F6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6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657600"/>
            <a:ext cx="7772400" cy="27432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On RDA Implementation</a:t>
            </a:r>
            <a:br>
              <a:rPr lang="en-US" sz="5400" b="1" dirty="0" smtClean="0"/>
            </a:b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1600" b="1" dirty="0" smtClean="0"/>
              <a:t>2013 CEAL Annual Meeting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/>
              <a:t>3:30-4:45 PM , Thursday, March 21, 2013</a:t>
            </a:r>
            <a:br>
              <a:rPr lang="en-US" sz="1600" b="1" dirty="0" smtClean="0"/>
            </a:br>
            <a:r>
              <a:rPr lang="en-US" sz="1600" b="1" dirty="0" smtClean="0"/>
              <a:t>Manchester Ballroom A, Manchester Grand Hyatt, San </a:t>
            </a:r>
            <a:r>
              <a:rPr lang="en-US" sz="1600" b="1" dirty="0" smtClean="0"/>
              <a:t>Diego</a:t>
            </a:r>
            <a:br>
              <a:rPr lang="en-US" sz="1600" b="1" dirty="0" smtClean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sz="2200" b="1"/>
              <a:t>Complimentary </a:t>
            </a:r>
            <a:r>
              <a:rPr lang="en-US" sz="2200" b="1" smtClean="0"/>
              <a:t>Refreshment Provided </a:t>
            </a:r>
            <a:r>
              <a:rPr lang="en-US" sz="2200" b="1" dirty="0"/>
              <a:t>by </a:t>
            </a:r>
            <a:r>
              <a:rPr lang="en-US" sz="2200" b="1" dirty="0" smtClean="0"/>
              <a:t>OCLC. Thanks!!</a:t>
            </a:r>
            <a:endParaRPr lang="en-US" sz="2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764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The CEAL Committee on Technical Processing &amp; OCLC CJK Users Group</a:t>
            </a:r>
          </a:p>
          <a:p>
            <a:r>
              <a:rPr lang="en-US" dirty="0" smtClean="0"/>
              <a:t>Joint Program</a:t>
            </a:r>
          </a:p>
          <a:p>
            <a:endParaRPr lang="en-US" dirty="0"/>
          </a:p>
        </p:txBody>
      </p:sp>
      <p:pic>
        <p:nvPicPr>
          <p:cNvPr id="1026" name="Picture 2" descr="C:\Users\sdeng\Pictures\CEAL New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21336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oclc.org/content/dam/oclc/design-images/navigation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306" y="152400"/>
            <a:ext cx="5493694" cy="102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6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Committee on Technical Services (CTP)</a:t>
            </a:r>
            <a:br>
              <a:rPr lang="en-US" dirty="0" smtClean="0"/>
            </a:br>
            <a:r>
              <a:rPr lang="en-US" dirty="0" smtClean="0"/>
              <a:t>Membership (2011-2014)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>
            <a:normAutofit fontScale="62500" lnSpcReduction="20000"/>
          </a:bodyPr>
          <a:lstStyle/>
          <a:p>
            <a:pPr marL="274320" indent="-274320">
              <a:spcBef>
                <a:spcPts val="0"/>
              </a:spcBef>
              <a:buFont typeface="Wingdings"/>
              <a:buChar char=""/>
              <a:defRPr/>
            </a:pPr>
            <a:r>
              <a:rPr lang="en-US" sz="3100" b="1" dirty="0"/>
              <a:t>Shi Deng (Chair)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Head, CJK Acquisition/Cataloging Unit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Metadata Services Department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UC San Diego Libraries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400" dirty="0"/>
          </a:p>
          <a:p>
            <a:pPr marL="274320" indent="-274320">
              <a:buFont typeface="Wingdings"/>
              <a:buChar char=""/>
              <a:defRPr/>
            </a:pPr>
            <a:r>
              <a:rPr lang="en-US" sz="3100" b="1" dirty="0"/>
              <a:t>Erica </a:t>
            </a:r>
            <a:r>
              <a:rPr lang="en-US" sz="3100" b="1" dirty="0" err="1"/>
              <a:t>Soonyoung</a:t>
            </a:r>
            <a:r>
              <a:rPr lang="en-US" sz="3100" b="1" dirty="0"/>
              <a:t> Chang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Librarian, Korean Language Specialist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Original Cataloging Collection Services University of Hawaii at </a:t>
            </a:r>
            <a:r>
              <a:rPr lang="en-US" sz="2600" dirty="0" err="1"/>
              <a:t>Manoa</a:t>
            </a:r>
            <a:r>
              <a:rPr lang="en-US" sz="2600" dirty="0"/>
              <a:t>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400" dirty="0"/>
          </a:p>
          <a:p>
            <a:pPr marL="274320" indent="-274320">
              <a:buFont typeface="Wingdings"/>
              <a:buChar char=""/>
              <a:defRPr/>
            </a:pPr>
            <a:r>
              <a:rPr lang="en-US" sz="3100" b="1" dirty="0"/>
              <a:t>Yoko Kudo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Metadata and Media Cataloging Librarian Metadata and Technical Services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University of California, Riverside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500" dirty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500" dirty="0"/>
          </a:p>
          <a:p>
            <a:pPr marL="274320" indent="-274320">
              <a:spcBef>
                <a:spcPts val="0"/>
              </a:spcBef>
              <a:buFont typeface="Wingdings"/>
              <a:buChar char=""/>
              <a:defRPr/>
            </a:pPr>
            <a:r>
              <a:rPr lang="en-US" sz="3100" b="1" dirty="0"/>
              <a:t>Mieko Mazza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Japanese </a:t>
            </a:r>
            <a:r>
              <a:rPr lang="en-US" sz="2600" dirty="0" smtClean="0"/>
              <a:t>Technical Services </a:t>
            </a:r>
            <a:r>
              <a:rPr lang="en-US" sz="2600" dirty="0"/>
              <a:t>Librarian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East Asia Library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Stanford </a:t>
            </a:r>
            <a:r>
              <a:rPr lang="en-US" sz="2600" dirty="0"/>
              <a:t>University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400050" lvl="1" indent="0">
              <a:spcBef>
                <a:spcPts val="0"/>
              </a:spcBef>
              <a:buNone/>
              <a:defRPr/>
            </a:pPr>
            <a:endParaRPr lang="en-US" dirty="0"/>
          </a:p>
          <a:p>
            <a:pPr marL="274320" indent="-274320">
              <a:spcBef>
                <a:spcPts val="0"/>
              </a:spcBef>
              <a:buFont typeface="Wingdings"/>
              <a:buChar char=""/>
              <a:defRPr/>
            </a:pPr>
            <a:r>
              <a:rPr lang="en-US" sz="3100" b="1" dirty="0"/>
              <a:t>Dongyun Ni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Librarian, Original Cataloging Collection Services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University of Hawaii at </a:t>
            </a:r>
            <a:r>
              <a:rPr lang="en-US" sz="2600" dirty="0" err="1"/>
              <a:t>Manoa</a:t>
            </a:r>
            <a:endParaRPr lang="en-US" sz="2600" dirty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dirty="0"/>
          </a:p>
          <a:p>
            <a:pPr marL="274320" indent="-274320">
              <a:spcBef>
                <a:spcPts val="0"/>
              </a:spcBef>
              <a:buFont typeface="Wingdings"/>
              <a:buChar char=""/>
              <a:defRPr/>
            </a:pPr>
            <a:r>
              <a:rPr lang="en-US" sz="3100" b="1" dirty="0"/>
              <a:t>Yue Shu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Chinese Librarian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Smithsonian Institution Libraries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dirty="0"/>
          </a:p>
          <a:p>
            <a:pPr marL="274320" indent="-274320">
              <a:spcBef>
                <a:spcPts val="0"/>
              </a:spcBef>
              <a:buFont typeface="Wingdings"/>
              <a:buChar char=""/>
              <a:defRPr/>
            </a:pPr>
            <a:r>
              <a:rPr lang="en-US" sz="3100" b="1" dirty="0"/>
              <a:t>Jai-hsya Tsao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Head, East Asian Technical Services East Asian Collection University of Chicago Library </a:t>
            </a:r>
            <a:endParaRPr lang="en-US" sz="2600" dirty="0" smtClean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2600" dirty="0"/>
          </a:p>
          <a:p>
            <a:pPr marL="274320" indent="-274320">
              <a:spcBef>
                <a:spcPts val="0"/>
              </a:spcBef>
              <a:buFont typeface="Wingdings"/>
              <a:buChar char=""/>
              <a:defRPr/>
            </a:pPr>
            <a:r>
              <a:rPr lang="en-US" sz="3100" b="1" dirty="0"/>
              <a:t>EunHee Nah </a:t>
            </a:r>
            <a:r>
              <a:rPr lang="en-US" sz="3100" b="1" dirty="0" smtClean="0"/>
              <a:t>(2011-2012)</a:t>
            </a:r>
            <a:endParaRPr lang="en-US" sz="3100" b="1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Korean Cataloger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Harvard </a:t>
            </a:r>
            <a:r>
              <a:rPr lang="en-US" sz="2600" dirty="0" err="1"/>
              <a:t>Yenching</a:t>
            </a:r>
            <a:r>
              <a:rPr lang="en-US" sz="2600" dirty="0"/>
              <a:t>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Library Harvard University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3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CTP Activities on Project Page</a:t>
            </a:r>
            <a:br>
              <a:rPr lang="en-US" dirty="0" smtClean="0"/>
            </a:br>
            <a:r>
              <a:rPr lang="en-US" sz="2700" dirty="0" smtClean="0"/>
              <a:t>http://www.eastasianlib.org/ctp/projects/project11_14.htm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1"/>
            <a:ext cx="9144000" cy="52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087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stretch>
            <a:fillRect l="1000" t="27000" r="-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OCLC CJK Users Group </a:t>
            </a:r>
            <a:br>
              <a:rPr lang="en-US" dirty="0" smtClean="0"/>
            </a:br>
            <a:r>
              <a:rPr lang="en-US" dirty="0" smtClean="0"/>
              <a:t>Membership (2012-2014)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525963"/>
          </a:xfrm>
        </p:spPr>
        <p:txBody>
          <a:bodyPr>
            <a:normAutofit fontScale="62500" lnSpcReduction="20000"/>
          </a:bodyPr>
          <a:lstStyle/>
          <a:p>
            <a:pPr marL="274320" indent="-274320">
              <a:spcBef>
                <a:spcPts val="0"/>
              </a:spcBef>
              <a:buFont typeface="Wingdings"/>
              <a:buChar char=""/>
              <a:defRPr/>
            </a:pPr>
            <a:r>
              <a:rPr lang="en-US" sz="3100" b="1" dirty="0" smtClean="0"/>
              <a:t>Charlene Chou (Chair</a:t>
            </a:r>
            <a:r>
              <a:rPr lang="en-US" sz="3100" b="1" dirty="0"/>
              <a:t>)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Chinese Cataloger</a:t>
            </a:r>
            <a:endParaRPr lang="en-US" sz="2600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C.V. Star East Asian Library </a:t>
            </a:r>
            <a:endParaRPr lang="en-US" sz="2600" dirty="0" smtClean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Columbia </a:t>
            </a:r>
            <a:r>
              <a:rPr lang="en-US" sz="2600" dirty="0" smtClean="0"/>
              <a:t>University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2600" dirty="0"/>
          </a:p>
          <a:p>
            <a:pPr marL="274320" indent="-274320">
              <a:buFont typeface="Wingdings"/>
              <a:buChar char=""/>
              <a:defRPr/>
            </a:pPr>
            <a:r>
              <a:rPr lang="en-US" sz="3100" b="1" dirty="0" smtClean="0"/>
              <a:t>Shuyong Jiang </a:t>
            </a:r>
            <a:r>
              <a:rPr lang="en-US" sz="3200" b="1" dirty="0" smtClean="0"/>
              <a:t>(Vice Chair/Chair Elect)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Chinese Studies Librarian/Cataloging Coordinator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University of Illinois 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400" dirty="0"/>
          </a:p>
          <a:p>
            <a:pPr marL="274320" indent="-274320">
              <a:buFont typeface="Wingdings"/>
              <a:buChar char=""/>
              <a:defRPr/>
            </a:pPr>
            <a:r>
              <a:rPr lang="en-US" sz="3100" b="1" dirty="0" smtClean="0"/>
              <a:t>Keiko Suzuki (Member at Large)</a:t>
            </a:r>
            <a:endParaRPr lang="en-US" sz="3100" b="1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Catalog Librarian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East Asia Library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Yale University  </a:t>
            </a:r>
            <a:endParaRPr lang="en-US" sz="2600" dirty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500" dirty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500" dirty="0"/>
          </a:p>
          <a:p>
            <a:pPr marL="274320" indent="-274320">
              <a:spcBef>
                <a:spcPts val="0"/>
              </a:spcBef>
              <a:buFont typeface="Wingdings"/>
              <a:buChar char=""/>
              <a:defRPr/>
            </a:pPr>
            <a:r>
              <a:rPr lang="en-US" sz="3100" b="1" dirty="0" smtClean="0"/>
              <a:t>Xiuying Zou (Member at Large)</a:t>
            </a:r>
            <a:endParaRPr lang="en-US" sz="3100" b="1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Public Services Librarian</a:t>
            </a:r>
            <a:endParaRPr lang="en-US" sz="2600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University of Pittsburgh</a:t>
            </a:r>
            <a:endParaRPr lang="en-US" sz="2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525963"/>
          </a:xfrm>
        </p:spPr>
        <p:txBody>
          <a:bodyPr>
            <a:normAutofit fontScale="62500" lnSpcReduction="20000"/>
          </a:bodyPr>
          <a:lstStyle/>
          <a:p>
            <a:pPr marL="274320" indent="-274320">
              <a:spcBef>
                <a:spcPts val="0"/>
              </a:spcBef>
              <a:buFont typeface="Wingdings"/>
              <a:buChar char=""/>
              <a:defRPr/>
            </a:pPr>
            <a:r>
              <a:rPr lang="en-US" sz="3100" b="1" dirty="0" smtClean="0"/>
              <a:t>Jade Atwill (Chinese Officer)</a:t>
            </a:r>
            <a:endParaRPr lang="en-US" sz="3100" b="1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Asian Studies Librarian </a:t>
            </a:r>
            <a:endParaRPr lang="en-US" sz="2600" dirty="0" smtClean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Penn State </a:t>
            </a:r>
            <a:r>
              <a:rPr lang="en-US" sz="2600" dirty="0" smtClean="0"/>
              <a:t>University</a:t>
            </a:r>
            <a:endParaRPr lang="en-US" sz="2600" dirty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2600" dirty="0" smtClean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2600" dirty="0"/>
          </a:p>
          <a:p>
            <a:pPr marL="274320" indent="-274320">
              <a:buFont typeface="Wingdings"/>
              <a:buChar char=""/>
              <a:defRPr/>
            </a:pPr>
            <a:r>
              <a:rPr lang="en-US" sz="3100" b="1" dirty="0" smtClean="0"/>
              <a:t>Hikaru Nakano (Japanese Officer</a:t>
            </a:r>
            <a:r>
              <a:rPr lang="en-US" sz="3200" b="1" dirty="0" smtClean="0"/>
              <a:t>) </a:t>
            </a:r>
            <a:endParaRPr lang="en-US" sz="3200" b="1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 smtClean="0"/>
              <a:t>East Asian Cataloger  </a:t>
            </a:r>
            <a:endParaRPr lang="en-US" sz="2600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University of </a:t>
            </a:r>
            <a:r>
              <a:rPr lang="en-US" sz="2600" dirty="0" smtClean="0"/>
              <a:t>Florida  </a:t>
            </a:r>
            <a:endParaRPr lang="en-US" sz="2600" dirty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400" dirty="0" smtClean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400" dirty="0"/>
          </a:p>
          <a:p>
            <a:pPr marL="274320" indent="-274320">
              <a:buFont typeface="Wingdings"/>
              <a:buChar char=""/>
              <a:defRPr/>
            </a:pPr>
            <a:r>
              <a:rPr lang="en-US" sz="3100" b="1" dirty="0" smtClean="0"/>
              <a:t>Erica Chang (Korean Officer)</a:t>
            </a:r>
            <a:endParaRPr lang="en-US" sz="3100" b="1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Librarian, Korean Language Specialist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Original Cataloging Collection Services University of Hawaii at </a:t>
            </a:r>
            <a:r>
              <a:rPr lang="en-US" sz="2600" dirty="0" err="1"/>
              <a:t>Manoa</a:t>
            </a:r>
            <a:r>
              <a:rPr lang="en-US" sz="2600" dirty="0"/>
              <a:t> 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500" dirty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500" dirty="0" smtClean="0"/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500" dirty="0"/>
          </a:p>
          <a:p>
            <a:pPr marL="274320" indent="-274320">
              <a:spcBef>
                <a:spcPts val="0"/>
              </a:spcBef>
              <a:buFont typeface="Wingdings"/>
              <a:buChar char=""/>
              <a:defRPr/>
            </a:pPr>
            <a:r>
              <a:rPr lang="en-US" sz="3100" b="1" dirty="0" smtClean="0"/>
              <a:t>Sharon Domier (Past Chair)</a:t>
            </a:r>
            <a:endParaRPr lang="en-US" sz="3100" b="1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East Asian Studies </a:t>
            </a:r>
            <a:r>
              <a:rPr lang="en-US" sz="2600" dirty="0" smtClean="0"/>
              <a:t>Librarian</a:t>
            </a:r>
            <a:endParaRPr lang="en-US" sz="2600" dirty="0"/>
          </a:p>
          <a:p>
            <a:pPr marL="400050" lvl="1" indent="0">
              <a:spcBef>
                <a:spcPts val="0"/>
              </a:spcBef>
              <a:buNone/>
              <a:defRPr/>
            </a:pPr>
            <a:r>
              <a:rPr lang="en-US" sz="2600" dirty="0"/>
              <a:t>University of </a:t>
            </a:r>
            <a:r>
              <a:rPr lang="en-US" sz="2600" dirty="0" smtClean="0"/>
              <a:t>Massachusetts, Amherst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61722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http://eastasianlib.org/oclccjk/oclccjk/Welcome.html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886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On RDA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introduction</a:t>
            </a:r>
          </a:p>
          <a:p>
            <a:r>
              <a:rPr lang="en-US" dirty="0" smtClean="0"/>
              <a:t>LC Updates (Thompson Yee, LC)</a:t>
            </a:r>
          </a:p>
          <a:p>
            <a:r>
              <a:rPr lang="en-US" dirty="0" smtClean="0"/>
              <a:t>PCC Updates </a:t>
            </a:r>
          </a:p>
          <a:p>
            <a:pPr lvl="1"/>
            <a:r>
              <a:rPr lang="en-US" dirty="0" smtClean="0"/>
              <a:t>Updates (Linda Barnhart, UCSD)</a:t>
            </a:r>
          </a:p>
          <a:p>
            <a:pPr lvl="1"/>
            <a:r>
              <a:rPr lang="en-US" dirty="0" smtClean="0"/>
              <a:t>Q&amp;A (Becky Culbertson, UCSD)</a:t>
            </a:r>
          </a:p>
          <a:p>
            <a:r>
              <a:rPr lang="en-US" dirty="0" smtClean="0"/>
              <a:t>OCLC Updates (Cynthia </a:t>
            </a:r>
            <a:r>
              <a:rPr lang="en-US" dirty="0" err="1" smtClean="0"/>
              <a:t>Whitacre</a:t>
            </a:r>
            <a:r>
              <a:rPr lang="en-US" dirty="0" smtClean="0"/>
              <a:t>, OCLC) </a:t>
            </a:r>
          </a:p>
          <a:p>
            <a:r>
              <a:rPr lang="en-US" dirty="0" smtClean="0"/>
              <a:t>CJK NACO Project (Sarah S Elman, Columbia)</a:t>
            </a:r>
          </a:p>
          <a:p>
            <a:r>
              <a:rPr lang="en-US" dirty="0" smtClean="0"/>
              <a:t>Q&amp;A 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9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264</Words>
  <Application>Microsoft Office PowerPoint</Application>
  <PresentationFormat>On-screen Show (4:3)</PresentationFormat>
  <Paragraphs>87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On RDA Implementation  2013 CEAL Annual Meeting 3:30-4:45 PM , Thursday, March 21, 2013 Manchester Ballroom A, Manchester Grand Hyatt, San Diego  Complimentary Refreshment Provided by OCLC. Thanks!!</vt:lpstr>
      <vt:lpstr>Committee on Technical Services (CTP) Membership (2011-2014)</vt:lpstr>
      <vt:lpstr>CTP Activities on Project Page http://www.eastasianlib.org/ctp/projects/project11_14.htm</vt:lpstr>
      <vt:lpstr>OCLC CJK Users Group  Membership (2012-2014)</vt:lpstr>
      <vt:lpstr>On RDA Implementation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RDA Implementation  3:30-4:45 PM , Thursday, March 21, 2013 (Manchester Ballroom A, Manchester Grand Hyatt, San Diego</dc:title>
  <dc:creator>sdeng</dc:creator>
  <cp:lastModifiedBy>sdeng</cp:lastModifiedBy>
  <cp:revision>14</cp:revision>
  <dcterms:created xsi:type="dcterms:W3CDTF">2013-03-13T22:10:23Z</dcterms:created>
  <dcterms:modified xsi:type="dcterms:W3CDTF">2013-03-16T00:47:03Z</dcterms:modified>
</cp:coreProperties>
</file>