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4" r:id="rId3"/>
    <p:sldId id="265" r:id="rId4"/>
    <p:sldId id="266" r:id="rId5"/>
    <p:sldId id="270" r:id="rId6"/>
    <p:sldId id="271" r:id="rId7"/>
    <p:sldId id="272" r:id="rId8"/>
    <p:sldId id="273" r:id="rId9"/>
    <p:sldId id="274" r:id="rId10"/>
    <p:sldId id="275" r:id="rId11"/>
    <p:sldId id="276" r:id="rId12"/>
    <p:sldId id="277" r:id="rId13"/>
    <p:sldId id="278" r:id="rId14"/>
    <p:sldId id="263" r:id="rId15"/>
    <p:sldId id="257" r:id="rId16"/>
    <p:sldId id="281" r:id="rId17"/>
    <p:sldId id="259" r:id="rId18"/>
    <p:sldId id="269" r:id="rId19"/>
    <p:sldId id="258" r:id="rId20"/>
    <p:sldId id="282" r:id="rId21"/>
    <p:sldId id="262" r:id="rId22"/>
    <p:sldId id="284" r:id="rId23"/>
    <p:sldId id="260" r:id="rId24"/>
    <p:sldId id="286" r:id="rId25"/>
    <p:sldId id="287" r:id="rId26"/>
    <p:sldId id="285" r:id="rId27"/>
    <p:sldId id="261" r:id="rId28"/>
    <p:sldId id="288" r:id="rId29"/>
    <p:sldId id="289" r:id="rId30"/>
    <p:sldId id="280" r:id="rId31"/>
    <p:sldId id="279" r:id="rId32"/>
    <p:sldId id="283" r:id="rId33"/>
    <p:sldId id="267" r:id="rId34"/>
    <p:sldId id="26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A7BA6E-6DA9-4E25-8AB7-193BA9902E9E}" type="datetimeFigureOut">
              <a:rPr lang="en-US" smtClean="0"/>
              <a:t>3/20/2014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195DD-E968-4CF2-88BE-116B88D35434}" type="slidenum">
              <a:rPr lang="en-US" smtClean="0"/>
              <a:t>‹#›</a:t>
            </a:fld>
            <a:endParaRPr lang="en-US"/>
          </a:p>
        </p:txBody>
      </p:sp>
    </p:spTree>
    <p:extLst>
      <p:ext uri="{BB962C8B-B14F-4D97-AF65-F5344CB8AC3E}">
        <p14:creationId xmlns:p14="http://schemas.microsoft.com/office/powerpoint/2010/main" val="179410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D195DD-E968-4CF2-88BE-116B88D35434}" type="slidenum">
              <a:rPr lang="en-US" smtClean="0"/>
              <a:t>1</a:t>
            </a:fld>
            <a:endParaRPr lang="en-US"/>
          </a:p>
        </p:txBody>
      </p:sp>
    </p:spTree>
    <p:extLst>
      <p:ext uri="{BB962C8B-B14F-4D97-AF65-F5344CB8AC3E}">
        <p14:creationId xmlns:p14="http://schemas.microsoft.com/office/powerpoint/2010/main" val="35849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195DD-E968-4CF2-88BE-116B88D35434}" type="slidenum">
              <a:rPr lang="en-US" smtClean="0"/>
              <a:t>9</a:t>
            </a:fld>
            <a:endParaRPr lang="en-US"/>
          </a:p>
        </p:txBody>
      </p:sp>
    </p:spTree>
    <p:extLst>
      <p:ext uri="{BB962C8B-B14F-4D97-AF65-F5344CB8AC3E}">
        <p14:creationId xmlns:p14="http://schemas.microsoft.com/office/powerpoint/2010/main" val="18478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a:t>
            </a:r>
            <a:r>
              <a:rPr lang="en-US" baseline="0" dirty="0" smtClean="0"/>
              <a:t> RDA bloom like cherry blossom beautifully!  We have to do detailed work for cataloging and authority control, but hopefully can see the forest for the trees as well!   </a:t>
            </a:r>
          </a:p>
          <a:p>
            <a:r>
              <a:rPr lang="en-US" baseline="0" dirty="0" smtClean="0"/>
              <a:t>As one of RDA goals is to help users identify and discover the resources, we have to consider rule interpretation and best practices in the perspectives of resources discovery, don’t we?</a:t>
            </a:r>
          </a:p>
          <a:p>
            <a:endParaRPr lang="en-US" dirty="0"/>
          </a:p>
        </p:txBody>
      </p:sp>
      <p:sp>
        <p:nvSpPr>
          <p:cNvPr id="4" name="Slide Number Placeholder 3"/>
          <p:cNvSpPr>
            <a:spLocks noGrp="1"/>
          </p:cNvSpPr>
          <p:nvPr>
            <p:ph type="sldNum" sz="quarter" idx="10"/>
          </p:nvPr>
        </p:nvSpPr>
        <p:spPr/>
        <p:txBody>
          <a:bodyPr/>
          <a:lstStyle/>
          <a:p>
            <a:fld id="{FBD195DD-E968-4CF2-88BE-116B88D35434}" type="slidenum">
              <a:rPr lang="en-US" smtClean="0"/>
              <a:t>15</a:t>
            </a:fld>
            <a:endParaRPr lang="en-US"/>
          </a:p>
        </p:txBody>
      </p:sp>
    </p:spTree>
    <p:extLst>
      <p:ext uri="{BB962C8B-B14F-4D97-AF65-F5344CB8AC3E}">
        <p14:creationId xmlns:p14="http://schemas.microsoft.com/office/powerpoint/2010/main" val="198477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years, some access points</a:t>
            </a:r>
            <a:r>
              <a:rPr lang="en-US" baseline="0" dirty="0" smtClean="0"/>
              <a:t> have been </a:t>
            </a:r>
            <a:r>
              <a:rPr lang="en-US" dirty="0" smtClean="0"/>
              <a:t>entered subordinately</a:t>
            </a:r>
            <a:r>
              <a:rPr lang="en-US" baseline="0" dirty="0" smtClean="0"/>
              <a:t> and some not entered subordinately.  All these inconsistencies won’t help search the data in the LC/NAF and may lost one of main function to retrieve all related access points.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BD195DD-E968-4CF2-88BE-116B88D35434}" type="slidenum">
              <a:rPr lang="en-US" smtClean="0"/>
              <a:t>23</a:t>
            </a:fld>
            <a:endParaRPr lang="en-US"/>
          </a:p>
        </p:txBody>
      </p:sp>
    </p:spTree>
    <p:extLst>
      <p:ext uri="{BB962C8B-B14F-4D97-AF65-F5344CB8AC3E}">
        <p14:creationId xmlns:p14="http://schemas.microsoft.com/office/powerpoint/2010/main" val="1479057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195DD-E968-4CF2-88BE-116B88D35434}" type="slidenum">
              <a:rPr lang="en-US" smtClean="0"/>
              <a:t>27</a:t>
            </a:fld>
            <a:endParaRPr lang="en-US"/>
          </a:p>
        </p:txBody>
      </p:sp>
    </p:spTree>
    <p:extLst>
      <p:ext uri="{BB962C8B-B14F-4D97-AF65-F5344CB8AC3E}">
        <p14:creationId xmlns:p14="http://schemas.microsoft.com/office/powerpoint/2010/main" val="770318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LC/PSC response to</a:t>
            </a:r>
            <a:r>
              <a:rPr lang="en-US" baseline="0" dirty="0" smtClean="0"/>
              <a:t> </a:t>
            </a:r>
            <a:r>
              <a:rPr lang="zh-CN" altLang="en-US" sz="1200" kern="1200" dirty="0" smtClean="0">
                <a:solidFill>
                  <a:schemeClr val="tx1"/>
                </a:solidFill>
                <a:effectLst/>
                <a:latin typeface="+mn-lt"/>
                <a:ea typeface="+mn-ea"/>
                <a:cs typeface="+mn-cs"/>
              </a:rPr>
              <a:t>中上健次集</a:t>
            </a:r>
            <a:r>
              <a:rPr lang="en-US" altLang="zh-CN" sz="1200" kern="1200" dirty="0" smtClean="0">
                <a:solidFill>
                  <a:schemeClr val="tx1"/>
                </a:solidFill>
                <a:effectLst/>
                <a:latin typeface="+mn-lt"/>
                <a:ea typeface="+mn-ea"/>
                <a:cs typeface="+mn-cs"/>
              </a:rPr>
              <a:t>, if recording 245 “</a:t>
            </a:r>
            <a:r>
              <a:rPr lang="zh-CN" altLang="en-US" sz="1200" kern="1200" dirty="0" smtClean="0">
                <a:solidFill>
                  <a:schemeClr val="tx1"/>
                </a:solidFill>
                <a:effectLst/>
                <a:latin typeface="+mn-lt"/>
                <a:ea typeface="+mn-ea"/>
                <a:cs typeface="+mn-cs"/>
              </a:rPr>
              <a:t>集</a:t>
            </a:r>
            <a:r>
              <a:rPr lang="en-US" altLang="zh-CN" sz="1200" kern="1200" dirty="0" smtClean="0">
                <a:solidFill>
                  <a:schemeClr val="tx1"/>
                </a:solidFill>
                <a:effectLst/>
                <a:latin typeface="+mn-lt"/>
                <a:ea typeface="+mn-ea"/>
                <a:cs typeface="+mn-cs"/>
              </a:rPr>
              <a:t>”, it needs 246 for “</a:t>
            </a:r>
            <a:r>
              <a:rPr lang="zh-CN" altLang="en-US" sz="1200" kern="1200" dirty="0" smtClean="0">
                <a:solidFill>
                  <a:schemeClr val="tx1"/>
                </a:solidFill>
                <a:effectLst/>
                <a:latin typeface="+mn-lt"/>
                <a:ea typeface="+mn-ea"/>
                <a:cs typeface="+mn-cs"/>
              </a:rPr>
              <a:t>中上健次集</a:t>
            </a:r>
            <a:r>
              <a:rPr lang="en-US" altLang="zh-CN" sz="1200" kern="1200" dirty="0" smtClean="0">
                <a:solidFill>
                  <a:schemeClr val="tx1"/>
                </a:solidFill>
                <a:effectLst/>
                <a:latin typeface="+mn-lt"/>
                <a:ea typeface="+mn-ea"/>
                <a:cs typeface="+mn-cs"/>
              </a:rPr>
              <a:t>”.  </a:t>
            </a:r>
            <a:endParaRPr lang="zh-CN" alt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BD195DD-E968-4CF2-88BE-116B88D35434}" type="slidenum">
              <a:rPr lang="en-US" smtClean="0"/>
              <a:t>31</a:t>
            </a:fld>
            <a:endParaRPr lang="en-US"/>
          </a:p>
        </p:txBody>
      </p:sp>
    </p:spTree>
    <p:extLst>
      <p:ext uri="{BB962C8B-B14F-4D97-AF65-F5344CB8AC3E}">
        <p14:creationId xmlns:p14="http://schemas.microsoft.com/office/powerpoint/2010/main" val="2326404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DA5AC0-E595-4612-95B0-A4A23C7241F7}" type="datetime1">
              <a:rPr lang="en-US" smtClean="0"/>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364084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6F8A2-600E-4AD7-90C5-8E0C19B50996}" type="datetime1">
              <a:rPr lang="en-US" smtClean="0"/>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33226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9E570D-CADC-445E-9DA1-1ECD20AF9C3A}" type="datetime1">
              <a:rPr lang="en-US" smtClean="0"/>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69715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AA816-0CC7-4619-B43D-2293D7B0FD3F}" type="datetime1">
              <a:rPr lang="en-US" smtClean="0"/>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129213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A7EDD-B4A5-4A0D-A7F9-61FB30D71BDB}" type="datetime1">
              <a:rPr lang="en-US" smtClean="0"/>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326322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FE5700-DC7C-4A59-AA77-44BD15D14F42}" type="datetime1">
              <a:rPr lang="en-US" smtClean="0"/>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329782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517794-1A31-4322-A299-40BE512DCEC8}" type="datetime1">
              <a:rPr lang="en-US" smtClean="0"/>
              <a:t>3/20/2014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809542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B437B6-3504-4292-B4CB-A7E883A1E9FE}" type="datetime1">
              <a:rPr lang="en-US" smtClean="0"/>
              <a:t>3/20/2014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3449021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AF012-6757-438F-B8EF-C49299E2982E}" type="datetime1">
              <a:rPr lang="en-US" smtClean="0"/>
              <a:t>3/20/2014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175654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1A8D-519B-45B8-95A5-A24CA98F3C0C}" type="datetime1">
              <a:rPr lang="en-US" smtClean="0"/>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177720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554E2-00BE-46A5-8BBF-E1CFF3FC9A8F}" type="datetime1">
              <a:rPr lang="en-US" smtClean="0"/>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831A0-B618-422C-8769-323540090DB4}" type="slidenum">
              <a:rPr lang="en-US" smtClean="0"/>
              <a:t>‹#›</a:t>
            </a:fld>
            <a:endParaRPr lang="en-US"/>
          </a:p>
        </p:txBody>
      </p:sp>
    </p:spTree>
    <p:extLst>
      <p:ext uri="{BB962C8B-B14F-4D97-AF65-F5344CB8AC3E}">
        <p14:creationId xmlns:p14="http://schemas.microsoft.com/office/powerpoint/2010/main" val="11656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30651-91C4-4D2C-A0F3-619D3B359D58}" type="datetime1">
              <a:rPr lang="en-US" smtClean="0"/>
              <a:t>3/20/2014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831A0-B618-422C-8769-323540090DB4}" type="slidenum">
              <a:rPr lang="en-US" smtClean="0"/>
              <a:t>‹#›</a:t>
            </a:fld>
            <a:endParaRPr lang="en-US"/>
          </a:p>
        </p:txBody>
      </p:sp>
    </p:spTree>
    <p:extLst>
      <p:ext uri="{BB962C8B-B14F-4D97-AF65-F5344CB8AC3E}">
        <p14:creationId xmlns:p14="http://schemas.microsoft.com/office/powerpoint/2010/main" val="1437972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7" Type="http://schemas.openxmlformats.org/officeDocument/2006/relationships/image" Target="../media/image14.jp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astasianlib.org/ctp/webinars/ChineseRareBook/CRBP_guideline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astasianlib.org/cjm/JapaneseRareBooks-CatalogingGuidelines_Rev2011-Final%202012020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eastasianlib.org/ctp/Subcommittees/sub_RDA.htm"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534400" cy="3810000"/>
          </a:xfrm>
        </p:spPr>
        <p:txBody>
          <a:bodyPr>
            <a:normAutofit/>
          </a:bodyPr>
          <a:lstStyle/>
          <a:p>
            <a:r>
              <a:rPr lang="en-US" sz="5400" dirty="0" smtClean="0"/>
              <a:t>RDA Implementation: </a:t>
            </a:r>
            <a:br>
              <a:rPr lang="en-US" sz="5400" dirty="0" smtClean="0"/>
            </a:br>
            <a:r>
              <a:rPr lang="en-US" i="1" dirty="0" smtClean="0"/>
              <a:t>Current Status &amp; Known Issues</a:t>
            </a:r>
            <a:endParaRPr lang="en-US" i="1" dirty="0"/>
          </a:p>
        </p:txBody>
      </p:sp>
      <p:sp>
        <p:nvSpPr>
          <p:cNvPr id="3" name="Subtitle 2"/>
          <p:cNvSpPr>
            <a:spLocks noGrp="1"/>
          </p:cNvSpPr>
          <p:nvPr>
            <p:ph type="subTitle" idx="1"/>
          </p:nvPr>
        </p:nvSpPr>
        <p:spPr>
          <a:xfrm>
            <a:off x="1371600" y="4572000"/>
            <a:ext cx="6400800" cy="1371600"/>
          </a:xfrm>
        </p:spPr>
        <p:txBody>
          <a:bodyPr>
            <a:normAutofit fontScale="85000" lnSpcReduction="10000"/>
          </a:bodyPr>
          <a:lstStyle/>
          <a:p>
            <a:r>
              <a:rPr lang="en-US" dirty="0" smtClean="0">
                <a:solidFill>
                  <a:schemeClr val="tx1"/>
                </a:solidFill>
              </a:rPr>
              <a:t>The CTP Subcommittee on RDA</a:t>
            </a:r>
            <a:r>
              <a:rPr lang="en-US" i="1" dirty="0" smtClean="0"/>
              <a:t>, 2013-2015</a:t>
            </a:r>
          </a:p>
          <a:p>
            <a:endParaRPr lang="en-US" dirty="0" smtClean="0"/>
          </a:p>
          <a:p>
            <a:r>
              <a:rPr lang="en-US" sz="2800" i="1" dirty="0" smtClean="0"/>
              <a:t>March 27</a:t>
            </a:r>
            <a:r>
              <a:rPr lang="en-US" sz="2800" i="1" baseline="30000" dirty="0" smtClean="0"/>
              <a:t>th</a:t>
            </a:r>
            <a:r>
              <a:rPr lang="en-US" sz="2800" i="1" dirty="0" smtClean="0"/>
              <a:t>, 2014</a:t>
            </a:r>
            <a:endParaRPr lang="en-US" sz="2800" i="1" dirty="0"/>
          </a:p>
        </p:txBody>
      </p:sp>
      <p:sp>
        <p:nvSpPr>
          <p:cNvPr id="4" name="Slide Number Placeholder 3"/>
          <p:cNvSpPr>
            <a:spLocks noGrp="1"/>
          </p:cNvSpPr>
          <p:nvPr>
            <p:ph type="sldNum" sz="quarter" idx="12"/>
          </p:nvPr>
        </p:nvSpPr>
        <p:spPr/>
        <p:txBody>
          <a:bodyPr/>
          <a:lstStyle/>
          <a:p>
            <a:fld id="{CB7831A0-B618-422C-8769-323540090DB4}" type="slidenum">
              <a:rPr lang="en-US" smtClean="0"/>
              <a:t>1</a:t>
            </a:fld>
            <a:endParaRPr lang="en-US"/>
          </a:p>
        </p:txBody>
      </p:sp>
    </p:spTree>
    <p:extLst>
      <p:ext uri="{BB962C8B-B14F-4D97-AF65-F5344CB8AC3E}">
        <p14:creationId xmlns:p14="http://schemas.microsoft.com/office/powerpoint/2010/main" val="3884029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76200"/>
            <a:ext cx="8686800" cy="609600"/>
          </a:xfrm>
        </p:spPr>
        <p:txBody>
          <a:bodyPr>
            <a:noAutofit/>
          </a:bodyPr>
          <a:lstStyle/>
          <a:p>
            <a:r>
              <a:rPr lang="en-US" sz="2400" b="1" dirty="0" smtClean="0"/>
              <a:t/>
            </a:r>
            <a:br>
              <a:rPr lang="en-US" sz="2400" b="1" dirty="0" smtClean="0"/>
            </a:br>
            <a:r>
              <a:rPr lang="en-US" sz="2400" b="1" dirty="0" smtClean="0"/>
              <a:t>Part </a:t>
            </a:r>
            <a:r>
              <a:rPr lang="en-US" sz="2400" b="1" dirty="0"/>
              <a:t>Three--5. Your position or work specialization</a:t>
            </a:r>
            <a:br>
              <a:rPr lang="en-US" sz="2400" b="1" dirty="0"/>
            </a:br>
            <a:endParaRPr lang="en-US" sz="2400" dirty="0"/>
          </a:p>
        </p:txBody>
      </p:sp>
      <p:sp>
        <p:nvSpPr>
          <p:cNvPr id="4" name="Slide Number Placeholder 3"/>
          <p:cNvSpPr>
            <a:spLocks noGrp="1"/>
          </p:cNvSpPr>
          <p:nvPr>
            <p:ph type="sldNum" sz="quarter" idx="12"/>
          </p:nvPr>
        </p:nvSpPr>
        <p:spPr/>
        <p:txBody>
          <a:bodyPr/>
          <a:lstStyle/>
          <a:p>
            <a:fld id="{CB7831A0-B618-422C-8769-323540090DB4}" type="slidenum">
              <a:rPr lang="en-US" smtClean="0"/>
              <a:t>10</a:t>
            </a:fld>
            <a:endParaRPr lang="en-US"/>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1" y="817725"/>
            <a:ext cx="4783076" cy="2461091"/>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7749" y="3603192"/>
            <a:ext cx="6578051" cy="2188008"/>
          </a:xfrm>
          <a:prstGeom prst="rect">
            <a:avLst/>
          </a:prstGeom>
        </p:spPr>
      </p:pic>
    </p:spTree>
    <p:extLst>
      <p:ext uri="{BB962C8B-B14F-4D97-AF65-F5344CB8AC3E}">
        <p14:creationId xmlns:p14="http://schemas.microsoft.com/office/powerpoint/2010/main" val="4206663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400" b="1" dirty="0"/>
              <a:t>Number of daily responses</a:t>
            </a:r>
          </a:p>
        </p:txBody>
      </p:sp>
      <p:sp>
        <p:nvSpPr>
          <p:cNvPr id="3" name="Slide Number Placeholder 2"/>
          <p:cNvSpPr>
            <a:spLocks noGrp="1"/>
          </p:cNvSpPr>
          <p:nvPr>
            <p:ph type="sldNum" sz="quarter" idx="12"/>
          </p:nvPr>
        </p:nvSpPr>
        <p:spPr/>
        <p:txBody>
          <a:bodyPr/>
          <a:lstStyle/>
          <a:p>
            <a:fld id="{CB7831A0-B618-422C-8769-323540090DB4}" type="slidenum">
              <a:rPr lang="en-US" smtClean="0"/>
              <a:t>11</a:t>
            </a:fld>
            <a:endParaRPr lang="en-US"/>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990599"/>
            <a:ext cx="6017604" cy="2966021"/>
          </a:xfrm>
          <a:prstGeom prst="rect">
            <a:avLst/>
          </a:prstGeom>
        </p:spPr>
      </p:pic>
      <p:sp>
        <p:nvSpPr>
          <p:cNvPr id="6" name="TextBox 5"/>
          <p:cNvSpPr txBox="1"/>
          <p:nvPr/>
        </p:nvSpPr>
        <p:spPr>
          <a:xfrm>
            <a:off x="609600" y="4267200"/>
            <a:ext cx="8077200" cy="1477328"/>
          </a:xfrm>
          <a:prstGeom prst="rect">
            <a:avLst/>
          </a:prstGeom>
          <a:noFill/>
        </p:spPr>
        <p:txBody>
          <a:bodyPr wrap="square" rtlCol="0">
            <a:spAutoFit/>
          </a:bodyPr>
          <a:lstStyle/>
          <a:p>
            <a:r>
              <a:rPr lang="en-US" dirty="0" smtClean="0"/>
              <a:t>Notes: </a:t>
            </a:r>
          </a:p>
          <a:p>
            <a:r>
              <a:rPr lang="en-US" dirty="0"/>
              <a:t>-</a:t>
            </a:r>
            <a:r>
              <a:rPr lang="en-US" dirty="0" smtClean="0"/>
              <a:t>51 responses received at the day one and most from the cataloging librarians implemented RDA already</a:t>
            </a:r>
          </a:p>
          <a:p>
            <a:r>
              <a:rPr lang="en-US" dirty="0" smtClean="0"/>
              <a:t>-More responses coming from public services librarians after a few days</a:t>
            </a:r>
          </a:p>
          <a:p>
            <a:endParaRPr lang="en-US" dirty="0"/>
          </a:p>
        </p:txBody>
      </p:sp>
    </p:spTree>
    <p:extLst>
      <p:ext uri="{BB962C8B-B14F-4D97-AF65-F5344CB8AC3E}">
        <p14:creationId xmlns:p14="http://schemas.microsoft.com/office/powerpoint/2010/main" val="1390761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52400"/>
            <a:ext cx="8839200" cy="609600"/>
          </a:xfrm>
        </p:spPr>
        <p:txBody>
          <a:bodyPr>
            <a:noAutofit/>
          </a:bodyPr>
          <a:lstStyle/>
          <a:p>
            <a:r>
              <a:rPr lang="en-US" sz="4000" dirty="0" smtClean="0"/>
              <a:t>Observations</a:t>
            </a:r>
            <a:endParaRPr lang="en-US" sz="4000" dirty="0"/>
          </a:p>
        </p:txBody>
      </p:sp>
      <p:sp>
        <p:nvSpPr>
          <p:cNvPr id="5" name="Content Placeholder 4"/>
          <p:cNvSpPr>
            <a:spLocks noGrp="1"/>
          </p:cNvSpPr>
          <p:nvPr>
            <p:ph idx="1"/>
          </p:nvPr>
        </p:nvSpPr>
        <p:spPr>
          <a:xfrm>
            <a:off x="304800" y="838200"/>
            <a:ext cx="8534400" cy="5486400"/>
          </a:xfrm>
        </p:spPr>
        <p:txBody>
          <a:bodyPr>
            <a:normAutofit fontScale="92500" lnSpcReduction="20000"/>
          </a:bodyPr>
          <a:lstStyle/>
          <a:p>
            <a:r>
              <a:rPr lang="en-US" dirty="0" smtClean="0"/>
              <a:t>Most institutions implemented RDA, contributing original bibliographic records (38%) with 24% contributing authority records</a:t>
            </a:r>
          </a:p>
          <a:p>
            <a:r>
              <a:rPr lang="en-US" dirty="0" smtClean="0"/>
              <a:t>More responses coming from the institutions implemented RDA rather than the ones without implementing RDA yet</a:t>
            </a:r>
          </a:p>
          <a:p>
            <a:r>
              <a:rPr lang="en-US" dirty="0" smtClean="0"/>
              <a:t>Many libraries are planning to implement in 6 months (33%) but many libraries (59%) still uncertain or with certain reasons to implement later</a:t>
            </a:r>
          </a:p>
          <a:p>
            <a:r>
              <a:rPr lang="en-US" dirty="0"/>
              <a:t>Major reasons to postpone RDA implementation </a:t>
            </a:r>
            <a:r>
              <a:rPr lang="en-US" dirty="0" smtClean="0"/>
              <a:t>are related to training and administrative supports as well as waiting for RDA rules more stable and best practices available</a:t>
            </a:r>
            <a:endParaRPr lang="en-US" dirty="0"/>
          </a:p>
        </p:txBody>
      </p:sp>
      <p:sp>
        <p:nvSpPr>
          <p:cNvPr id="3" name="Slide Number Placeholder 2"/>
          <p:cNvSpPr>
            <a:spLocks noGrp="1"/>
          </p:cNvSpPr>
          <p:nvPr>
            <p:ph type="sldNum" sz="quarter" idx="12"/>
          </p:nvPr>
        </p:nvSpPr>
        <p:spPr/>
        <p:txBody>
          <a:bodyPr/>
          <a:lstStyle/>
          <a:p>
            <a:fld id="{CB7831A0-B618-422C-8769-323540090DB4}" type="slidenum">
              <a:rPr lang="en-US" smtClean="0"/>
              <a:t>12</a:t>
            </a:fld>
            <a:endParaRPr lang="en-US"/>
          </a:p>
        </p:txBody>
      </p:sp>
    </p:spTree>
    <p:extLst>
      <p:ext uri="{BB962C8B-B14F-4D97-AF65-F5344CB8AC3E}">
        <p14:creationId xmlns:p14="http://schemas.microsoft.com/office/powerpoint/2010/main" val="1402647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09600"/>
          </a:xfrm>
        </p:spPr>
        <p:txBody>
          <a:bodyPr>
            <a:normAutofit fontScale="90000"/>
          </a:bodyPr>
          <a:lstStyle/>
          <a:p>
            <a:r>
              <a:rPr lang="en-US" dirty="0"/>
              <a:t>Observations</a:t>
            </a:r>
          </a:p>
        </p:txBody>
      </p:sp>
      <p:sp>
        <p:nvSpPr>
          <p:cNvPr id="3" name="Content Placeholder 2"/>
          <p:cNvSpPr>
            <a:spLocks noGrp="1"/>
          </p:cNvSpPr>
          <p:nvPr>
            <p:ph idx="1"/>
          </p:nvPr>
        </p:nvSpPr>
        <p:spPr>
          <a:xfrm>
            <a:off x="457200" y="990600"/>
            <a:ext cx="8229600" cy="5334000"/>
          </a:xfrm>
        </p:spPr>
        <p:txBody>
          <a:bodyPr>
            <a:normAutofit lnSpcReduction="10000"/>
          </a:bodyPr>
          <a:lstStyle/>
          <a:p>
            <a:r>
              <a:rPr lang="en-US" dirty="0" smtClean="0"/>
              <a:t>Prioritization</a:t>
            </a:r>
          </a:p>
          <a:p>
            <a:pPr lvl="1"/>
            <a:r>
              <a:rPr lang="en-US" dirty="0" smtClean="0"/>
              <a:t>CJK examples are so important for us!!!</a:t>
            </a:r>
          </a:p>
          <a:p>
            <a:pPr lvl="1"/>
            <a:r>
              <a:rPr lang="en-US" dirty="0" smtClean="0"/>
              <a:t>General issues gain more attention such as CJK numerals</a:t>
            </a:r>
          </a:p>
          <a:p>
            <a:pPr lvl="1"/>
            <a:r>
              <a:rPr lang="en-US" dirty="0" smtClean="0"/>
              <a:t>Authority records seem to gain less attention, esp. best practices for authorized access points</a:t>
            </a:r>
          </a:p>
          <a:p>
            <a:pPr lvl="1"/>
            <a:r>
              <a:rPr lang="en-US" dirty="0" smtClean="0"/>
              <a:t>Serials and rare books still received many votes for their significant value of collections</a:t>
            </a:r>
          </a:p>
          <a:p>
            <a:r>
              <a:rPr lang="en-US" dirty="0" smtClean="0"/>
              <a:t>Most responses (60%) coming from CJK cataloging/TS librarians, but still receiving 40%  responses from non-TS librarians</a:t>
            </a:r>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13</a:t>
            </a:fld>
            <a:endParaRPr lang="en-US"/>
          </a:p>
        </p:txBody>
      </p:sp>
    </p:spTree>
    <p:extLst>
      <p:ext uri="{BB962C8B-B14F-4D97-AF65-F5344CB8AC3E}">
        <p14:creationId xmlns:p14="http://schemas.microsoft.com/office/powerpoint/2010/main" val="3510885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0" y="609601"/>
            <a:ext cx="7772400" cy="990600"/>
          </a:xfrm>
        </p:spPr>
        <p:txBody>
          <a:bodyPr>
            <a:normAutofit/>
          </a:bodyPr>
          <a:lstStyle/>
          <a:p>
            <a:r>
              <a:rPr lang="en-US" sz="5400" dirty="0" smtClean="0"/>
              <a:t>Part Two</a:t>
            </a:r>
            <a:endParaRPr lang="en-US" sz="5400" dirty="0"/>
          </a:p>
        </p:txBody>
      </p:sp>
      <p:sp>
        <p:nvSpPr>
          <p:cNvPr id="6" name="Subtitle 5"/>
          <p:cNvSpPr>
            <a:spLocks noGrp="1"/>
          </p:cNvSpPr>
          <p:nvPr>
            <p:ph type="subTitle" idx="1"/>
          </p:nvPr>
        </p:nvSpPr>
        <p:spPr>
          <a:xfrm>
            <a:off x="381000" y="2286000"/>
            <a:ext cx="7924800" cy="4114800"/>
          </a:xfrm>
        </p:spPr>
        <p:txBody>
          <a:bodyPr>
            <a:normAutofit/>
          </a:bodyPr>
          <a:lstStyle/>
          <a:p>
            <a:r>
              <a:rPr lang="en-US" sz="4400" dirty="0">
                <a:solidFill>
                  <a:schemeClr val="tx1"/>
                </a:solidFill>
              </a:rPr>
              <a:t>The Known Issues of RDA: </a:t>
            </a:r>
            <a:br>
              <a:rPr lang="en-US" sz="4400" dirty="0">
                <a:solidFill>
                  <a:schemeClr val="tx1"/>
                </a:solidFill>
              </a:rPr>
            </a:br>
            <a:r>
              <a:rPr lang="en-US" sz="4400" i="1" dirty="0">
                <a:solidFill>
                  <a:schemeClr val="tx1"/>
                </a:solidFill>
              </a:rPr>
              <a:t>analyzing the impact on users/ resources discovery &amp; </a:t>
            </a:r>
            <a:endParaRPr lang="en-US" sz="4400" i="1" dirty="0" smtClean="0">
              <a:solidFill>
                <a:schemeClr val="tx1"/>
              </a:solidFill>
            </a:endParaRPr>
          </a:p>
          <a:p>
            <a:r>
              <a:rPr lang="en-US" sz="4400" i="1" dirty="0" smtClean="0">
                <a:solidFill>
                  <a:schemeClr val="tx1"/>
                </a:solidFill>
              </a:rPr>
              <a:t>strategies </a:t>
            </a:r>
            <a:r>
              <a:rPr lang="en-US" sz="4400" i="1" dirty="0">
                <a:solidFill>
                  <a:schemeClr val="tx1"/>
                </a:solidFill>
              </a:rPr>
              <a:t>of </a:t>
            </a:r>
            <a:r>
              <a:rPr lang="en-US" sz="4400" i="1" dirty="0" smtClean="0">
                <a:solidFill>
                  <a:schemeClr val="tx1"/>
                </a:solidFill>
              </a:rPr>
              <a:t>solutions</a:t>
            </a:r>
            <a:endParaRPr lang="en-US" sz="4400" dirty="0">
              <a:solidFill>
                <a:schemeClr val="tx1"/>
              </a:solidFill>
            </a:endParaRPr>
          </a:p>
        </p:txBody>
      </p:sp>
      <p:sp>
        <p:nvSpPr>
          <p:cNvPr id="4" name="Slide Number Placeholder 3"/>
          <p:cNvSpPr>
            <a:spLocks noGrp="1"/>
          </p:cNvSpPr>
          <p:nvPr>
            <p:ph type="sldNum" sz="quarter" idx="12"/>
          </p:nvPr>
        </p:nvSpPr>
        <p:spPr/>
        <p:txBody>
          <a:bodyPr/>
          <a:lstStyle/>
          <a:p>
            <a:fld id="{CB7831A0-B618-422C-8769-323540090DB4}" type="slidenum">
              <a:rPr lang="en-US" smtClean="0"/>
              <a:t>14</a:t>
            </a:fld>
            <a:endParaRPr lang="en-US"/>
          </a:p>
        </p:txBody>
      </p:sp>
    </p:spTree>
    <p:extLst>
      <p:ext uri="{BB962C8B-B14F-4D97-AF65-F5344CB8AC3E}">
        <p14:creationId xmlns:p14="http://schemas.microsoft.com/office/powerpoint/2010/main" val="1614828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152400"/>
            <a:ext cx="8839200" cy="457200"/>
          </a:xfrm>
        </p:spPr>
        <p:txBody>
          <a:bodyPr>
            <a:noAutofit/>
          </a:bodyPr>
          <a:lstStyle/>
          <a:p>
            <a:r>
              <a:rPr lang="en-US" sz="2800" dirty="0" smtClean="0"/>
              <a:t>Forest vs. Trees: </a:t>
            </a:r>
            <a:r>
              <a:rPr lang="en-US" sz="2400" i="1" dirty="0" smtClean="0"/>
              <a:t>will RDA help us see the forest for the trees? </a:t>
            </a:r>
            <a:endParaRPr lang="en-US" sz="2400" i="1" dirty="0"/>
          </a:p>
        </p:txBody>
      </p:sp>
      <p:sp>
        <p:nvSpPr>
          <p:cNvPr id="3" name="Slide Number Placeholder 2"/>
          <p:cNvSpPr>
            <a:spLocks noGrp="1"/>
          </p:cNvSpPr>
          <p:nvPr>
            <p:ph type="sldNum" sz="quarter" idx="12"/>
          </p:nvPr>
        </p:nvSpPr>
        <p:spPr/>
        <p:txBody>
          <a:bodyPr/>
          <a:lstStyle/>
          <a:p>
            <a:fld id="{CB7831A0-B618-422C-8769-323540090DB4}" type="slidenum">
              <a:rPr lang="en-US" smtClean="0"/>
              <a:t>15</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609600"/>
            <a:ext cx="1973580" cy="147828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9810" y="1219200"/>
            <a:ext cx="1973580" cy="147828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5800" y="2194560"/>
            <a:ext cx="2095500" cy="1402080"/>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81800" y="3429000"/>
            <a:ext cx="2103120" cy="139446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9810" y="4076700"/>
            <a:ext cx="2510790" cy="2510790"/>
          </a:xfrm>
          <a:prstGeom prst="rect">
            <a:avLst/>
          </a:prstGeom>
        </p:spPr>
      </p:pic>
    </p:spTree>
    <p:extLst>
      <p:ext uri="{BB962C8B-B14F-4D97-AF65-F5344CB8AC3E}">
        <p14:creationId xmlns:p14="http://schemas.microsoft.com/office/powerpoint/2010/main" val="1243187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533400"/>
            <a:ext cx="7772400" cy="2209800"/>
          </a:xfrm>
        </p:spPr>
        <p:txBody>
          <a:bodyPr>
            <a:normAutofit/>
          </a:bodyPr>
          <a:lstStyle/>
          <a:p>
            <a:r>
              <a:rPr lang="en-US" sz="4800" dirty="0" smtClean="0"/>
              <a:t>Most votes go to </a:t>
            </a:r>
            <a:br>
              <a:rPr lang="en-US" sz="4800" dirty="0" smtClean="0"/>
            </a:br>
            <a:r>
              <a:rPr lang="en-US" sz="4800" dirty="0" smtClean="0"/>
              <a:t>more general issues</a:t>
            </a:r>
            <a:endParaRPr lang="en-US" sz="4800" dirty="0"/>
          </a:p>
        </p:txBody>
      </p:sp>
      <p:sp>
        <p:nvSpPr>
          <p:cNvPr id="6" name="Content Placeholder 5"/>
          <p:cNvSpPr>
            <a:spLocks noGrp="1"/>
          </p:cNvSpPr>
          <p:nvPr>
            <p:ph type="subTitle" idx="1"/>
          </p:nvPr>
        </p:nvSpPr>
        <p:spPr>
          <a:xfrm>
            <a:off x="1371600" y="3124200"/>
            <a:ext cx="6400800" cy="2971800"/>
          </a:xfrm>
        </p:spPr>
        <p:txBody>
          <a:bodyPr>
            <a:normAutofit fontScale="70000" lnSpcReduction="20000"/>
          </a:bodyPr>
          <a:lstStyle/>
          <a:p>
            <a:pPr marL="514350" indent="-514350" algn="l">
              <a:buFont typeface="+mj-lt"/>
              <a:buAutoNum type="arabicPeriod"/>
            </a:pPr>
            <a:r>
              <a:rPr lang="en-US" dirty="0">
                <a:solidFill>
                  <a:schemeClr val="tx1"/>
                </a:solidFill>
              </a:rPr>
              <a:t>CJK examples for each format (like DCEAM for AACR2)  </a:t>
            </a:r>
          </a:p>
          <a:p>
            <a:pPr marL="514350" indent="-514350" algn="l">
              <a:buFont typeface="+mj-lt"/>
              <a:buAutoNum type="arabicPeriod"/>
            </a:pPr>
            <a:r>
              <a:rPr lang="en-US" dirty="0" smtClean="0">
                <a:solidFill>
                  <a:schemeClr val="tx1"/>
                </a:solidFill>
              </a:rPr>
              <a:t>CJK </a:t>
            </a:r>
            <a:r>
              <a:rPr lang="en-US" dirty="0">
                <a:solidFill>
                  <a:schemeClr val="tx1"/>
                </a:solidFill>
              </a:rPr>
              <a:t>numerals (follow-up with LC responses, e.g.  Arabic numbers vs. Romanized forms)</a:t>
            </a:r>
          </a:p>
          <a:p>
            <a:pPr marL="514350" indent="-514350" algn="l">
              <a:buFont typeface="+mj-lt"/>
              <a:buAutoNum type="arabicPeriod"/>
            </a:pPr>
            <a:r>
              <a:rPr lang="en-US" dirty="0">
                <a:solidFill>
                  <a:schemeClr val="tx1"/>
                </a:solidFill>
              </a:rPr>
              <a:t>Serials: major &amp; minor changes; </a:t>
            </a:r>
            <a:r>
              <a:rPr lang="en-US" dirty="0" smtClean="0">
                <a:solidFill>
                  <a:schemeClr val="tx1"/>
                </a:solidFill>
              </a:rPr>
              <a:t>CEG, Appendix O, updates on examples</a:t>
            </a:r>
          </a:p>
          <a:p>
            <a:pPr algn="l"/>
            <a:endParaRPr lang="en-US" dirty="0" smtClean="0">
              <a:solidFill>
                <a:schemeClr val="tx1"/>
              </a:solidFill>
            </a:endParaRPr>
          </a:p>
          <a:p>
            <a:pPr algn="l"/>
            <a:r>
              <a:rPr lang="en-US" sz="2900" i="1" dirty="0" smtClean="0">
                <a:solidFill>
                  <a:schemeClr val="tx1"/>
                </a:solidFill>
              </a:rPr>
              <a:t>Note: category 1 &amp; 2 have received most votes and are more self-evident, so they won’t be elaborated as follows.</a:t>
            </a:r>
          </a:p>
          <a:p>
            <a:pPr marL="514350" indent="-514350" algn="l">
              <a:buFont typeface="+mj-lt"/>
              <a:buAutoNum type="arabicPeriod"/>
            </a:pPr>
            <a:endParaRPr lang="en-US" dirty="0">
              <a:solidFill>
                <a:schemeClr val="tx1"/>
              </a:solidFill>
            </a:endParaRPr>
          </a:p>
          <a:p>
            <a:pPr algn="l"/>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CB7831A0-B618-422C-8769-323540090DB4}" type="slidenum">
              <a:rPr lang="en-US" smtClean="0"/>
              <a:t>16</a:t>
            </a:fld>
            <a:endParaRPr lang="en-US" dirty="0"/>
          </a:p>
        </p:txBody>
      </p:sp>
    </p:spTree>
    <p:extLst>
      <p:ext uri="{BB962C8B-B14F-4D97-AF65-F5344CB8AC3E}">
        <p14:creationId xmlns:p14="http://schemas.microsoft.com/office/powerpoint/2010/main" val="4212787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Top 3--Serials: </a:t>
            </a:r>
            <a:br>
              <a:rPr lang="en-US" dirty="0" smtClean="0"/>
            </a:br>
            <a:r>
              <a:rPr lang="en-US" sz="3100" i="1" dirty="0" smtClean="0"/>
              <a:t>major and minor changes</a:t>
            </a:r>
            <a:endParaRPr lang="en-US" sz="3100" i="1" dirty="0"/>
          </a:p>
        </p:txBody>
      </p:sp>
      <p:sp>
        <p:nvSpPr>
          <p:cNvPr id="8" name="Content Placeholder 7"/>
          <p:cNvSpPr>
            <a:spLocks noGrp="1"/>
          </p:cNvSpPr>
          <p:nvPr>
            <p:ph idx="1"/>
          </p:nvPr>
        </p:nvSpPr>
        <p:spPr>
          <a:xfrm>
            <a:off x="228600" y="1371600"/>
            <a:ext cx="8610600" cy="5029200"/>
          </a:xfrm>
        </p:spPr>
        <p:txBody>
          <a:bodyPr>
            <a:normAutofit fontScale="77500" lnSpcReduction="20000"/>
          </a:bodyPr>
          <a:lstStyle/>
          <a:p>
            <a:r>
              <a:rPr lang="en-US" dirty="0" smtClean="0"/>
              <a:t>First five words for CJK titles</a:t>
            </a:r>
          </a:p>
          <a:p>
            <a:pPr lvl="1"/>
            <a:r>
              <a:rPr lang="en-US" dirty="0" smtClean="0"/>
              <a:t>ISSN discussion paper</a:t>
            </a:r>
          </a:p>
          <a:p>
            <a:pPr lvl="1"/>
            <a:r>
              <a:rPr lang="en-US" dirty="0" smtClean="0"/>
              <a:t>Adding more CJK-specific categories for minor changes, e.g. adding or deleting jurisdiction terms such as Sheng(</a:t>
            </a:r>
            <a:r>
              <a:rPr lang="zh-CN" altLang="en-US" dirty="0" smtClean="0"/>
              <a:t>省</a:t>
            </a:r>
            <a:r>
              <a:rPr lang="en-US" altLang="zh-CN" dirty="0" smtClean="0"/>
              <a:t>)</a:t>
            </a:r>
            <a:r>
              <a:rPr lang="en-US" dirty="0" smtClean="0"/>
              <a:t>, Shi(</a:t>
            </a:r>
            <a:r>
              <a:rPr lang="zh-CN" altLang="en-US" dirty="0" smtClean="0"/>
              <a:t>市</a:t>
            </a:r>
            <a:r>
              <a:rPr lang="en-US" altLang="zh-CN" dirty="0" smtClean="0"/>
              <a:t>)</a:t>
            </a:r>
            <a:r>
              <a:rPr lang="en-US" dirty="0" smtClean="0"/>
              <a:t>, Xian(</a:t>
            </a:r>
            <a:r>
              <a:rPr lang="zh-CN" altLang="en-US" dirty="0" smtClean="0"/>
              <a:t>县</a:t>
            </a:r>
            <a:r>
              <a:rPr lang="en-US" altLang="zh-CN" dirty="0" smtClean="0"/>
              <a:t>)</a:t>
            </a:r>
            <a:r>
              <a:rPr lang="en-US" dirty="0" smtClean="0"/>
              <a:t>, etc. </a:t>
            </a:r>
          </a:p>
          <a:p>
            <a:r>
              <a:rPr lang="en-US" dirty="0" smtClean="0"/>
              <a:t>Pros</a:t>
            </a:r>
          </a:p>
          <a:p>
            <a:pPr lvl="1"/>
            <a:r>
              <a:rPr lang="en-US" dirty="0" smtClean="0"/>
              <a:t>Keep minor changes on the same record</a:t>
            </a:r>
          </a:p>
          <a:p>
            <a:pPr lvl="1"/>
            <a:r>
              <a:rPr lang="en-US" dirty="0" smtClean="0"/>
              <a:t>Creating or searching for less bibliographic records if no major scope change for this title</a:t>
            </a:r>
          </a:p>
          <a:p>
            <a:r>
              <a:rPr lang="en-US" dirty="0" smtClean="0"/>
              <a:t>Cons</a:t>
            </a:r>
          </a:p>
          <a:p>
            <a:pPr lvl="1"/>
            <a:r>
              <a:rPr lang="en-US" dirty="0" smtClean="0"/>
              <a:t>More mixed practices: first 5 words—mechanically easy</a:t>
            </a:r>
          </a:p>
          <a:p>
            <a:pPr lvl="1"/>
            <a:r>
              <a:rPr lang="en-US" dirty="0" smtClean="0"/>
              <a:t>Less consistencies: some treated as major and some minor, e.g. the interpretation of scope change</a:t>
            </a:r>
          </a:p>
          <a:p>
            <a:r>
              <a:rPr lang="en-US" dirty="0"/>
              <a:t>Updating CJK examples in CEG (CONSER Editing Guide</a:t>
            </a:r>
            <a:r>
              <a:rPr lang="en-US" dirty="0" smtClean="0"/>
              <a:t>), Appendix O</a:t>
            </a:r>
          </a:p>
          <a:p>
            <a:endParaRPr lang="en-US" dirty="0"/>
          </a:p>
        </p:txBody>
      </p:sp>
      <p:sp>
        <p:nvSpPr>
          <p:cNvPr id="7" name="Slide Number Placeholder 6"/>
          <p:cNvSpPr>
            <a:spLocks noGrp="1"/>
          </p:cNvSpPr>
          <p:nvPr>
            <p:ph type="sldNum" sz="quarter" idx="12"/>
          </p:nvPr>
        </p:nvSpPr>
        <p:spPr/>
        <p:txBody>
          <a:bodyPr/>
          <a:lstStyle/>
          <a:p>
            <a:fld id="{CB7831A0-B618-422C-8769-323540090DB4}" type="slidenum">
              <a:rPr lang="en-US" smtClean="0"/>
              <a:t>17</a:t>
            </a:fld>
            <a:endParaRPr lang="en-US"/>
          </a:p>
        </p:txBody>
      </p:sp>
    </p:spTree>
    <p:extLst>
      <p:ext uri="{BB962C8B-B14F-4D97-AF65-F5344CB8AC3E}">
        <p14:creationId xmlns:p14="http://schemas.microsoft.com/office/powerpoint/2010/main" val="2864109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381000"/>
          </a:xfrm>
        </p:spPr>
        <p:txBody>
          <a:bodyPr>
            <a:noAutofit/>
          </a:bodyPr>
          <a:lstStyle/>
          <a:p>
            <a:r>
              <a:rPr lang="en-US" sz="2600" dirty="0" smtClean="0"/>
              <a:t>Top 5—To update the rules of CJK rare books according to RDA</a:t>
            </a:r>
            <a:endParaRPr lang="en-US" sz="2600" dirty="0"/>
          </a:p>
        </p:txBody>
      </p:sp>
      <p:sp>
        <p:nvSpPr>
          <p:cNvPr id="4" name="Content Placeholder 3"/>
          <p:cNvSpPr>
            <a:spLocks noGrp="1"/>
          </p:cNvSpPr>
          <p:nvPr>
            <p:ph idx="1"/>
          </p:nvPr>
        </p:nvSpPr>
        <p:spPr>
          <a:xfrm>
            <a:off x="152400" y="685800"/>
            <a:ext cx="8915400" cy="6019800"/>
          </a:xfrm>
        </p:spPr>
        <p:txBody>
          <a:bodyPr>
            <a:normAutofit/>
          </a:bodyPr>
          <a:lstStyle/>
          <a:p>
            <a:r>
              <a:rPr lang="en-US" sz="2400" dirty="0">
                <a:hlinkClick r:id="rId2"/>
              </a:rPr>
              <a:t>Cataloging Guidelines for </a:t>
            </a:r>
            <a:r>
              <a:rPr lang="en-US" sz="2400" dirty="0" smtClean="0">
                <a:hlinkClick r:id="rId2"/>
              </a:rPr>
              <a:t>Creating </a:t>
            </a:r>
            <a:r>
              <a:rPr lang="en-US" sz="2400" i="1" dirty="0">
                <a:hlinkClick r:id="rId2"/>
              </a:rPr>
              <a:t>Chinese</a:t>
            </a:r>
            <a:r>
              <a:rPr lang="en-US" sz="2400" dirty="0">
                <a:hlinkClick r:id="rId2"/>
              </a:rPr>
              <a:t> Rare Book Records </a:t>
            </a:r>
            <a:r>
              <a:rPr lang="en-US" sz="2400" dirty="0" smtClean="0">
                <a:hlinkClick r:id="rId2"/>
              </a:rPr>
              <a:t>In </a:t>
            </a:r>
            <a:r>
              <a:rPr lang="en-US" sz="2400" dirty="0">
                <a:hlinkClick r:id="rId2"/>
              </a:rPr>
              <a:t>Machine-Readable </a:t>
            </a:r>
            <a:r>
              <a:rPr lang="en-US" sz="2400" dirty="0" smtClean="0">
                <a:hlinkClick r:id="rId2"/>
              </a:rPr>
              <a:t>Form (revised 2009)</a:t>
            </a:r>
            <a:endParaRPr lang="en-US" sz="2400" dirty="0" smtClean="0"/>
          </a:p>
          <a:p>
            <a:pPr lvl="1"/>
            <a:r>
              <a:rPr lang="en-US" sz="1800" dirty="0" smtClean="0"/>
              <a:t>10.2:  Use </a:t>
            </a:r>
            <a:r>
              <a:rPr lang="en-US" sz="1800" dirty="0"/>
              <a:t>Chinese terms and </a:t>
            </a:r>
            <a:r>
              <a:rPr lang="en-US" sz="1800" dirty="0" err="1"/>
              <a:t>romanization</a:t>
            </a:r>
            <a:r>
              <a:rPr lang="en-US" sz="1800" dirty="0"/>
              <a:t> </a:t>
            </a:r>
            <a:r>
              <a:rPr lang="en-US" sz="1800" dirty="0" smtClean="0"/>
              <a:t>to transcribe </a:t>
            </a:r>
            <a:r>
              <a:rPr lang="en-US" sz="1800" dirty="0"/>
              <a:t>distinctive functions (e.g</a:t>
            </a:r>
            <a:r>
              <a:rPr lang="en-US" sz="1800" dirty="0" smtClean="0"/>
              <a:t>., </a:t>
            </a:r>
            <a:r>
              <a:rPr lang="en-US" sz="1800" dirty="0" err="1" smtClean="0"/>
              <a:t>bian</a:t>
            </a:r>
            <a:r>
              <a:rPr lang="en-US" sz="1800" dirty="0" smtClean="0"/>
              <a:t> </a:t>
            </a:r>
            <a:r>
              <a:rPr lang="en-US" sz="1800" dirty="0" err="1" smtClean="0"/>
              <a:t>zhuan</a:t>
            </a:r>
            <a:r>
              <a:rPr lang="en-US" sz="1800" dirty="0" smtClean="0"/>
              <a:t> for editor, </a:t>
            </a:r>
            <a:r>
              <a:rPr lang="en-US" sz="1800" dirty="0" err="1" smtClean="0"/>
              <a:t>jiao</a:t>
            </a:r>
            <a:r>
              <a:rPr lang="en-US" sz="1800" dirty="0" smtClean="0"/>
              <a:t> for </a:t>
            </a:r>
            <a:r>
              <a:rPr lang="en-US" sz="1800" dirty="0"/>
              <a:t>collator) after the </a:t>
            </a:r>
            <a:r>
              <a:rPr lang="en-US" sz="1800" dirty="0" err="1" smtClean="0"/>
              <a:t>romanized</a:t>
            </a:r>
            <a:r>
              <a:rPr lang="en-US" sz="1800" dirty="0" smtClean="0"/>
              <a:t> </a:t>
            </a:r>
            <a:r>
              <a:rPr lang="en-US" sz="1800" dirty="0"/>
              <a:t>and Chinese character </a:t>
            </a:r>
            <a:r>
              <a:rPr lang="en-US" sz="1800" dirty="0" smtClean="0"/>
              <a:t>personal </a:t>
            </a:r>
            <a:r>
              <a:rPr lang="en-US" sz="1800" dirty="0"/>
              <a:t>name/date(s). Describe </a:t>
            </a:r>
            <a:r>
              <a:rPr lang="en-US" sz="1800" dirty="0" smtClean="0"/>
              <a:t>some functions </a:t>
            </a:r>
            <a:r>
              <a:rPr lang="en-US" sz="1800" dirty="0"/>
              <a:t>conventionally (e.g</a:t>
            </a:r>
            <a:r>
              <a:rPr lang="en-US" sz="1800" dirty="0" smtClean="0"/>
              <a:t>., </a:t>
            </a:r>
            <a:r>
              <a:rPr lang="en-US" sz="1800" dirty="0" err="1" smtClean="0"/>
              <a:t>ke</a:t>
            </a:r>
            <a:r>
              <a:rPr lang="en-US" sz="1800" dirty="0" smtClean="0"/>
              <a:t> for publisher, </a:t>
            </a:r>
            <a:r>
              <a:rPr lang="en-US" sz="1800" dirty="0" err="1" smtClean="0"/>
              <a:t>ke</a:t>
            </a:r>
            <a:r>
              <a:rPr lang="en-US" sz="1800" dirty="0" smtClean="0"/>
              <a:t> gong for </a:t>
            </a:r>
            <a:r>
              <a:rPr lang="en-US" sz="1800" dirty="0"/>
              <a:t>block-cutter</a:t>
            </a:r>
            <a:r>
              <a:rPr lang="en-US" sz="1800" dirty="0" smtClean="0"/>
              <a:t>, </a:t>
            </a:r>
            <a:r>
              <a:rPr lang="en-US" sz="1800" dirty="0" err="1" smtClean="0"/>
              <a:t>shou</a:t>
            </a:r>
            <a:r>
              <a:rPr lang="en-US" sz="1800" dirty="0" smtClean="0"/>
              <a:t> </a:t>
            </a:r>
            <a:r>
              <a:rPr lang="en-US" sz="1800" dirty="0" err="1" smtClean="0"/>
              <a:t>cang</a:t>
            </a:r>
            <a:r>
              <a:rPr lang="en-US" sz="1800" dirty="0" smtClean="0"/>
              <a:t> for </a:t>
            </a:r>
            <a:r>
              <a:rPr lang="en-US" sz="1800" dirty="0"/>
              <a:t>collector</a:t>
            </a:r>
            <a:r>
              <a:rPr lang="en-US" sz="1800" dirty="0" smtClean="0"/>
              <a:t>)</a:t>
            </a:r>
            <a:endParaRPr lang="en-US" sz="1800" dirty="0"/>
          </a:p>
          <a:p>
            <a:pPr lvl="2"/>
            <a:r>
              <a:rPr lang="en-US" sz="1400" dirty="0" smtClean="0"/>
              <a:t>Option 1--Keep current practice </a:t>
            </a:r>
          </a:p>
          <a:p>
            <a:pPr marL="1371600" lvl="3" indent="0">
              <a:buNone/>
            </a:pPr>
            <a:r>
              <a:rPr lang="en-US" altLang="zh-CN" sz="1400" dirty="0" smtClean="0"/>
              <a:t>7001  </a:t>
            </a:r>
            <a:r>
              <a:rPr lang="zh-CN" altLang="en-US" sz="1400" dirty="0" smtClean="0"/>
              <a:t>劉</a:t>
            </a:r>
            <a:r>
              <a:rPr lang="zh-CN" altLang="en-US" sz="1400" dirty="0"/>
              <a:t>希賢</a:t>
            </a:r>
            <a:r>
              <a:rPr lang="en-US" altLang="zh-CN" sz="1400" dirty="0"/>
              <a:t>, </a:t>
            </a:r>
            <a:r>
              <a:rPr lang="en-US" altLang="zh-CN" sz="1400" dirty="0" smtClean="0"/>
              <a:t>$</a:t>
            </a:r>
            <a:r>
              <a:rPr lang="en-US" altLang="zh-CN" sz="1400" dirty="0"/>
              <a:t>e</a:t>
            </a:r>
            <a:r>
              <a:rPr lang="en-US" sz="1400" dirty="0" smtClean="0"/>
              <a:t> </a:t>
            </a:r>
            <a:r>
              <a:rPr lang="zh-CN" altLang="en-US" sz="1400" dirty="0"/>
              <a:t>刻工</a:t>
            </a:r>
            <a:r>
              <a:rPr lang="en-US" altLang="zh-CN" sz="1400" dirty="0"/>
              <a:t>.</a:t>
            </a:r>
          </a:p>
          <a:p>
            <a:pPr marL="1371600" lvl="3" indent="0">
              <a:buNone/>
            </a:pPr>
            <a:r>
              <a:rPr lang="en-US" altLang="zh-CN" sz="1400" dirty="0"/>
              <a:t>7001 </a:t>
            </a:r>
            <a:r>
              <a:rPr lang="en-US" altLang="zh-CN" sz="1400" dirty="0" smtClean="0"/>
              <a:t> </a:t>
            </a:r>
            <a:r>
              <a:rPr lang="en-US" sz="1400" dirty="0" smtClean="0"/>
              <a:t>Liu</a:t>
            </a:r>
            <a:r>
              <a:rPr lang="en-US" sz="1400" dirty="0"/>
              <a:t>, </a:t>
            </a:r>
            <a:r>
              <a:rPr lang="en-US" sz="1400" dirty="0" err="1"/>
              <a:t>Xixian</a:t>
            </a:r>
            <a:r>
              <a:rPr lang="en-US" sz="1400" dirty="0"/>
              <a:t>, </a:t>
            </a:r>
            <a:r>
              <a:rPr lang="en-US" sz="1400" dirty="0" smtClean="0"/>
              <a:t>$e </a:t>
            </a:r>
            <a:r>
              <a:rPr lang="en-US" sz="1400" i="1" dirty="0" err="1">
                <a:solidFill>
                  <a:srgbClr val="FF0000"/>
                </a:solidFill>
              </a:rPr>
              <a:t>ke</a:t>
            </a:r>
            <a:r>
              <a:rPr lang="en-US" sz="1400" i="1" dirty="0">
                <a:solidFill>
                  <a:srgbClr val="FF0000"/>
                </a:solidFill>
              </a:rPr>
              <a:t> gong</a:t>
            </a:r>
            <a:r>
              <a:rPr lang="en-US" sz="1400" dirty="0"/>
              <a:t>.</a:t>
            </a:r>
          </a:p>
          <a:p>
            <a:pPr lvl="2"/>
            <a:r>
              <a:rPr lang="en-US" sz="1400" dirty="0" smtClean="0"/>
              <a:t>Option 2—Adopt RDA English terms: propose new terms if not in Appendix I</a:t>
            </a:r>
          </a:p>
          <a:p>
            <a:pPr marL="1371600" lvl="3" indent="0">
              <a:buNone/>
            </a:pPr>
            <a:r>
              <a:rPr lang="en-US" altLang="zh-CN" sz="1400" dirty="0"/>
              <a:t>7001 </a:t>
            </a:r>
            <a:r>
              <a:rPr lang="zh-CN" altLang="en-US" sz="1400" dirty="0"/>
              <a:t>劉希賢</a:t>
            </a:r>
            <a:r>
              <a:rPr lang="en-US" altLang="zh-CN" sz="1400" dirty="0"/>
              <a:t>, $e</a:t>
            </a:r>
            <a:r>
              <a:rPr lang="en-US" sz="1400" dirty="0"/>
              <a:t> engraver.  (rather than block-cutter)</a:t>
            </a:r>
            <a:endParaRPr lang="en-US" altLang="zh-CN" sz="1400" dirty="0"/>
          </a:p>
          <a:p>
            <a:pPr marL="1371600" lvl="3" indent="0">
              <a:buNone/>
            </a:pPr>
            <a:r>
              <a:rPr lang="en-US" altLang="zh-CN" sz="1400" dirty="0"/>
              <a:t>7001 </a:t>
            </a:r>
            <a:r>
              <a:rPr lang="en-US" sz="1400" dirty="0"/>
              <a:t>Liu, </a:t>
            </a:r>
            <a:r>
              <a:rPr lang="en-US" sz="1400" dirty="0" err="1"/>
              <a:t>Xixian</a:t>
            </a:r>
            <a:r>
              <a:rPr lang="en-US" sz="1400" dirty="0"/>
              <a:t>, $e </a:t>
            </a:r>
            <a:r>
              <a:rPr lang="en-US" sz="1400" i="1" dirty="0">
                <a:solidFill>
                  <a:srgbClr val="FF0000"/>
                </a:solidFill>
              </a:rPr>
              <a:t>engraver</a:t>
            </a:r>
            <a:r>
              <a:rPr lang="en-US" sz="1400" dirty="0"/>
              <a:t>. (rather than </a:t>
            </a:r>
            <a:r>
              <a:rPr lang="en-US" sz="1400" dirty="0" smtClean="0"/>
              <a:t>block-cutter</a:t>
            </a:r>
            <a:r>
              <a:rPr lang="en-US" sz="1400" dirty="0" smtClean="0"/>
              <a:t>)</a:t>
            </a:r>
          </a:p>
          <a:p>
            <a:pPr lvl="2"/>
            <a:r>
              <a:rPr lang="en-US" sz="1400" dirty="0"/>
              <a:t>Option </a:t>
            </a:r>
            <a:r>
              <a:rPr lang="en-US" sz="1400" dirty="0" smtClean="0"/>
              <a:t>3</a:t>
            </a:r>
            <a:endParaRPr lang="en-US" sz="1400" dirty="0"/>
          </a:p>
          <a:p>
            <a:pPr marL="1371600" lvl="3" indent="0">
              <a:buNone/>
            </a:pPr>
            <a:r>
              <a:rPr lang="en-US" altLang="zh-CN" sz="1400" dirty="0"/>
              <a:t>7001 </a:t>
            </a:r>
            <a:r>
              <a:rPr lang="zh-CN" altLang="en-US" sz="1400" dirty="0"/>
              <a:t>劉希賢</a:t>
            </a:r>
            <a:r>
              <a:rPr lang="en-US" altLang="zh-CN" sz="1400" dirty="0"/>
              <a:t>, $</a:t>
            </a:r>
            <a:r>
              <a:rPr lang="en-US" altLang="zh-CN" sz="1400" dirty="0" smtClean="0"/>
              <a:t>e </a:t>
            </a:r>
            <a:r>
              <a:rPr lang="zh-CN" altLang="en-US" sz="1400" dirty="0" smtClean="0"/>
              <a:t>刻</a:t>
            </a:r>
            <a:r>
              <a:rPr lang="zh-CN" altLang="en-US" sz="1400" dirty="0"/>
              <a:t>工</a:t>
            </a:r>
            <a:r>
              <a:rPr lang="en-US" altLang="zh-CN" sz="1400" dirty="0"/>
              <a:t>. </a:t>
            </a:r>
            <a:endParaRPr lang="en-US" altLang="zh-CN" sz="1400" dirty="0" smtClean="0"/>
          </a:p>
          <a:p>
            <a:pPr marL="1371600" lvl="3" indent="0">
              <a:buNone/>
            </a:pPr>
            <a:r>
              <a:rPr lang="en-US" altLang="zh-CN" sz="1400" dirty="0" smtClean="0"/>
              <a:t>7001 </a:t>
            </a:r>
            <a:r>
              <a:rPr lang="en-US" sz="1400" dirty="0"/>
              <a:t>Liu, </a:t>
            </a:r>
            <a:r>
              <a:rPr lang="en-US" sz="1400" dirty="0" err="1"/>
              <a:t>Xixian</a:t>
            </a:r>
            <a:r>
              <a:rPr lang="en-US" sz="1400" dirty="0"/>
              <a:t>, $e </a:t>
            </a:r>
            <a:r>
              <a:rPr lang="en-US" sz="1400" i="1" dirty="0">
                <a:solidFill>
                  <a:srgbClr val="FF0000"/>
                </a:solidFill>
              </a:rPr>
              <a:t>engraver</a:t>
            </a:r>
            <a:r>
              <a:rPr lang="en-US" sz="1400" dirty="0"/>
              <a:t>. </a:t>
            </a:r>
            <a:endParaRPr lang="en-US" sz="1800" dirty="0"/>
          </a:p>
          <a:p>
            <a:pPr lvl="1"/>
            <a:r>
              <a:rPr lang="en-US" sz="2000" dirty="0" smtClean="0"/>
              <a:t>An international initiative</a:t>
            </a:r>
          </a:p>
          <a:p>
            <a:pPr lvl="2"/>
            <a:r>
              <a:rPr lang="en-US" sz="1800" dirty="0" smtClean="0"/>
              <a:t>To develop the guidelines on Relationship designators for Chinese rare books in conjunction with experts in Mainland China, Hong Kong and Taiwan</a:t>
            </a:r>
          </a:p>
          <a:p>
            <a:pPr lvl="1"/>
            <a:r>
              <a:rPr lang="en-US" sz="2200" dirty="0" smtClean="0"/>
              <a:t>A wider standard community—DCRM community </a:t>
            </a:r>
          </a:p>
          <a:p>
            <a:pPr lvl="2"/>
            <a:r>
              <a:rPr lang="en-US" sz="1800" dirty="0" smtClean="0"/>
              <a:t>Adding relationship designators to the Open Metadata Registry</a:t>
            </a:r>
          </a:p>
          <a:p>
            <a:pPr lvl="1"/>
            <a:endParaRPr lang="en-US" sz="2300" dirty="0"/>
          </a:p>
          <a:p>
            <a:pPr marL="1371600" lvl="3" indent="0">
              <a:buNone/>
            </a:pPr>
            <a:endParaRPr lang="en-US" altLang="zh-CN" dirty="0"/>
          </a:p>
          <a:p>
            <a:pPr marL="1371600" lvl="3" indent="0">
              <a:buNone/>
            </a:pPr>
            <a:endParaRPr lang="en-US" dirty="0"/>
          </a:p>
          <a:p>
            <a:endParaRPr lang="en-US" dirty="0"/>
          </a:p>
        </p:txBody>
      </p:sp>
      <p:sp>
        <p:nvSpPr>
          <p:cNvPr id="3" name="Slide Number Placeholder 2"/>
          <p:cNvSpPr>
            <a:spLocks noGrp="1"/>
          </p:cNvSpPr>
          <p:nvPr>
            <p:ph type="sldNum" sz="quarter" idx="12"/>
          </p:nvPr>
        </p:nvSpPr>
        <p:spPr/>
        <p:txBody>
          <a:bodyPr/>
          <a:lstStyle/>
          <a:p>
            <a:fld id="{CB7831A0-B618-422C-8769-323540090DB4}" type="slidenum">
              <a:rPr lang="en-US" smtClean="0"/>
              <a:t>18</a:t>
            </a:fld>
            <a:endParaRPr lang="en-US" dirty="0"/>
          </a:p>
        </p:txBody>
      </p:sp>
    </p:spTree>
    <p:extLst>
      <p:ext uri="{BB962C8B-B14F-4D97-AF65-F5344CB8AC3E}">
        <p14:creationId xmlns:p14="http://schemas.microsoft.com/office/powerpoint/2010/main" val="144879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09600"/>
          </a:xfrm>
        </p:spPr>
        <p:txBody>
          <a:bodyPr>
            <a:noAutofit/>
          </a:bodyPr>
          <a:lstStyle/>
          <a:p>
            <a:r>
              <a:rPr lang="en-US" sz="2600" dirty="0"/>
              <a:t>Shall we update the rules of CJK rare books according to RDA?</a:t>
            </a:r>
            <a:endParaRPr lang="en-US" sz="2600" i="1" dirty="0"/>
          </a:p>
        </p:txBody>
      </p:sp>
      <p:sp>
        <p:nvSpPr>
          <p:cNvPr id="3" name="Content Placeholder 2"/>
          <p:cNvSpPr>
            <a:spLocks noGrp="1"/>
          </p:cNvSpPr>
          <p:nvPr>
            <p:ph idx="1"/>
          </p:nvPr>
        </p:nvSpPr>
        <p:spPr>
          <a:xfrm>
            <a:off x="304800" y="838200"/>
            <a:ext cx="8534400" cy="5791200"/>
          </a:xfrm>
        </p:spPr>
        <p:txBody>
          <a:bodyPr>
            <a:normAutofit fontScale="92500" lnSpcReduction="10000"/>
          </a:bodyPr>
          <a:lstStyle/>
          <a:p>
            <a:r>
              <a:rPr lang="en-US" dirty="0">
                <a:hlinkClick r:id="rId2"/>
              </a:rPr>
              <a:t>Descriptive cataloging guidelines for pre-Meiji Japanese </a:t>
            </a:r>
            <a:r>
              <a:rPr lang="en-US" dirty="0" smtClean="0">
                <a:hlinkClick r:id="rId2"/>
              </a:rPr>
              <a:t>books</a:t>
            </a:r>
            <a:r>
              <a:rPr lang="en-US" dirty="0">
                <a:hlinkClick r:id="rId2"/>
              </a:rPr>
              <a:t> </a:t>
            </a:r>
            <a:r>
              <a:rPr lang="en-US" dirty="0" smtClean="0">
                <a:hlinkClick r:id="rId2"/>
              </a:rPr>
              <a:t>(2011)</a:t>
            </a:r>
            <a:endParaRPr lang="en-US" dirty="0" smtClean="0"/>
          </a:p>
          <a:p>
            <a:pPr lvl="1"/>
            <a:r>
              <a:rPr lang="en-US" dirty="0" smtClean="0"/>
              <a:t>The guidelines do </a:t>
            </a:r>
            <a:r>
              <a:rPr lang="en-US" dirty="0"/>
              <a:t>not have any provision for access points at </a:t>
            </a:r>
            <a:r>
              <a:rPr lang="en-US" dirty="0" smtClean="0"/>
              <a:t>all and intentionally </a:t>
            </a:r>
            <a:r>
              <a:rPr lang="en-US" dirty="0"/>
              <a:t>limited to description</a:t>
            </a:r>
            <a:r>
              <a:rPr lang="en-US" dirty="0" smtClean="0"/>
              <a:t>.</a:t>
            </a:r>
          </a:p>
          <a:p>
            <a:pPr lvl="1"/>
            <a:r>
              <a:rPr lang="en-US" dirty="0"/>
              <a:t>Update </a:t>
            </a:r>
            <a:r>
              <a:rPr lang="en-US" dirty="0" smtClean="0"/>
              <a:t>the guidelines (collaboration </a:t>
            </a:r>
            <a:r>
              <a:rPr lang="en-US" dirty="0"/>
              <a:t>with </a:t>
            </a:r>
            <a:r>
              <a:rPr lang="en-US" dirty="0" smtClean="0"/>
              <a:t>CJM) according </a:t>
            </a:r>
            <a:r>
              <a:rPr lang="en-US" dirty="0"/>
              <a:t>to </a:t>
            </a:r>
            <a:r>
              <a:rPr lang="en-US" dirty="0" smtClean="0"/>
              <a:t>RDA?</a:t>
            </a:r>
            <a:endParaRPr lang="en-US" dirty="0"/>
          </a:p>
          <a:p>
            <a:r>
              <a:rPr lang="en-US" dirty="0" smtClean="0"/>
              <a:t>Korean rare books: a brief draft was made in </a:t>
            </a:r>
            <a:r>
              <a:rPr lang="en-US" dirty="0"/>
              <a:t>2005 </a:t>
            </a:r>
            <a:r>
              <a:rPr lang="en-US" dirty="0" smtClean="0"/>
              <a:t>and has not </a:t>
            </a:r>
            <a:r>
              <a:rPr lang="en-US" dirty="0"/>
              <a:t>been updated to RDA </a:t>
            </a:r>
            <a:r>
              <a:rPr lang="en-US" dirty="0" smtClean="0"/>
              <a:t>yet </a:t>
            </a:r>
          </a:p>
          <a:p>
            <a:r>
              <a:rPr lang="en-US" dirty="0" smtClean="0"/>
              <a:t>Key questions: </a:t>
            </a:r>
          </a:p>
          <a:p>
            <a:pPr lvl="1"/>
            <a:r>
              <a:rPr lang="en-US" dirty="0" smtClean="0"/>
              <a:t>Will these relationship designators (either in English or CJK) helpful for users?</a:t>
            </a:r>
          </a:p>
          <a:p>
            <a:pPr lvl="1"/>
            <a:r>
              <a:rPr lang="en-US" dirty="0" smtClean="0"/>
              <a:t>PCC: only creator required but contributors optional</a:t>
            </a:r>
          </a:p>
          <a:p>
            <a:pPr lvl="1"/>
            <a:r>
              <a:rPr lang="en-US" dirty="0" smtClean="0"/>
              <a:t>DCRM-RDA Task force: final report</a:t>
            </a:r>
          </a:p>
          <a:p>
            <a:pPr lvl="1"/>
            <a:endParaRPr lang="en-US" dirty="0"/>
          </a:p>
        </p:txBody>
      </p:sp>
      <p:sp>
        <p:nvSpPr>
          <p:cNvPr id="5" name="Slide Number Placeholder 4"/>
          <p:cNvSpPr>
            <a:spLocks noGrp="1"/>
          </p:cNvSpPr>
          <p:nvPr>
            <p:ph type="sldNum" sz="quarter" idx="12"/>
          </p:nvPr>
        </p:nvSpPr>
        <p:spPr>
          <a:noFill/>
          <a:ln>
            <a:noFill/>
          </a:ln>
        </p:spPr>
        <p:txBody>
          <a:bodyPr/>
          <a:lstStyle/>
          <a:p>
            <a:fld id="{CB7831A0-B618-422C-8769-323540090DB4}" type="slidenum">
              <a:rPr lang="en-US" smtClean="0">
                <a:solidFill>
                  <a:schemeClr val="bg2"/>
                </a:solidFill>
              </a:rPr>
              <a:t>19</a:t>
            </a:fld>
            <a:endParaRPr lang="en-US" dirty="0">
              <a:solidFill>
                <a:schemeClr val="bg2"/>
              </a:solidFill>
            </a:endParaRPr>
          </a:p>
        </p:txBody>
      </p:sp>
    </p:spTree>
    <p:extLst>
      <p:ext uri="{BB962C8B-B14F-4D97-AF65-F5344CB8AC3E}">
        <p14:creationId xmlns:p14="http://schemas.microsoft.com/office/powerpoint/2010/main" val="395837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Part one: RDA Survey Report</a:t>
            </a:r>
          </a:p>
          <a:p>
            <a:r>
              <a:rPr lang="en-US" dirty="0" smtClean="0"/>
              <a:t>Part two: Known Issues</a:t>
            </a:r>
          </a:p>
          <a:p>
            <a:pPr lvl="1"/>
            <a:r>
              <a:rPr lang="en-US" dirty="0" smtClean="0"/>
              <a:t>Analyzing impact on resources discovery</a:t>
            </a:r>
          </a:p>
          <a:p>
            <a:pPr lvl="1"/>
            <a:r>
              <a:rPr lang="en-US" dirty="0" smtClean="0"/>
              <a:t>Strategies of solutions</a:t>
            </a:r>
          </a:p>
          <a:p>
            <a:r>
              <a:rPr lang="en-US" dirty="0" smtClean="0"/>
              <a:t>Questions &amp; Comments</a:t>
            </a:r>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a:t>
            </a:fld>
            <a:endParaRPr lang="en-US"/>
          </a:p>
        </p:txBody>
      </p:sp>
    </p:spTree>
    <p:extLst>
      <p:ext uri="{BB962C8B-B14F-4D97-AF65-F5344CB8AC3E}">
        <p14:creationId xmlns:p14="http://schemas.microsoft.com/office/powerpoint/2010/main" val="2802875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533400"/>
            <a:ext cx="7772400" cy="1470025"/>
          </a:xfrm>
        </p:spPr>
        <p:txBody>
          <a:bodyPr/>
          <a:lstStyle/>
          <a:p>
            <a:r>
              <a:rPr lang="en-US" dirty="0" smtClean="0"/>
              <a:t>Authorized Access Points: </a:t>
            </a:r>
            <a:br>
              <a:rPr lang="en-US" dirty="0" smtClean="0"/>
            </a:br>
            <a:r>
              <a:rPr lang="en-US" i="1" dirty="0" smtClean="0"/>
              <a:t>receiving less votes</a:t>
            </a:r>
            <a:endParaRPr lang="en-US" i="1" dirty="0"/>
          </a:p>
        </p:txBody>
      </p:sp>
      <p:sp>
        <p:nvSpPr>
          <p:cNvPr id="6" name="Subtitle 5"/>
          <p:cNvSpPr>
            <a:spLocks noGrp="1"/>
          </p:cNvSpPr>
          <p:nvPr>
            <p:ph type="subTitle" idx="1"/>
          </p:nvPr>
        </p:nvSpPr>
        <p:spPr>
          <a:xfrm>
            <a:off x="457200" y="2438400"/>
            <a:ext cx="8229600" cy="3810000"/>
          </a:xfrm>
        </p:spPr>
        <p:txBody>
          <a:bodyPr/>
          <a:lstStyle/>
          <a:p>
            <a:pPr algn="l"/>
            <a:r>
              <a:rPr lang="en-US" dirty="0" smtClean="0">
                <a:solidFill>
                  <a:schemeClr val="tx1"/>
                </a:solidFill>
              </a:rPr>
              <a:t>*Geographic Names (RDA16.2.2.12 alternative)</a:t>
            </a:r>
          </a:p>
          <a:p>
            <a:pPr algn="l"/>
            <a:r>
              <a:rPr lang="en-US" dirty="0" smtClean="0">
                <a:solidFill>
                  <a:schemeClr val="tx1"/>
                </a:solidFill>
              </a:rPr>
              <a:t>*Religious title or terms of </a:t>
            </a:r>
            <a:r>
              <a:rPr lang="en-US" dirty="0" err="1" smtClean="0">
                <a:solidFill>
                  <a:schemeClr val="tx1"/>
                </a:solidFill>
              </a:rPr>
              <a:t>honour</a:t>
            </a:r>
            <a:r>
              <a:rPr lang="en-US" dirty="0" smtClean="0">
                <a:solidFill>
                  <a:schemeClr val="tx1"/>
                </a:solidFill>
              </a:rPr>
              <a:t> (RDA9.4.1.9)</a:t>
            </a:r>
          </a:p>
          <a:p>
            <a:pPr algn="l"/>
            <a:r>
              <a:rPr lang="en-US" dirty="0" smtClean="0">
                <a:solidFill>
                  <a:schemeClr val="tx1"/>
                </a:solidFill>
              </a:rPr>
              <a:t>*Chinese government agencies (RDA11.2.2.14.2/LCRI24.18)  </a:t>
            </a:r>
          </a:p>
          <a:p>
            <a:pPr algn="l"/>
            <a:r>
              <a:rPr lang="en-US" dirty="0">
                <a:solidFill>
                  <a:schemeClr val="tx1"/>
                </a:solidFill>
              </a:rPr>
              <a:t>*</a:t>
            </a:r>
            <a:r>
              <a:rPr lang="en-US" dirty="0" smtClean="0">
                <a:solidFill>
                  <a:schemeClr val="tx1"/>
                </a:solidFill>
              </a:rPr>
              <a:t>Taiwanese corporate names (LC-PCC PS for RDA16.4)</a:t>
            </a:r>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20</a:t>
            </a:fld>
            <a:endParaRPr lang="en-US"/>
          </a:p>
        </p:txBody>
      </p:sp>
    </p:spTree>
    <p:extLst>
      <p:ext uri="{BB962C8B-B14F-4D97-AF65-F5344CB8AC3E}">
        <p14:creationId xmlns:p14="http://schemas.microsoft.com/office/powerpoint/2010/main" val="1783280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RDA Geographic Names</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t>Chinese geographic names</a:t>
            </a:r>
            <a:endParaRPr lang="en-US" dirty="0"/>
          </a:p>
          <a:p>
            <a:pPr lvl="1"/>
            <a:r>
              <a:rPr lang="en-US" dirty="0" smtClean="0"/>
              <a:t>Implementation proposal for </a:t>
            </a:r>
            <a:r>
              <a:rPr lang="en-US" dirty="0"/>
              <a:t>implementation </a:t>
            </a:r>
            <a:r>
              <a:rPr lang="en-US" dirty="0" smtClean="0"/>
              <a:t>RDA 16.2.2.12 Alternative</a:t>
            </a:r>
            <a:endParaRPr lang="en-US" dirty="0"/>
          </a:p>
          <a:p>
            <a:pPr lvl="2"/>
            <a:r>
              <a:rPr lang="en-US" dirty="0" smtClean="0"/>
              <a:t>Stage 1: for newly </a:t>
            </a:r>
            <a:r>
              <a:rPr lang="en-US" dirty="0"/>
              <a:t>created </a:t>
            </a:r>
            <a:r>
              <a:rPr lang="en-US" dirty="0" smtClean="0"/>
              <a:t>geographic NAR, follow </a:t>
            </a:r>
            <a:r>
              <a:rPr lang="en-US" dirty="0"/>
              <a:t>new </a:t>
            </a:r>
            <a:r>
              <a:rPr lang="en-US" dirty="0" smtClean="0"/>
              <a:t>instructions</a:t>
            </a:r>
            <a:r>
              <a:rPr lang="en-US" dirty="0"/>
              <a:t>, e.g. </a:t>
            </a:r>
            <a:r>
              <a:rPr lang="en-US" dirty="0" err="1"/>
              <a:t>Qianxi</a:t>
            </a:r>
            <a:r>
              <a:rPr lang="en-US" dirty="0"/>
              <a:t> Xian (</a:t>
            </a:r>
            <a:r>
              <a:rPr lang="en-US" dirty="0" err="1"/>
              <a:t>Guizhou</a:t>
            </a:r>
            <a:r>
              <a:rPr lang="en-US" dirty="0"/>
              <a:t> Sheng, China) </a:t>
            </a:r>
            <a:endParaRPr lang="en-US" dirty="0" smtClean="0"/>
          </a:p>
          <a:p>
            <a:pPr lvl="2"/>
            <a:r>
              <a:rPr lang="en-US" dirty="0" smtClean="0"/>
              <a:t>Stage 2</a:t>
            </a:r>
            <a:r>
              <a:rPr lang="en-US" dirty="0"/>
              <a:t>: work with LC/PCC to develop guidelines on </a:t>
            </a:r>
            <a:r>
              <a:rPr lang="en-US" dirty="0" smtClean="0"/>
              <a:t>the retrospective conversion </a:t>
            </a:r>
            <a:r>
              <a:rPr lang="en-US" dirty="0"/>
              <a:t>of established </a:t>
            </a:r>
            <a:r>
              <a:rPr lang="en-US" dirty="0" smtClean="0"/>
              <a:t>names, e.g. </a:t>
            </a:r>
          </a:p>
          <a:p>
            <a:pPr lvl="3"/>
            <a:r>
              <a:rPr lang="en-US" dirty="0" smtClean="0"/>
              <a:t>Hangzhou </a:t>
            </a:r>
            <a:r>
              <a:rPr lang="en-US" dirty="0"/>
              <a:t>Shi (</a:t>
            </a:r>
            <a:r>
              <a:rPr lang="en-US" u="sng" dirty="0"/>
              <a:t>Zhejiang Sheng, </a:t>
            </a:r>
            <a:r>
              <a:rPr lang="en-US" dirty="0"/>
              <a:t>China) </a:t>
            </a:r>
            <a:endParaRPr lang="en-US" dirty="0" smtClean="0"/>
          </a:p>
          <a:p>
            <a:pPr lvl="2"/>
            <a:r>
              <a:rPr lang="en-US" dirty="0" smtClean="0"/>
              <a:t>Others: maintenance issues</a:t>
            </a:r>
          </a:p>
          <a:p>
            <a:r>
              <a:rPr lang="en-US" dirty="0" smtClean="0"/>
              <a:t>Japanese and Korean geographic names</a:t>
            </a:r>
          </a:p>
          <a:p>
            <a:pPr lvl="1"/>
            <a:r>
              <a:rPr lang="en-US" dirty="0" smtClean="0"/>
              <a:t>Will CEAL CJM and CKM implement this?</a:t>
            </a:r>
          </a:p>
          <a:p>
            <a:pPr lvl="1"/>
            <a:endParaRPr lang="en-US" dirty="0"/>
          </a:p>
          <a:p>
            <a:pPr lvl="2"/>
            <a:endParaRPr lang="en-US" dirty="0"/>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21</a:t>
            </a:fld>
            <a:endParaRPr lang="en-US"/>
          </a:p>
        </p:txBody>
      </p:sp>
    </p:spTree>
    <p:extLst>
      <p:ext uri="{BB962C8B-B14F-4D97-AF65-F5344CB8AC3E}">
        <p14:creationId xmlns:p14="http://schemas.microsoft.com/office/powerpoint/2010/main" val="4196051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09600"/>
          </a:xfrm>
        </p:spPr>
        <p:txBody>
          <a:bodyPr>
            <a:normAutofit fontScale="90000"/>
          </a:bodyPr>
          <a:lstStyle/>
          <a:p>
            <a:r>
              <a:rPr lang="en-US" dirty="0"/>
              <a:t/>
            </a:r>
            <a:br>
              <a:rPr lang="en-US" dirty="0"/>
            </a:br>
            <a:r>
              <a:rPr lang="en-US" dirty="0" smtClean="0"/>
              <a:t/>
            </a:r>
            <a:br>
              <a:rPr lang="en-US" dirty="0" smtClean="0"/>
            </a:br>
            <a:r>
              <a:rPr lang="en-US" sz="3100" dirty="0" smtClean="0"/>
              <a:t>Religious </a:t>
            </a:r>
            <a:r>
              <a:rPr lang="en-US" sz="3100" dirty="0"/>
              <a:t>titles or terms </a:t>
            </a:r>
            <a:r>
              <a:rPr lang="en-US" sz="3100" dirty="0" smtClean="0"/>
              <a:t>of </a:t>
            </a:r>
            <a:r>
              <a:rPr lang="en-US" sz="3100" dirty="0" err="1" smtClean="0"/>
              <a:t>honour</a:t>
            </a:r>
            <a:r>
              <a:rPr lang="en-US" sz="3100" dirty="0" smtClean="0"/>
              <a:t> </a:t>
            </a:r>
            <a:br>
              <a:rPr lang="en-US" sz="3100" dirty="0" smtClean="0"/>
            </a:br>
            <a:r>
              <a:rPr lang="en-US" sz="3600" dirty="0" smtClean="0"/>
              <a:t> </a:t>
            </a:r>
            <a:r>
              <a:rPr lang="en-US" dirty="0"/>
              <a:t/>
            </a:r>
            <a:br>
              <a:rPr lang="en-US" dirty="0"/>
            </a:br>
            <a:endParaRPr lang="en-US" dirty="0"/>
          </a:p>
        </p:txBody>
      </p:sp>
      <p:sp>
        <p:nvSpPr>
          <p:cNvPr id="3" name="Content Placeholder 2"/>
          <p:cNvSpPr>
            <a:spLocks noGrp="1"/>
          </p:cNvSpPr>
          <p:nvPr>
            <p:ph idx="1"/>
          </p:nvPr>
        </p:nvSpPr>
        <p:spPr>
          <a:xfrm>
            <a:off x="228600" y="838200"/>
            <a:ext cx="8686800" cy="5791200"/>
          </a:xfrm>
        </p:spPr>
        <p:txBody>
          <a:bodyPr>
            <a:normAutofit fontScale="77500" lnSpcReduction="20000"/>
          </a:bodyPr>
          <a:lstStyle/>
          <a:p>
            <a:r>
              <a:rPr lang="en-US" sz="2800" dirty="0" smtClean="0"/>
              <a:t>RDA9.4.1.9--Other </a:t>
            </a:r>
            <a:r>
              <a:rPr lang="en-US" sz="2800" dirty="0" smtClean="0"/>
              <a:t>Term of Rank, </a:t>
            </a:r>
            <a:r>
              <a:rPr lang="en-US" sz="2800" dirty="0" err="1" smtClean="0"/>
              <a:t>Honour</a:t>
            </a:r>
            <a:r>
              <a:rPr lang="en-US" sz="2800" dirty="0" smtClean="0"/>
              <a:t>, or Office</a:t>
            </a:r>
          </a:p>
          <a:p>
            <a:pPr lvl="1"/>
            <a:r>
              <a:rPr lang="en-US" sz="2600" dirty="0" smtClean="0"/>
              <a:t>Record </a:t>
            </a:r>
            <a:r>
              <a:rPr lang="en-US" sz="2600" dirty="0"/>
              <a:t>other titles of the person indicative of rank, </a:t>
            </a:r>
            <a:r>
              <a:rPr lang="en-US" sz="2600" dirty="0" err="1"/>
              <a:t>honour</a:t>
            </a:r>
            <a:r>
              <a:rPr lang="en-US" sz="2600" dirty="0"/>
              <a:t>, or office if the terms appear with the name. Record the term in the language in which it was conferred or in the language used in the country in which the person resides</a:t>
            </a:r>
            <a:r>
              <a:rPr lang="en-US" sz="2600" dirty="0" smtClean="0"/>
              <a:t>.</a:t>
            </a:r>
            <a:endParaRPr lang="en-US" sz="2600" dirty="0"/>
          </a:p>
          <a:p>
            <a:pPr lvl="1"/>
            <a:r>
              <a:rPr lang="en-US" sz="2600" dirty="0" smtClean="0"/>
              <a:t>Example: Captain, Reverend, Sir</a:t>
            </a:r>
          </a:p>
          <a:p>
            <a:r>
              <a:rPr lang="en-US" sz="3000" dirty="0" smtClean="0"/>
              <a:t>CJK: da </a:t>
            </a:r>
            <a:r>
              <a:rPr lang="en-US" sz="3000" dirty="0" err="1" smtClean="0"/>
              <a:t>shi</a:t>
            </a:r>
            <a:r>
              <a:rPr lang="en-US" sz="3000" dirty="0" smtClean="0"/>
              <a:t>, </a:t>
            </a:r>
            <a:r>
              <a:rPr lang="en-US" sz="3000" dirty="0" err="1" smtClean="0"/>
              <a:t>fa</a:t>
            </a:r>
            <a:r>
              <a:rPr lang="en-US" sz="3000" dirty="0" smtClean="0"/>
              <a:t> </a:t>
            </a:r>
            <a:r>
              <a:rPr lang="en-US" sz="3000" dirty="0" err="1" smtClean="0"/>
              <a:t>shi</a:t>
            </a:r>
            <a:r>
              <a:rPr lang="en-US" sz="3000" dirty="0" smtClean="0"/>
              <a:t>, </a:t>
            </a:r>
            <a:r>
              <a:rPr lang="en-US" sz="3000" dirty="0" err="1" smtClean="0"/>
              <a:t>shi</a:t>
            </a:r>
            <a:r>
              <a:rPr lang="en-US" sz="3000" dirty="0" smtClean="0"/>
              <a:t>, etc.</a:t>
            </a:r>
          </a:p>
          <a:p>
            <a:pPr lvl="1"/>
            <a:r>
              <a:rPr lang="en-US" sz="2600" dirty="0" smtClean="0"/>
              <a:t>“da </a:t>
            </a:r>
            <a:r>
              <a:rPr lang="en-US" sz="2600" dirty="0" err="1" smtClean="0"/>
              <a:t>shi</a:t>
            </a:r>
            <a:r>
              <a:rPr lang="en-US" sz="2600" dirty="0" smtClean="0"/>
              <a:t>”: a religious rank or title?</a:t>
            </a:r>
          </a:p>
          <a:p>
            <a:pPr lvl="1"/>
            <a:r>
              <a:rPr lang="en-US" sz="2600" dirty="0"/>
              <a:t>CEAL: </a:t>
            </a:r>
            <a:endParaRPr lang="en-US" sz="2600" dirty="0" smtClean="0"/>
          </a:p>
          <a:p>
            <a:pPr lvl="2"/>
            <a:r>
              <a:rPr lang="en-US" sz="2200" dirty="0" smtClean="0"/>
              <a:t>“</a:t>
            </a:r>
            <a:r>
              <a:rPr lang="en-US" sz="2200" dirty="0"/>
              <a:t>Da </a:t>
            </a:r>
            <a:r>
              <a:rPr lang="en-US" sz="2200" dirty="0" err="1"/>
              <a:t>shi</a:t>
            </a:r>
            <a:r>
              <a:rPr lang="en-US" sz="2200" dirty="0"/>
              <a:t> (</a:t>
            </a:r>
            <a:r>
              <a:rPr lang="zh-CN" altLang="en-US" sz="2200" dirty="0"/>
              <a:t>大</a:t>
            </a:r>
            <a:r>
              <a:rPr lang="zh-CN" altLang="en-US" sz="2200" dirty="0" smtClean="0"/>
              <a:t>师</a:t>
            </a:r>
            <a:r>
              <a:rPr lang="en-US" altLang="zh-CN" sz="2200" dirty="0" smtClean="0"/>
              <a:t>): </a:t>
            </a:r>
            <a:r>
              <a:rPr lang="en-US" sz="2200" dirty="0" smtClean="0"/>
              <a:t>either </a:t>
            </a:r>
            <a:r>
              <a:rPr lang="en-US" sz="2200" dirty="0"/>
              <a:t>a religious title or general respectful </a:t>
            </a:r>
            <a:r>
              <a:rPr lang="en-US" sz="2200" dirty="0" smtClean="0"/>
              <a:t>address: determined case </a:t>
            </a:r>
            <a:r>
              <a:rPr lang="en-US" sz="2200" dirty="0"/>
              <a:t>by case following authoritative reference sources</a:t>
            </a:r>
            <a:r>
              <a:rPr lang="en-US" sz="2200" dirty="0" smtClean="0"/>
              <a:t>.</a:t>
            </a:r>
          </a:p>
          <a:p>
            <a:pPr lvl="2"/>
            <a:r>
              <a:rPr lang="en-US" sz="2200" dirty="0" smtClean="0"/>
              <a:t>“</a:t>
            </a:r>
            <a:r>
              <a:rPr lang="en-US" sz="2200" dirty="0" err="1"/>
              <a:t>Fa</a:t>
            </a:r>
            <a:r>
              <a:rPr lang="en-US" sz="2200" dirty="0"/>
              <a:t> </a:t>
            </a:r>
            <a:r>
              <a:rPr lang="en-US" sz="2200" dirty="0" err="1"/>
              <a:t>shi</a:t>
            </a:r>
            <a:r>
              <a:rPr lang="en-US" sz="2200" dirty="0"/>
              <a:t> (</a:t>
            </a:r>
            <a:r>
              <a:rPr lang="zh-CN" altLang="en-US" sz="2200" dirty="0"/>
              <a:t>法师</a:t>
            </a:r>
            <a:r>
              <a:rPr lang="en-US" altLang="zh-CN" sz="2200" dirty="0" smtClean="0"/>
              <a:t>): </a:t>
            </a:r>
            <a:r>
              <a:rPr lang="en-US" sz="2200" dirty="0"/>
              <a:t>is more likely to be a religious </a:t>
            </a:r>
            <a:r>
              <a:rPr lang="en-US" sz="2200" dirty="0" smtClean="0"/>
              <a:t>title but </a:t>
            </a:r>
            <a:r>
              <a:rPr lang="en-US" sz="2200" dirty="0"/>
              <a:t>the same instruction can be given. </a:t>
            </a:r>
            <a:endParaRPr lang="en-US" sz="2200" dirty="0" smtClean="0"/>
          </a:p>
          <a:p>
            <a:pPr lvl="2"/>
            <a:r>
              <a:rPr lang="en-US" sz="2200" dirty="0" smtClean="0"/>
              <a:t>“</a:t>
            </a:r>
            <a:r>
              <a:rPr lang="en-US" sz="2200" dirty="0"/>
              <a:t>Shi (</a:t>
            </a:r>
            <a:r>
              <a:rPr lang="zh-CN" altLang="en-US" sz="2200" dirty="0"/>
              <a:t>释</a:t>
            </a:r>
            <a:r>
              <a:rPr lang="en-US" altLang="zh-CN" sz="2200" dirty="0"/>
              <a:t>)” </a:t>
            </a:r>
            <a:r>
              <a:rPr lang="en-US" sz="2200" dirty="0"/>
              <a:t>is an acquired Buddhist name equivalent to “last name.” </a:t>
            </a:r>
            <a:endParaRPr lang="en-US" sz="2200" dirty="0" smtClean="0"/>
          </a:p>
          <a:p>
            <a:pPr lvl="2"/>
            <a:r>
              <a:rPr lang="en-US" sz="2200" dirty="0" smtClean="0"/>
              <a:t>Note</a:t>
            </a:r>
            <a:r>
              <a:rPr lang="en-US" sz="2200" dirty="0"/>
              <a:t>: these terms have equivalents in Japanese and Korean.</a:t>
            </a:r>
            <a:endParaRPr lang="en-US" sz="2200" dirty="0" smtClean="0"/>
          </a:p>
          <a:p>
            <a:pPr lvl="1"/>
            <a:r>
              <a:rPr lang="en-US" sz="2600" dirty="0" smtClean="0"/>
              <a:t>LC </a:t>
            </a:r>
            <a:r>
              <a:rPr lang="en-US" sz="2600" dirty="0" smtClean="0"/>
              <a:t>response</a:t>
            </a:r>
            <a:r>
              <a:rPr lang="en-US" sz="2600" dirty="0"/>
              <a:t> </a:t>
            </a:r>
            <a:r>
              <a:rPr lang="en-US" sz="2600" dirty="0" smtClean="0"/>
              <a:t>(March 2013)</a:t>
            </a:r>
            <a:endParaRPr lang="en-US" sz="2600" dirty="0" smtClean="0"/>
          </a:p>
          <a:p>
            <a:pPr lvl="2"/>
            <a:r>
              <a:rPr lang="en-US" sz="2200" dirty="0"/>
              <a:t>T</a:t>
            </a:r>
            <a:r>
              <a:rPr lang="en-US" sz="2200" dirty="0" smtClean="0"/>
              <a:t>reat </a:t>
            </a:r>
            <a:r>
              <a:rPr lang="en-US" sz="2200" dirty="0"/>
              <a:t>the term as a term of </a:t>
            </a:r>
            <a:r>
              <a:rPr lang="en-US" sz="2200" dirty="0" err="1"/>
              <a:t>honour</a:t>
            </a:r>
            <a:r>
              <a:rPr lang="en-US" sz="2200" dirty="0"/>
              <a:t> instead of a religious title if you don’t have evidence to the contrary; as a </a:t>
            </a:r>
            <a:r>
              <a:rPr lang="en-US" sz="2200" dirty="0" smtClean="0"/>
              <a:t>term of </a:t>
            </a:r>
            <a:r>
              <a:rPr lang="en-US" sz="2200" dirty="0" err="1"/>
              <a:t>honour</a:t>
            </a:r>
            <a:r>
              <a:rPr lang="en-US" sz="2200" dirty="0"/>
              <a:t>, it would only be added to break a conflict. Note that we would also propose that existing </a:t>
            </a:r>
            <a:r>
              <a:rPr lang="en-US" sz="2200" dirty="0" smtClean="0"/>
              <a:t>authority records </a:t>
            </a:r>
            <a:r>
              <a:rPr lang="en-US" sz="2200" dirty="0"/>
              <a:t>that use “da </a:t>
            </a:r>
            <a:r>
              <a:rPr lang="en-US" sz="2200" dirty="0" err="1"/>
              <a:t>shi</a:t>
            </a:r>
            <a:r>
              <a:rPr lang="en-US" sz="2200" dirty="0"/>
              <a:t>” and “</a:t>
            </a:r>
            <a:r>
              <a:rPr lang="en-US" sz="2200" dirty="0" err="1"/>
              <a:t>fa</a:t>
            </a:r>
            <a:r>
              <a:rPr lang="en-US" sz="2200" dirty="0"/>
              <a:t> </a:t>
            </a:r>
            <a:r>
              <a:rPr lang="en-US" sz="2200" dirty="0" err="1"/>
              <a:t>shi</a:t>
            </a:r>
            <a:r>
              <a:rPr lang="en-US" sz="2200" dirty="0"/>
              <a:t>” should be treated as “acceptable” under RDA</a:t>
            </a:r>
            <a:r>
              <a:rPr lang="en-US" sz="2200" dirty="0" smtClean="0"/>
              <a:t>.</a:t>
            </a:r>
          </a:p>
          <a:p>
            <a:pPr lvl="1"/>
            <a:r>
              <a:rPr lang="en-US" sz="2600" dirty="0" smtClean="0"/>
              <a:t>Follow-up: CEAL best practice?</a:t>
            </a:r>
            <a:endParaRPr lang="en-US" sz="2600" dirty="0"/>
          </a:p>
        </p:txBody>
      </p:sp>
      <p:sp>
        <p:nvSpPr>
          <p:cNvPr id="4" name="Slide Number Placeholder 3"/>
          <p:cNvSpPr>
            <a:spLocks noGrp="1"/>
          </p:cNvSpPr>
          <p:nvPr>
            <p:ph type="sldNum" sz="quarter" idx="12"/>
          </p:nvPr>
        </p:nvSpPr>
        <p:spPr/>
        <p:txBody>
          <a:bodyPr/>
          <a:lstStyle/>
          <a:p>
            <a:fld id="{CB7831A0-B618-422C-8769-323540090DB4}" type="slidenum">
              <a:rPr lang="en-US" smtClean="0"/>
              <a:t>22</a:t>
            </a:fld>
            <a:endParaRPr lang="en-US"/>
          </a:p>
        </p:txBody>
      </p:sp>
    </p:spTree>
    <p:extLst>
      <p:ext uri="{BB962C8B-B14F-4D97-AF65-F5344CB8AC3E}">
        <p14:creationId xmlns:p14="http://schemas.microsoft.com/office/powerpoint/2010/main" val="914295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txBody>
          <a:bodyPr>
            <a:normAutofit/>
          </a:bodyPr>
          <a:lstStyle/>
          <a:p>
            <a:r>
              <a:rPr lang="en-US" sz="2800" dirty="0"/>
              <a:t>Chinese government names</a:t>
            </a:r>
          </a:p>
        </p:txBody>
      </p:sp>
      <p:sp>
        <p:nvSpPr>
          <p:cNvPr id="5" name="Content Placeholder 4"/>
          <p:cNvSpPr>
            <a:spLocks noGrp="1"/>
          </p:cNvSpPr>
          <p:nvPr>
            <p:ph idx="1"/>
          </p:nvPr>
        </p:nvSpPr>
        <p:spPr>
          <a:xfrm>
            <a:off x="228600" y="762000"/>
            <a:ext cx="8763000" cy="5791200"/>
          </a:xfrm>
        </p:spPr>
        <p:txBody>
          <a:bodyPr>
            <a:normAutofit fontScale="92500" lnSpcReduction="10000"/>
          </a:bodyPr>
          <a:lstStyle/>
          <a:p>
            <a:r>
              <a:rPr lang="en-US" dirty="0" smtClean="0"/>
              <a:t>Mixed practices in LCNAF for years </a:t>
            </a:r>
            <a:r>
              <a:rPr lang="en-US" sz="3000" dirty="0" smtClean="0"/>
              <a:t>(</a:t>
            </a:r>
            <a:r>
              <a:rPr lang="en-US" sz="3000" dirty="0"/>
              <a:t>LCRI </a:t>
            </a:r>
            <a:r>
              <a:rPr lang="en-US" sz="3000" dirty="0" smtClean="0"/>
              <a:t>24.18, type 1)</a:t>
            </a:r>
            <a:endParaRPr lang="en-US" sz="3000" dirty="0"/>
          </a:p>
          <a:p>
            <a:pPr lvl="1"/>
            <a:r>
              <a:rPr lang="en-US" dirty="0" smtClean="0"/>
              <a:t>Some entered subordinately but some not</a:t>
            </a:r>
          </a:p>
          <a:p>
            <a:r>
              <a:rPr lang="en-US" dirty="0" smtClean="0"/>
              <a:t>How </a:t>
            </a:r>
            <a:r>
              <a:rPr lang="en-US" dirty="0"/>
              <a:t>do you search Chinese government agency </a:t>
            </a:r>
            <a:r>
              <a:rPr lang="en-US" dirty="0" smtClean="0"/>
              <a:t>names?</a:t>
            </a:r>
          </a:p>
          <a:p>
            <a:pPr lvl="1"/>
            <a:r>
              <a:rPr lang="en-US" dirty="0" smtClean="0"/>
              <a:t>Have you seen the following mixed practices?</a:t>
            </a:r>
          </a:p>
          <a:p>
            <a:pPr lvl="2"/>
            <a:r>
              <a:rPr lang="en-US" dirty="0" err="1" smtClean="0"/>
              <a:t>Yichun</a:t>
            </a:r>
            <a:r>
              <a:rPr lang="en-US" dirty="0" smtClean="0"/>
              <a:t> </a:t>
            </a:r>
            <a:r>
              <a:rPr lang="en-US" dirty="0"/>
              <a:t>Shi gong an </a:t>
            </a:r>
            <a:r>
              <a:rPr lang="en-US" dirty="0" err="1"/>
              <a:t>jiao</a:t>
            </a:r>
            <a:r>
              <a:rPr lang="en-US" dirty="0"/>
              <a:t> tong </a:t>
            </a:r>
            <a:r>
              <a:rPr lang="en-US" dirty="0" err="1"/>
              <a:t>jing</a:t>
            </a:r>
            <a:r>
              <a:rPr lang="en-US" dirty="0"/>
              <a:t> cha </a:t>
            </a:r>
            <a:r>
              <a:rPr lang="en-US" dirty="0" err="1"/>
              <a:t>zhi</a:t>
            </a:r>
            <a:r>
              <a:rPr lang="en-US" dirty="0"/>
              <a:t> </a:t>
            </a:r>
            <a:r>
              <a:rPr lang="en-US" dirty="0" smtClean="0"/>
              <a:t>dui </a:t>
            </a:r>
            <a:r>
              <a:rPr lang="en-US" sz="1700" dirty="0" smtClean="0"/>
              <a:t>(</a:t>
            </a:r>
            <a:r>
              <a:rPr lang="zh-CN" altLang="en-US" sz="1700" dirty="0"/>
              <a:t>伊春</a:t>
            </a:r>
            <a:r>
              <a:rPr lang="zh-CN" altLang="en-US" sz="1700" dirty="0" smtClean="0"/>
              <a:t>市公安交通警察支队</a:t>
            </a:r>
            <a:r>
              <a:rPr lang="en-US" altLang="zh-CN" sz="1700" dirty="0" smtClean="0"/>
              <a:t>)</a:t>
            </a:r>
            <a:endParaRPr lang="en-US" sz="1700" dirty="0" smtClean="0"/>
          </a:p>
          <a:p>
            <a:pPr lvl="3"/>
            <a:r>
              <a:rPr lang="en-US" dirty="0" smtClean="0"/>
              <a:t>Will you search under “</a:t>
            </a:r>
            <a:r>
              <a:rPr lang="en-US" dirty="0" err="1" smtClean="0"/>
              <a:t>Yichun</a:t>
            </a:r>
            <a:r>
              <a:rPr lang="en-US" dirty="0" smtClean="0"/>
              <a:t> </a:t>
            </a:r>
            <a:r>
              <a:rPr lang="en-US" dirty="0"/>
              <a:t>Shi (China). Gong an </a:t>
            </a:r>
            <a:r>
              <a:rPr lang="en-US" dirty="0" err="1"/>
              <a:t>jiao</a:t>
            </a:r>
            <a:r>
              <a:rPr lang="en-US" dirty="0"/>
              <a:t> </a:t>
            </a:r>
            <a:r>
              <a:rPr lang="en-US" dirty="0" smtClean="0"/>
              <a:t>tong </a:t>
            </a:r>
            <a:r>
              <a:rPr lang="en-US" dirty="0" err="1" smtClean="0"/>
              <a:t>jing</a:t>
            </a:r>
            <a:r>
              <a:rPr lang="en-US" dirty="0" smtClean="0"/>
              <a:t> </a:t>
            </a:r>
            <a:r>
              <a:rPr lang="en-US" dirty="0"/>
              <a:t>cha </a:t>
            </a:r>
            <a:r>
              <a:rPr lang="en-US" dirty="0" err="1"/>
              <a:t>zhi</a:t>
            </a:r>
            <a:r>
              <a:rPr lang="en-US" dirty="0"/>
              <a:t> </a:t>
            </a:r>
            <a:r>
              <a:rPr lang="en-US" dirty="0" smtClean="0"/>
              <a:t>dui” or differently? </a:t>
            </a:r>
          </a:p>
          <a:p>
            <a:pPr lvl="3"/>
            <a:r>
              <a:rPr lang="en-US" dirty="0" smtClean="0"/>
              <a:t>Comparison: Ningxia Huizu </a:t>
            </a:r>
            <a:r>
              <a:rPr lang="en-US" dirty="0" err="1"/>
              <a:t>Zizhiqu</a:t>
            </a:r>
            <a:r>
              <a:rPr lang="en-US" dirty="0"/>
              <a:t> </a:t>
            </a:r>
            <a:r>
              <a:rPr lang="en-US" dirty="0" err="1" smtClean="0"/>
              <a:t>cheng</a:t>
            </a:r>
            <a:r>
              <a:rPr lang="en-US" dirty="0" smtClean="0"/>
              <a:t> </a:t>
            </a:r>
            <a:r>
              <a:rPr lang="en-US" dirty="0" err="1" smtClean="0"/>
              <a:t>shi</a:t>
            </a:r>
            <a:r>
              <a:rPr lang="en-US" dirty="0" smtClean="0"/>
              <a:t> she </a:t>
            </a:r>
            <a:r>
              <a:rPr lang="en-US" dirty="0" err="1" smtClean="0"/>
              <a:t>hui</a:t>
            </a:r>
            <a:r>
              <a:rPr lang="en-US" dirty="0" smtClean="0"/>
              <a:t> </a:t>
            </a:r>
            <a:r>
              <a:rPr lang="en-US" dirty="0" err="1" smtClean="0"/>
              <a:t>jing</a:t>
            </a:r>
            <a:r>
              <a:rPr lang="en-US" dirty="0" smtClean="0"/>
              <a:t> </a:t>
            </a:r>
            <a:r>
              <a:rPr lang="en-US" dirty="0" err="1" smtClean="0"/>
              <a:t>ji</a:t>
            </a:r>
            <a:r>
              <a:rPr lang="en-US" dirty="0" smtClean="0"/>
              <a:t> </a:t>
            </a:r>
            <a:r>
              <a:rPr lang="en-US" dirty="0" err="1" smtClean="0"/>
              <a:t>diao</a:t>
            </a:r>
            <a:r>
              <a:rPr lang="en-US" dirty="0" smtClean="0"/>
              <a:t> cha dui (</a:t>
            </a:r>
            <a:r>
              <a:rPr lang="zh-CN" altLang="en-US" sz="1700" dirty="0"/>
              <a:t>宁夏回族自治区城市社会经济调查</a:t>
            </a:r>
            <a:r>
              <a:rPr lang="zh-CN" altLang="en-US" sz="1700" dirty="0" smtClean="0"/>
              <a:t>队</a:t>
            </a:r>
            <a:r>
              <a:rPr lang="en-US" altLang="zh-CN" dirty="0" smtClean="0"/>
              <a:t>)</a:t>
            </a:r>
            <a:endParaRPr lang="en-US" dirty="0"/>
          </a:p>
          <a:p>
            <a:pPr lvl="2"/>
            <a:r>
              <a:rPr lang="en-US" altLang="zh-CN" dirty="0" err="1" smtClean="0"/>
              <a:t>Gaocheng</a:t>
            </a:r>
            <a:r>
              <a:rPr lang="en-US" altLang="zh-CN" dirty="0" smtClean="0"/>
              <a:t> </a:t>
            </a:r>
            <a:r>
              <a:rPr lang="en-US" altLang="zh-CN" dirty="0"/>
              <a:t>Xian </a:t>
            </a:r>
            <a:r>
              <a:rPr lang="en-US" altLang="zh-CN" dirty="0" err="1"/>
              <a:t>Taixi</a:t>
            </a:r>
            <a:r>
              <a:rPr lang="en-US" altLang="zh-CN" dirty="0"/>
              <a:t> da dui li </a:t>
            </a:r>
            <a:r>
              <a:rPr lang="en-US" altLang="zh-CN" dirty="0" err="1"/>
              <a:t>lun</a:t>
            </a:r>
            <a:r>
              <a:rPr lang="en-US" altLang="zh-CN" dirty="0"/>
              <a:t> </a:t>
            </a:r>
            <a:r>
              <a:rPr lang="en-US" altLang="zh-CN" dirty="0" err="1"/>
              <a:t>xiao</a:t>
            </a:r>
            <a:r>
              <a:rPr lang="en-US" altLang="zh-CN" dirty="0"/>
              <a:t> </a:t>
            </a:r>
            <a:r>
              <a:rPr lang="en-US" altLang="zh-CN" dirty="0" err="1" smtClean="0"/>
              <a:t>zu</a:t>
            </a:r>
            <a:r>
              <a:rPr lang="en-US" altLang="zh-CN" dirty="0" smtClean="0"/>
              <a:t> (</a:t>
            </a:r>
            <a:r>
              <a:rPr lang="zh-CN" altLang="en-US" sz="1700" dirty="0"/>
              <a:t>藁城</a:t>
            </a:r>
            <a:r>
              <a:rPr lang="zh-CN" altLang="en-US" sz="1700" dirty="0" smtClean="0"/>
              <a:t>县台西</a:t>
            </a:r>
            <a:r>
              <a:rPr lang="zh-CN" altLang="en-US" sz="1700" dirty="0"/>
              <a:t>大</a:t>
            </a:r>
            <a:r>
              <a:rPr lang="zh-CN" altLang="en-US" sz="1700" dirty="0" smtClean="0"/>
              <a:t>队理</a:t>
            </a:r>
            <a:r>
              <a:rPr lang="zh-CN" altLang="en-US" sz="1700" dirty="0"/>
              <a:t>论小</a:t>
            </a:r>
            <a:r>
              <a:rPr lang="zh-CN" altLang="en-US" sz="1700" dirty="0" smtClean="0"/>
              <a:t>组</a:t>
            </a:r>
            <a:r>
              <a:rPr lang="en-US" altLang="zh-CN" dirty="0" smtClean="0"/>
              <a:t>)</a:t>
            </a:r>
          </a:p>
          <a:p>
            <a:pPr lvl="3"/>
            <a:r>
              <a:rPr lang="en-US" altLang="zh-CN" dirty="0" smtClean="0"/>
              <a:t>Will you </a:t>
            </a:r>
            <a:r>
              <a:rPr lang="en-US" altLang="zh-CN" dirty="0"/>
              <a:t>search under “</a:t>
            </a:r>
            <a:r>
              <a:rPr lang="en-US" altLang="zh-CN" dirty="0" err="1"/>
              <a:t>Gaocheng</a:t>
            </a:r>
            <a:r>
              <a:rPr lang="en-US" altLang="zh-CN" dirty="0"/>
              <a:t> Xian (Hebei Sheng, China). </a:t>
            </a:r>
            <a:r>
              <a:rPr lang="en-US" altLang="zh-CN" dirty="0" err="1" smtClean="0"/>
              <a:t>Taixi</a:t>
            </a:r>
            <a:r>
              <a:rPr lang="en-US" altLang="zh-CN" dirty="0" smtClean="0"/>
              <a:t> </a:t>
            </a:r>
            <a:r>
              <a:rPr lang="en-US" altLang="zh-CN" dirty="0"/>
              <a:t>da dui. </a:t>
            </a:r>
            <a:r>
              <a:rPr lang="en-US" altLang="zh-CN" dirty="0" smtClean="0"/>
              <a:t>Li </a:t>
            </a:r>
            <a:r>
              <a:rPr lang="en-US" altLang="zh-CN" dirty="0" err="1"/>
              <a:t>lun</a:t>
            </a:r>
            <a:r>
              <a:rPr lang="en-US" altLang="zh-CN" dirty="0"/>
              <a:t> </a:t>
            </a:r>
            <a:r>
              <a:rPr lang="en-US" altLang="zh-CN" dirty="0" err="1"/>
              <a:t>xiao</a:t>
            </a:r>
            <a:r>
              <a:rPr lang="en-US" altLang="zh-CN" dirty="0"/>
              <a:t> </a:t>
            </a:r>
            <a:r>
              <a:rPr lang="en-US" altLang="zh-CN" dirty="0" err="1" smtClean="0"/>
              <a:t>zu</a:t>
            </a:r>
            <a:r>
              <a:rPr lang="en-US" altLang="zh-CN" dirty="0" smtClean="0"/>
              <a:t>” or differently? </a:t>
            </a:r>
          </a:p>
          <a:p>
            <a:pPr lvl="2"/>
            <a:r>
              <a:rPr lang="en-US" dirty="0" smtClean="0"/>
              <a:t>Xizang </a:t>
            </a:r>
            <a:r>
              <a:rPr lang="en-US" dirty="0" err="1"/>
              <a:t>Zizhiqu</a:t>
            </a:r>
            <a:r>
              <a:rPr lang="en-US" dirty="0"/>
              <a:t> </a:t>
            </a:r>
            <a:r>
              <a:rPr lang="en-US" dirty="0" err="1"/>
              <a:t>ke</a:t>
            </a:r>
            <a:r>
              <a:rPr lang="en-US" dirty="0"/>
              <a:t> </a:t>
            </a:r>
            <a:r>
              <a:rPr lang="en-US" dirty="0" err="1"/>
              <a:t>xue</a:t>
            </a:r>
            <a:r>
              <a:rPr lang="en-US" dirty="0"/>
              <a:t> </a:t>
            </a:r>
            <a:r>
              <a:rPr lang="en-US" dirty="0" err="1"/>
              <a:t>ji</a:t>
            </a:r>
            <a:r>
              <a:rPr lang="en-US" dirty="0"/>
              <a:t> </a:t>
            </a:r>
            <a:r>
              <a:rPr lang="en-US" dirty="0" err="1"/>
              <a:t>shu</a:t>
            </a:r>
            <a:r>
              <a:rPr lang="en-US" dirty="0"/>
              <a:t> </a:t>
            </a:r>
            <a:r>
              <a:rPr lang="en-US" dirty="0" smtClean="0"/>
              <a:t>ting</a:t>
            </a:r>
            <a:r>
              <a:rPr lang="en-US" dirty="0"/>
              <a:t> </a:t>
            </a:r>
            <a:r>
              <a:rPr lang="en-US" sz="1700" dirty="0" smtClean="0"/>
              <a:t>(</a:t>
            </a:r>
            <a:r>
              <a:rPr lang="zh-CN" altLang="en-US" sz="1700" dirty="0"/>
              <a:t>西藏自治区科学技术</a:t>
            </a:r>
            <a:r>
              <a:rPr lang="zh-CN" altLang="en-US" sz="1700" dirty="0" smtClean="0"/>
              <a:t>厅</a:t>
            </a:r>
            <a:r>
              <a:rPr lang="en-US" altLang="zh-CN" sz="1700" dirty="0" smtClean="0"/>
              <a:t>)</a:t>
            </a:r>
          </a:p>
          <a:p>
            <a:pPr lvl="3"/>
            <a:r>
              <a:rPr lang="en-US" altLang="zh-CN" dirty="0" smtClean="0"/>
              <a:t>Will you search under “</a:t>
            </a:r>
            <a:r>
              <a:rPr lang="en-US" dirty="0"/>
              <a:t>Xizang </a:t>
            </a:r>
            <a:r>
              <a:rPr lang="en-US" dirty="0" err="1"/>
              <a:t>Zizhiqu</a:t>
            </a:r>
            <a:r>
              <a:rPr lang="en-US" dirty="0"/>
              <a:t> </a:t>
            </a:r>
            <a:r>
              <a:rPr lang="en-US" dirty="0" err="1"/>
              <a:t>ke</a:t>
            </a:r>
            <a:r>
              <a:rPr lang="en-US" dirty="0"/>
              <a:t> </a:t>
            </a:r>
            <a:r>
              <a:rPr lang="en-US" dirty="0" err="1"/>
              <a:t>xue</a:t>
            </a:r>
            <a:r>
              <a:rPr lang="en-US" dirty="0"/>
              <a:t> </a:t>
            </a:r>
            <a:r>
              <a:rPr lang="en-US" dirty="0" err="1"/>
              <a:t>ji</a:t>
            </a:r>
            <a:r>
              <a:rPr lang="en-US" dirty="0"/>
              <a:t> </a:t>
            </a:r>
            <a:r>
              <a:rPr lang="en-US" dirty="0" err="1"/>
              <a:t>shu</a:t>
            </a:r>
            <a:r>
              <a:rPr lang="en-US" dirty="0"/>
              <a:t> </a:t>
            </a:r>
            <a:r>
              <a:rPr lang="en-US" dirty="0" smtClean="0"/>
              <a:t>ting” or differently?</a:t>
            </a:r>
          </a:p>
          <a:p>
            <a:pPr lvl="3"/>
            <a:r>
              <a:rPr lang="en-US" altLang="zh-CN" dirty="0"/>
              <a:t>Comparison: </a:t>
            </a:r>
            <a:r>
              <a:rPr lang="en-US" dirty="0"/>
              <a:t>China. $b Shen </a:t>
            </a:r>
            <a:r>
              <a:rPr lang="en-US" dirty="0" err="1"/>
              <a:t>ji</a:t>
            </a:r>
            <a:r>
              <a:rPr lang="en-US" dirty="0"/>
              <a:t> </a:t>
            </a:r>
            <a:r>
              <a:rPr lang="en-US" dirty="0" err="1"/>
              <a:t>shu</a:t>
            </a:r>
            <a:r>
              <a:rPr lang="en-US" dirty="0"/>
              <a:t>. $b Ban gong </a:t>
            </a:r>
            <a:r>
              <a:rPr lang="en-US" dirty="0" smtClean="0"/>
              <a:t>ting </a:t>
            </a:r>
            <a:r>
              <a:rPr lang="en-US" sz="1700" dirty="0" smtClean="0"/>
              <a:t>(</a:t>
            </a:r>
            <a:r>
              <a:rPr lang="zh-CN" altLang="en-US" sz="1700" dirty="0"/>
              <a:t>审计署办公</a:t>
            </a:r>
            <a:r>
              <a:rPr lang="zh-CN" altLang="en-US" sz="1700" dirty="0" smtClean="0"/>
              <a:t>厅</a:t>
            </a:r>
            <a:r>
              <a:rPr lang="en-US" altLang="zh-CN" sz="1700" dirty="0" smtClean="0"/>
              <a:t>)</a:t>
            </a:r>
            <a:endParaRPr lang="en-US" sz="1700" dirty="0"/>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23</a:t>
            </a:fld>
            <a:endParaRPr lang="en-US"/>
          </a:p>
        </p:txBody>
      </p:sp>
    </p:spTree>
    <p:extLst>
      <p:ext uri="{BB962C8B-B14F-4D97-AF65-F5344CB8AC3E}">
        <p14:creationId xmlns:p14="http://schemas.microsoft.com/office/powerpoint/2010/main" val="1477734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7831A0-B618-422C-8769-323540090DB4}" type="slidenum">
              <a:rPr lang="en-US" smtClean="0"/>
              <a:t>24</a:t>
            </a:fld>
            <a:endParaRPr lang="en-US"/>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8352"/>
            <a:ext cx="9144000" cy="6681295"/>
          </a:xfrm>
          <a:prstGeom prst="rect">
            <a:avLst/>
          </a:prstGeom>
        </p:spPr>
      </p:pic>
    </p:spTree>
    <p:extLst>
      <p:ext uri="{BB962C8B-B14F-4D97-AF65-F5344CB8AC3E}">
        <p14:creationId xmlns:p14="http://schemas.microsoft.com/office/powerpoint/2010/main" val="432159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7831A0-B618-422C-8769-323540090DB4}" type="slidenum">
              <a:rPr lang="en-US" smtClean="0"/>
              <a:t>25</a:t>
            </a:fld>
            <a:endParaRPr lang="en-US"/>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 y="381000"/>
            <a:ext cx="9144000" cy="4093099"/>
          </a:xfrm>
          <a:prstGeom prst="rect">
            <a:avLst/>
          </a:prstGeom>
        </p:spPr>
      </p:pic>
      <p:sp>
        <p:nvSpPr>
          <p:cNvPr id="4" name="TextBox 3"/>
          <p:cNvSpPr txBox="1"/>
          <p:nvPr/>
        </p:nvSpPr>
        <p:spPr>
          <a:xfrm>
            <a:off x="1143000" y="5486400"/>
            <a:ext cx="7315200" cy="1200329"/>
          </a:xfrm>
          <a:prstGeom prst="rect">
            <a:avLst/>
          </a:prstGeom>
          <a:noFill/>
        </p:spPr>
        <p:txBody>
          <a:bodyPr wrap="square" rtlCol="0">
            <a:spAutoFit/>
          </a:bodyPr>
          <a:lstStyle/>
          <a:p>
            <a:r>
              <a:rPr lang="en-US" dirty="0" smtClean="0"/>
              <a:t>Notes:</a:t>
            </a:r>
          </a:p>
          <a:p>
            <a:r>
              <a:rPr lang="en-US" dirty="0" smtClean="0"/>
              <a:t>-11 access points entered subordinately and 9 entered not subordinately</a:t>
            </a:r>
          </a:p>
          <a:p>
            <a:r>
              <a:rPr lang="en-US" dirty="0" smtClean="0"/>
              <a:t>-Authorized access points are underlined, so the ones without underline are variant forms (cross references)</a:t>
            </a:r>
          </a:p>
        </p:txBody>
      </p:sp>
    </p:spTree>
    <p:extLst>
      <p:ext uri="{BB962C8B-B14F-4D97-AF65-F5344CB8AC3E}">
        <p14:creationId xmlns:p14="http://schemas.microsoft.com/office/powerpoint/2010/main" val="1201084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a:t>Chinese government </a:t>
            </a:r>
            <a:r>
              <a:rPr lang="en-US" sz="3200" dirty="0" smtClean="0"/>
              <a:t>names: recommendations</a:t>
            </a:r>
            <a:endParaRPr lang="en-US" sz="3200" dirty="0"/>
          </a:p>
        </p:txBody>
      </p:sp>
      <p:sp>
        <p:nvSpPr>
          <p:cNvPr id="3" name="Content Placeholder 2"/>
          <p:cNvSpPr>
            <a:spLocks noGrp="1"/>
          </p:cNvSpPr>
          <p:nvPr>
            <p:ph idx="1"/>
          </p:nvPr>
        </p:nvSpPr>
        <p:spPr>
          <a:xfrm>
            <a:off x="457200" y="1143000"/>
            <a:ext cx="8229600" cy="5562600"/>
          </a:xfrm>
        </p:spPr>
        <p:txBody>
          <a:bodyPr>
            <a:normAutofit fontScale="85000" lnSpcReduction="20000"/>
          </a:bodyPr>
          <a:lstStyle/>
          <a:p>
            <a:r>
              <a:rPr lang="en-US" dirty="0" smtClean="0"/>
              <a:t>Design a reference tool with instructions</a:t>
            </a:r>
          </a:p>
          <a:p>
            <a:pPr lvl="1"/>
            <a:r>
              <a:rPr lang="en-US" dirty="0"/>
              <a:t>Lack of an authoritative and updated reference book on Chinese government names and </a:t>
            </a:r>
            <a:r>
              <a:rPr lang="en-US" dirty="0" smtClean="0"/>
              <a:t>official </a:t>
            </a:r>
            <a:r>
              <a:rPr lang="en-US" dirty="0"/>
              <a:t>websites with </a:t>
            </a:r>
            <a:r>
              <a:rPr lang="en-US" dirty="0" smtClean="0"/>
              <a:t>limited information</a:t>
            </a:r>
            <a:r>
              <a:rPr lang="en-US" dirty="0"/>
              <a:t>, esp. no history of name </a:t>
            </a:r>
            <a:r>
              <a:rPr lang="en-US" dirty="0" smtClean="0"/>
              <a:t>changes, it </a:t>
            </a:r>
            <a:r>
              <a:rPr lang="en-US" dirty="0"/>
              <a:t>is usually </a:t>
            </a:r>
            <a:r>
              <a:rPr lang="en-US" dirty="0" smtClean="0"/>
              <a:t>difficult </a:t>
            </a:r>
            <a:r>
              <a:rPr lang="en-US" dirty="0"/>
              <a:t>in determining its relationships </a:t>
            </a:r>
            <a:r>
              <a:rPr lang="en-US" dirty="0" smtClean="0"/>
              <a:t>among </a:t>
            </a:r>
            <a:r>
              <a:rPr lang="en-US" dirty="0"/>
              <a:t>different names</a:t>
            </a:r>
          </a:p>
          <a:p>
            <a:r>
              <a:rPr lang="en-US" dirty="0" smtClean="0"/>
              <a:t>Propose a Chinese list </a:t>
            </a:r>
          </a:p>
          <a:p>
            <a:pPr lvl="1"/>
            <a:r>
              <a:rPr lang="en-US" dirty="0" smtClean="0"/>
              <a:t>With LC-PCC </a:t>
            </a:r>
            <a:r>
              <a:rPr lang="en-US" dirty="0"/>
              <a:t>PS </a:t>
            </a:r>
            <a:r>
              <a:rPr lang="en-US" dirty="0" smtClean="0"/>
              <a:t>for </a:t>
            </a:r>
            <a:r>
              <a:rPr lang="en-US" dirty="0"/>
              <a:t>RDA </a:t>
            </a:r>
            <a:r>
              <a:rPr lang="en-US" dirty="0" smtClean="0"/>
              <a:t>11.2.2.14.2—“</a:t>
            </a:r>
            <a:r>
              <a:rPr lang="en-US" dirty="0"/>
              <a:t>Terms that </a:t>
            </a:r>
            <a:r>
              <a:rPr lang="en-US" dirty="0" smtClean="0"/>
              <a:t>Normally </a:t>
            </a:r>
            <a:r>
              <a:rPr lang="en-US" dirty="0"/>
              <a:t>Imply Administrative Subordination</a:t>
            </a:r>
            <a:r>
              <a:rPr lang="en-US" dirty="0" smtClean="0"/>
              <a:t>”, </a:t>
            </a:r>
            <a:r>
              <a:rPr lang="en-US" dirty="0"/>
              <a:t>there is a list of English, French and Spanish terms, but </a:t>
            </a:r>
            <a:r>
              <a:rPr lang="en-US" dirty="0" smtClean="0"/>
              <a:t>there </a:t>
            </a:r>
            <a:r>
              <a:rPr lang="en-US" dirty="0"/>
              <a:t>is no Chinese list which we need it for the definition and clarification for Chinese terms. </a:t>
            </a:r>
            <a:endParaRPr lang="en-US" dirty="0" smtClean="0"/>
          </a:p>
          <a:p>
            <a:r>
              <a:rPr lang="en-US" dirty="0" smtClean="0"/>
              <a:t>Further research: </a:t>
            </a:r>
          </a:p>
          <a:p>
            <a:pPr lvl="1"/>
            <a:r>
              <a:rPr lang="en-US" dirty="0"/>
              <a:t>A related rule for Type 2 or </a:t>
            </a:r>
            <a:r>
              <a:rPr lang="en-US" dirty="0" smtClean="0"/>
              <a:t>11.2.2.14.2 </a:t>
            </a:r>
            <a:r>
              <a:rPr lang="en-US" dirty="0"/>
              <a:t>is </a:t>
            </a:r>
            <a:r>
              <a:rPr lang="en-US" dirty="0" smtClean="0"/>
              <a:t>also difficult to </a:t>
            </a:r>
            <a:r>
              <a:rPr lang="en-US" dirty="0"/>
              <a:t>handle</a:t>
            </a:r>
            <a:r>
              <a:rPr lang="en-US" dirty="0" smtClean="0"/>
              <a:t>. Further </a:t>
            </a:r>
            <a:r>
              <a:rPr lang="en-US" dirty="0"/>
              <a:t>discussion on </a:t>
            </a:r>
            <a:r>
              <a:rPr lang="en-US" dirty="0" smtClean="0"/>
              <a:t>this related rule </a:t>
            </a:r>
            <a:r>
              <a:rPr lang="en-US" dirty="0"/>
              <a:t>may need to be </a:t>
            </a:r>
            <a:r>
              <a:rPr lang="en-US" dirty="0" smtClean="0"/>
              <a:t>done as well. </a:t>
            </a:r>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26</a:t>
            </a:fld>
            <a:endParaRPr lang="en-US"/>
          </a:p>
        </p:txBody>
      </p:sp>
    </p:spTree>
    <p:extLst>
      <p:ext uri="{BB962C8B-B14F-4D97-AF65-F5344CB8AC3E}">
        <p14:creationId xmlns:p14="http://schemas.microsoft.com/office/powerpoint/2010/main" val="855585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09600"/>
          </a:xfrm>
        </p:spPr>
        <p:txBody>
          <a:bodyPr>
            <a:noAutofit/>
          </a:bodyPr>
          <a:lstStyle/>
          <a:p>
            <a:r>
              <a:rPr lang="en-US" sz="2400" dirty="0" smtClean="0"/>
              <a:t>How do you search Taiwanese corporate bodies/government agencies?</a:t>
            </a:r>
            <a:endParaRPr lang="en-US" sz="2400" dirty="0"/>
          </a:p>
        </p:txBody>
      </p:sp>
      <p:sp>
        <p:nvSpPr>
          <p:cNvPr id="3" name="Content Placeholder 2"/>
          <p:cNvSpPr>
            <a:spLocks noGrp="1"/>
          </p:cNvSpPr>
          <p:nvPr>
            <p:ph idx="1"/>
          </p:nvPr>
        </p:nvSpPr>
        <p:spPr>
          <a:xfrm>
            <a:off x="152400" y="838200"/>
            <a:ext cx="8839200" cy="5791200"/>
          </a:xfrm>
        </p:spPr>
        <p:txBody>
          <a:bodyPr>
            <a:normAutofit fontScale="92500" lnSpcReduction="20000"/>
          </a:bodyPr>
          <a:lstStyle/>
          <a:p>
            <a:r>
              <a:rPr lang="en-US" sz="3000" dirty="0"/>
              <a:t>According to </a:t>
            </a:r>
            <a:r>
              <a:rPr lang="en-US" sz="3000" u="sng" dirty="0"/>
              <a:t>LC-PCC PS for RDA 16.4 for </a:t>
            </a:r>
            <a:r>
              <a:rPr lang="en-US" sz="3000" u="sng" dirty="0" smtClean="0"/>
              <a:t>Taiwan</a:t>
            </a:r>
            <a:r>
              <a:rPr lang="en-US" sz="3000" dirty="0" smtClean="0"/>
              <a:t>,</a:t>
            </a:r>
          </a:p>
          <a:p>
            <a:pPr lvl="1"/>
            <a:r>
              <a:rPr lang="en-US" dirty="0"/>
              <a:t>U</a:t>
            </a:r>
            <a:r>
              <a:rPr lang="en-US" dirty="0" smtClean="0"/>
              <a:t>se </a:t>
            </a:r>
            <a:r>
              <a:rPr lang="en-US" dirty="0"/>
              <a:t>“China (Republic : 1949-)” as the authorized access point for the government of this name.  Use “Taiwan” for the province of Taiwan only as a location qualifier</a:t>
            </a:r>
            <a:r>
              <a:rPr lang="en-US" dirty="0" smtClean="0"/>
              <a:t>.  </a:t>
            </a:r>
          </a:p>
          <a:p>
            <a:pPr lvl="1"/>
            <a:r>
              <a:rPr lang="en-US" dirty="0" smtClean="0"/>
              <a:t>Do you know how to apply this rule?</a:t>
            </a:r>
          </a:p>
          <a:p>
            <a:pPr lvl="1"/>
            <a:r>
              <a:rPr lang="en-US" dirty="0" smtClean="0"/>
              <a:t>A question raised at the Listserv, but most felt hard to follow this rule … </a:t>
            </a:r>
            <a:endParaRPr lang="en-US" dirty="0"/>
          </a:p>
          <a:p>
            <a:r>
              <a:rPr lang="en-US" sz="3000" dirty="0" smtClean="0"/>
              <a:t>Have you noticed the inconsistency of Taiwanese access points for years?  </a:t>
            </a:r>
          </a:p>
          <a:p>
            <a:pPr lvl="1"/>
            <a:r>
              <a:rPr lang="it-IT" dirty="0"/>
              <a:t>Guo li zhong yang tu shu guan </a:t>
            </a:r>
            <a:r>
              <a:rPr lang="it-IT" dirty="0">
                <a:solidFill>
                  <a:srgbClr val="FF0000"/>
                </a:solidFill>
              </a:rPr>
              <a:t>(</a:t>
            </a:r>
            <a:r>
              <a:rPr lang="it-IT" dirty="0" smtClean="0">
                <a:solidFill>
                  <a:srgbClr val="FF0000"/>
                </a:solidFill>
              </a:rPr>
              <a:t>China) </a:t>
            </a:r>
            <a:r>
              <a:rPr lang="en-US" altLang="zh-CN" sz="1900" dirty="0" smtClean="0"/>
              <a:t>[</a:t>
            </a:r>
            <a:r>
              <a:rPr lang="zh-CN" altLang="en-US" sz="1900" dirty="0" smtClean="0"/>
              <a:t>國立中央圖書館</a:t>
            </a:r>
            <a:r>
              <a:rPr lang="en-US" altLang="zh-CN" sz="1900" dirty="0" smtClean="0"/>
              <a:t>]</a:t>
            </a:r>
            <a:r>
              <a:rPr lang="it-IT" dirty="0" smtClean="0">
                <a:sym typeface="Wingdings" panose="05000000000000000000" pitchFamily="2" charset="2"/>
              </a:rPr>
              <a:t> </a:t>
            </a:r>
            <a:r>
              <a:rPr lang="fi-FI" dirty="0"/>
              <a:t>Guo jia tu shu guan </a:t>
            </a:r>
            <a:r>
              <a:rPr lang="fi-FI" dirty="0">
                <a:solidFill>
                  <a:srgbClr val="FF0000"/>
                </a:solidFill>
              </a:rPr>
              <a:t>(Taipei, Taiwan</a:t>
            </a:r>
            <a:r>
              <a:rPr lang="fi-FI" dirty="0" smtClean="0">
                <a:solidFill>
                  <a:srgbClr val="FF0000"/>
                </a:solidFill>
              </a:rPr>
              <a:t>)</a:t>
            </a:r>
            <a:r>
              <a:rPr lang="zh-CN" altLang="en-US" dirty="0" smtClean="0">
                <a:solidFill>
                  <a:srgbClr val="FF0000"/>
                </a:solidFill>
              </a:rPr>
              <a:t> </a:t>
            </a:r>
            <a:r>
              <a:rPr lang="en-US" altLang="zh-CN" sz="1900" dirty="0" smtClean="0"/>
              <a:t>[</a:t>
            </a:r>
            <a:r>
              <a:rPr lang="zh-CN" altLang="en-US" sz="1900" dirty="0" smtClean="0"/>
              <a:t>國家圖書館</a:t>
            </a:r>
            <a:r>
              <a:rPr lang="en-US" altLang="zh-CN" sz="1900" dirty="0" smtClean="0"/>
              <a:t>]</a:t>
            </a:r>
            <a:endParaRPr lang="en-US" sz="1900" dirty="0"/>
          </a:p>
          <a:p>
            <a:pPr lvl="1"/>
            <a:r>
              <a:rPr lang="en-US" dirty="0" err="1" smtClean="0"/>
              <a:t>Guo</a:t>
            </a:r>
            <a:r>
              <a:rPr lang="en-US" dirty="0" smtClean="0"/>
              <a:t> </a:t>
            </a:r>
            <a:r>
              <a:rPr lang="en-US" dirty="0" err="1"/>
              <a:t>shi</a:t>
            </a:r>
            <a:r>
              <a:rPr lang="en-US" dirty="0"/>
              <a:t> guan </a:t>
            </a:r>
            <a:r>
              <a:rPr lang="en-US" dirty="0">
                <a:solidFill>
                  <a:srgbClr val="FF0000"/>
                </a:solidFill>
              </a:rPr>
              <a:t>(China : Republic : </a:t>
            </a:r>
            <a:r>
              <a:rPr lang="en-US" dirty="0" smtClean="0">
                <a:solidFill>
                  <a:srgbClr val="FF0000"/>
                </a:solidFill>
              </a:rPr>
              <a:t>1949- ) </a:t>
            </a:r>
            <a:r>
              <a:rPr lang="en-US" sz="1900" dirty="0" smtClean="0"/>
              <a:t>[</a:t>
            </a:r>
            <a:r>
              <a:rPr lang="zh-CN" altLang="en-US" sz="1900" dirty="0" smtClean="0"/>
              <a:t>國史舘</a:t>
            </a:r>
            <a:r>
              <a:rPr lang="en-US" altLang="zh-CN" sz="1900" dirty="0" smtClean="0"/>
              <a:t>]</a:t>
            </a:r>
            <a:endParaRPr lang="en-US" sz="1900" dirty="0" smtClean="0"/>
          </a:p>
          <a:p>
            <a:pPr lvl="2"/>
            <a:r>
              <a:rPr lang="en-US" dirty="0" err="1" smtClean="0"/>
              <a:t>Guo</a:t>
            </a:r>
            <a:r>
              <a:rPr lang="en-US" dirty="0" smtClean="0"/>
              <a:t> </a:t>
            </a:r>
            <a:r>
              <a:rPr lang="en-US" dirty="0" err="1" smtClean="0"/>
              <a:t>shi</a:t>
            </a:r>
            <a:r>
              <a:rPr lang="en-US" dirty="0" smtClean="0"/>
              <a:t> guan </a:t>
            </a:r>
            <a:r>
              <a:rPr lang="en-US" dirty="0" smtClean="0">
                <a:solidFill>
                  <a:srgbClr val="FF0000"/>
                </a:solidFill>
              </a:rPr>
              <a:t>(Beijing, China) </a:t>
            </a:r>
            <a:r>
              <a:rPr lang="en-US" dirty="0" smtClean="0">
                <a:sym typeface="Wingdings" panose="05000000000000000000" pitchFamily="2" charset="2"/>
              </a:rPr>
              <a:t> </a:t>
            </a:r>
            <a:r>
              <a:rPr lang="en-US" u="sng" dirty="0" smtClean="0">
                <a:sym typeface="Wingdings" panose="05000000000000000000" pitchFamily="2" charset="2"/>
              </a:rPr>
              <a:t>Qing</a:t>
            </a:r>
            <a:r>
              <a:rPr lang="en-US" dirty="0" smtClean="0">
                <a:sym typeface="Wingdings" panose="05000000000000000000" pitchFamily="2" charset="2"/>
              </a:rPr>
              <a:t> </a:t>
            </a:r>
            <a:r>
              <a:rPr lang="en-US" dirty="0" err="1" smtClean="0">
                <a:sym typeface="Wingdings" panose="05000000000000000000" pitchFamily="2" charset="2"/>
              </a:rPr>
              <a:t>shi</a:t>
            </a:r>
            <a:r>
              <a:rPr lang="en-US" dirty="0" smtClean="0">
                <a:sym typeface="Wingdings" panose="05000000000000000000" pitchFamily="2" charset="2"/>
              </a:rPr>
              <a:t> guan (Beijing, China) </a:t>
            </a:r>
            <a:r>
              <a:rPr lang="en-US" altLang="zh-CN" sz="1900" dirty="0" smtClean="0">
                <a:sym typeface="Wingdings" panose="05000000000000000000" pitchFamily="2" charset="2"/>
              </a:rPr>
              <a:t>[</a:t>
            </a:r>
            <a:r>
              <a:rPr lang="zh-CN" altLang="en-US" sz="1900" dirty="0" smtClean="0">
                <a:sym typeface="Wingdings" panose="05000000000000000000" pitchFamily="2" charset="2"/>
              </a:rPr>
              <a:t>清史馆</a:t>
            </a:r>
            <a:r>
              <a:rPr lang="en-US" altLang="zh-CN" sz="1900" dirty="0" smtClean="0">
                <a:sym typeface="Wingdings" panose="05000000000000000000" pitchFamily="2" charset="2"/>
              </a:rPr>
              <a:t>]</a:t>
            </a:r>
            <a:endParaRPr lang="en-US" sz="1900" dirty="0" smtClean="0">
              <a:sym typeface="Wingdings" panose="05000000000000000000" pitchFamily="2" charset="2"/>
            </a:endParaRPr>
          </a:p>
          <a:p>
            <a:pPr lvl="2"/>
            <a:r>
              <a:rPr lang="en-US" dirty="0" err="1"/>
              <a:t>Guo</a:t>
            </a:r>
            <a:r>
              <a:rPr lang="en-US" dirty="0"/>
              <a:t> </a:t>
            </a:r>
            <a:r>
              <a:rPr lang="en-US" dirty="0" err="1"/>
              <a:t>shi</a:t>
            </a:r>
            <a:r>
              <a:rPr lang="en-US" dirty="0"/>
              <a:t> guan </a:t>
            </a:r>
            <a:r>
              <a:rPr lang="en-US" dirty="0">
                <a:solidFill>
                  <a:srgbClr val="FF0000"/>
                </a:solidFill>
              </a:rPr>
              <a:t>(China)</a:t>
            </a:r>
            <a:r>
              <a:rPr lang="en-US" dirty="0"/>
              <a:t> </a:t>
            </a:r>
            <a:r>
              <a:rPr lang="en-US" dirty="0">
                <a:sym typeface="Wingdings" panose="05000000000000000000" pitchFamily="2" charset="2"/>
              </a:rPr>
              <a:t> </a:t>
            </a:r>
            <a:r>
              <a:rPr lang="en-US" dirty="0" err="1">
                <a:sym typeface="Wingdings" panose="05000000000000000000" pitchFamily="2" charset="2"/>
              </a:rPr>
              <a:t>Guo</a:t>
            </a:r>
            <a:r>
              <a:rPr lang="en-US" dirty="0">
                <a:sym typeface="Wingdings" panose="05000000000000000000" pitchFamily="2" charset="2"/>
              </a:rPr>
              <a:t> </a:t>
            </a:r>
            <a:r>
              <a:rPr lang="en-US" dirty="0" err="1">
                <a:sym typeface="Wingdings" panose="05000000000000000000" pitchFamily="2" charset="2"/>
              </a:rPr>
              <a:t>shi</a:t>
            </a:r>
            <a:r>
              <a:rPr lang="en-US" dirty="0">
                <a:sym typeface="Wingdings" panose="05000000000000000000" pitchFamily="2" charset="2"/>
              </a:rPr>
              <a:t> guan (China : Republic : 1949- </a:t>
            </a:r>
            <a:r>
              <a:rPr lang="en-US" dirty="0" smtClean="0">
                <a:sym typeface="Wingdings" panose="05000000000000000000" pitchFamily="2" charset="2"/>
              </a:rPr>
              <a:t>)</a:t>
            </a:r>
          </a:p>
          <a:p>
            <a:pPr lvl="1"/>
            <a:r>
              <a:rPr lang="en-US" altLang="zh-CN" i="1" dirty="0">
                <a:sym typeface="Wingdings" panose="05000000000000000000" pitchFamily="2" charset="2"/>
              </a:rPr>
              <a:t>Question</a:t>
            </a:r>
            <a:r>
              <a:rPr lang="en-US" i="1" dirty="0" smtClean="0">
                <a:sym typeface="Wingdings" panose="05000000000000000000" pitchFamily="2" charset="2"/>
              </a:rPr>
              <a:t>: will users search them with these qualifiers?</a:t>
            </a:r>
            <a:endParaRPr lang="en-US" i="1"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27</a:t>
            </a:fld>
            <a:endParaRPr lang="en-US"/>
          </a:p>
        </p:txBody>
      </p:sp>
    </p:spTree>
    <p:extLst>
      <p:ext uri="{BB962C8B-B14F-4D97-AF65-F5344CB8AC3E}">
        <p14:creationId xmlns:p14="http://schemas.microsoft.com/office/powerpoint/2010/main" val="3578498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7831A0-B618-422C-8769-323540090DB4}" type="slidenum">
              <a:rPr lang="en-US" smtClean="0"/>
              <a:t>28</a:t>
            </a:fld>
            <a:endParaRPr lang="en-US"/>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2179"/>
            <a:ext cx="9144000" cy="5113642"/>
          </a:xfrm>
          <a:prstGeom prst="rect">
            <a:avLst/>
          </a:prstGeom>
        </p:spPr>
      </p:pic>
    </p:spTree>
    <p:extLst>
      <p:ext uri="{BB962C8B-B14F-4D97-AF65-F5344CB8AC3E}">
        <p14:creationId xmlns:p14="http://schemas.microsoft.com/office/powerpoint/2010/main" val="192607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7831A0-B618-422C-8769-323540090DB4}" type="slidenum">
              <a:rPr lang="en-US" smtClean="0"/>
              <a:t>29</a:t>
            </a:fld>
            <a:endParaRPr lang="en-US"/>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928" y="335011"/>
            <a:ext cx="7872143" cy="6187977"/>
          </a:xfrm>
          <a:prstGeom prst="rect">
            <a:avLst/>
          </a:prstGeom>
        </p:spPr>
      </p:pic>
    </p:spTree>
    <p:extLst>
      <p:ext uri="{BB962C8B-B14F-4D97-AF65-F5344CB8AC3E}">
        <p14:creationId xmlns:p14="http://schemas.microsoft.com/office/powerpoint/2010/main" val="255777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143000"/>
            <a:ext cx="7772400" cy="1470025"/>
          </a:xfrm>
        </p:spPr>
        <p:txBody>
          <a:bodyPr>
            <a:normAutofit/>
          </a:bodyPr>
          <a:lstStyle/>
          <a:p>
            <a:r>
              <a:rPr lang="en-US" sz="5400" dirty="0" smtClean="0"/>
              <a:t>Part One</a:t>
            </a:r>
            <a:endParaRPr lang="en-US" sz="5400" dirty="0"/>
          </a:p>
        </p:txBody>
      </p:sp>
      <p:sp>
        <p:nvSpPr>
          <p:cNvPr id="6" name="Subtitle 5"/>
          <p:cNvSpPr>
            <a:spLocks noGrp="1"/>
          </p:cNvSpPr>
          <p:nvPr>
            <p:ph type="subTitle" idx="1"/>
          </p:nvPr>
        </p:nvSpPr>
        <p:spPr>
          <a:xfrm>
            <a:off x="1295400" y="3048000"/>
            <a:ext cx="6400800" cy="1752600"/>
          </a:xfrm>
        </p:spPr>
        <p:txBody>
          <a:bodyPr>
            <a:normAutofit/>
          </a:bodyPr>
          <a:lstStyle/>
          <a:p>
            <a:r>
              <a:rPr lang="en-US" sz="4800" dirty="0" smtClean="0">
                <a:solidFill>
                  <a:schemeClr val="tx1"/>
                </a:solidFill>
              </a:rPr>
              <a:t>RDA Survey Report</a:t>
            </a:r>
            <a:endParaRPr lang="en-US" sz="4800" dirty="0">
              <a:solidFill>
                <a:schemeClr val="tx1"/>
              </a:solidFill>
            </a:endParaRPr>
          </a:p>
        </p:txBody>
      </p:sp>
      <p:sp>
        <p:nvSpPr>
          <p:cNvPr id="4" name="Slide Number Placeholder 3"/>
          <p:cNvSpPr>
            <a:spLocks noGrp="1"/>
          </p:cNvSpPr>
          <p:nvPr>
            <p:ph type="sldNum" sz="quarter" idx="12"/>
          </p:nvPr>
        </p:nvSpPr>
        <p:spPr/>
        <p:txBody>
          <a:bodyPr/>
          <a:lstStyle/>
          <a:p>
            <a:fld id="{CB7831A0-B618-422C-8769-323540090DB4}" type="slidenum">
              <a:rPr lang="en-US" smtClean="0"/>
              <a:t>3</a:t>
            </a:fld>
            <a:endParaRPr lang="en-US"/>
          </a:p>
        </p:txBody>
      </p:sp>
    </p:spTree>
    <p:extLst>
      <p:ext uri="{BB962C8B-B14F-4D97-AF65-F5344CB8AC3E}">
        <p14:creationId xmlns:p14="http://schemas.microsoft.com/office/powerpoint/2010/main" val="581591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Points to ponder</a:t>
            </a:r>
            <a:endParaRPr lang="en-US" dirty="0"/>
          </a:p>
        </p:txBody>
      </p:sp>
      <p:sp>
        <p:nvSpPr>
          <p:cNvPr id="3" name="Content Placeholder 2"/>
          <p:cNvSpPr>
            <a:spLocks noGrp="1"/>
          </p:cNvSpPr>
          <p:nvPr>
            <p:ph idx="1"/>
          </p:nvPr>
        </p:nvSpPr>
        <p:spPr>
          <a:xfrm>
            <a:off x="457200" y="1143000"/>
            <a:ext cx="8229600" cy="5410200"/>
          </a:xfrm>
        </p:spPr>
        <p:txBody>
          <a:bodyPr/>
          <a:lstStyle/>
          <a:p>
            <a:r>
              <a:rPr lang="en-US" dirty="0" smtClean="0"/>
              <a:t>Shall we make authorized access points (e.g. corporate body names) more consistent in both bibliographic and authority records?</a:t>
            </a:r>
          </a:p>
          <a:p>
            <a:r>
              <a:rPr lang="en-US" dirty="0" smtClean="0"/>
              <a:t>If the form of authorized access points (e.g</a:t>
            </a:r>
            <a:r>
              <a:rPr lang="en-US" dirty="0"/>
              <a:t>. corporate body names) </a:t>
            </a:r>
            <a:r>
              <a:rPr lang="en-US" dirty="0" smtClean="0"/>
              <a:t>remain so inconsistent, </a:t>
            </a:r>
          </a:p>
          <a:p>
            <a:pPr lvl="1"/>
            <a:r>
              <a:rPr lang="en-US" dirty="0" smtClean="0"/>
              <a:t>Does it defeat the purpose of authority control?</a:t>
            </a:r>
          </a:p>
          <a:p>
            <a:pPr lvl="1"/>
            <a:r>
              <a:rPr lang="en-US" dirty="0" smtClean="0"/>
              <a:t>Are these access points helpful or more confusing for our users?</a:t>
            </a:r>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30</a:t>
            </a:fld>
            <a:endParaRPr lang="en-US"/>
          </a:p>
        </p:txBody>
      </p:sp>
    </p:spTree>
    <p:extLst>
      <p:ext uri="{BB962C8B-B14F-4D97-AF65-F5344CB8AC3E}">
        <p14:creationId xmlns:p14="http://schemas.microsoft.com/office/powerpoint/2010/main" val="3061304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09600"/>
          </a:xfrm>
        </p:spPr>
        <p:txBody>
          <a:bodyPr>
            <a:noAutofit/>
          </a:bodyPr>
          <a:lstStyle/>
          <a:p>
            <a:r>
              <a:rPr lang="en-US" sz="2800" dirty="0" smtClean="0"/>
              <a:t/>
            </a:r>
            <a:br>
              <a:rPr lang="en-US" sz="2800" dirty="0" smtClean="0"/>
            </a:br>
            <a:r>
              <a:rPr lang="en-US" sz="2400" dirty="0" smtClean="0"/>
              <a:t>Personal collection with title ---</a:t>
            </a:r>
            <a:r>
              <a:rPr lang="zh-CN" altLang="en-US" sz="2400" dirty="0" smtClean="0"/>
              <a:t>集</a:t>
            </a:r>
            <a:r>
              <a:rPr lang="en-US" altLang="zh-CN" sz="2400" dirty="0" smtClean="0"/>
              <a:t>/</a:t>
            </a:r>
            <a:r>
              <a:rPr lang="zh-CN" altLang="en-US" sz="2400" dirty="0" smtClean="0"/>
              <a:t>文集</a:t>
            </a:r>
            <a:r>
              <a:rPr lang="en-US" altLang="zh-CN" sz="2400" dirty="0" smtClean="0"/>
              <a:t>/</a:t>
            </a:r>
            <a:r>
              <a:rPr lang="zh-CN" altLang="en-US" sz="2400" dirty="0" smtClean="0"/>
              <a:t> 全集</a:t>
            </a:r>
            <a:r>
              <a:rPr lang="en-US" altLang="zh-CN" sz="2400" dirty="0" smtClean="0"/>
              <a:t>: </a:t>
            </a:r>
            <a:br>
              <a:rPr lang="en-US" altLang="zh-CN" sz="2400" dirty="0" smtClean="0"/>
            </a:br>
            <a:r>
              <a:rPr lang="en-US" altLang="zh-CN" sz="2400" dirty="0" smtClean="0"/>
              <a:t>CJK best practice needed?</a:t>
            </a:r>
            <a:r>
              <a:rPr lang="zh-CN" altLang="en-US" sz="2400" dirty="0" smtClean="0"/>
              <a:t/>
            </a:r>
            <a:br>
              <a:rPr lang="zh-CN" altLang="en-US" sz="2400" dirty="0" smtClean="0"/>
            </a:br>
            <a:endParaRPr lang="en-US" sz="2400" dirty="0"/>
          </a:p>
        </p:txBody>
      </p:sp>
      <p:sp>
        <p:nvSpPr>
          <p:cNvPr id="3" name="Content Placeholder 2"/>
          <p:cNvSpPr>
            <a:spLocks noGrp="1"/>
          </p:cNvSpPr>
          <p:nvPr>
            <p:ph idx="1"/>
          </p:nvPr>
        </p:nvSpPr>
        <p:spPr>
          <a:xfrm>
            <a:off x="228600" y="838200"/>
            <a:ext cx="8686800" cy="5791200"/>
          </a:xfrm>
        </p:spPr>
        <p:txBody>
          <a:bodyPr>
            <a:normAutofit fontScale="92500"/>
          </a:bodyPr>
          <a:lstStyle/>
          <a:p>
            <a:r>
              <a:rPr lang="en-US" sz="3000" dirty="0"/>
              <a:t>On piece: </a:t>
            </a:r>
            <a:r>
              <a:rPr lang="ko-KR" altLang="en-US" sz="3000" dirty="0" smtClean="0"/>
              <a:t>그녀가 보인다 </a:t>
            </a:r>
            <a:r>
              <a:rPr lang="en-US" altLang="ko-KR" sz="3000" dirty="0" smtClean="0"/>
              <a:t>: </a:t>
            </a:r>
            <a:r>
              <a:rPr lang="zh-CN" altLang="en-US" sz="3000" dirty="0" smtClean="0"/>
              <a:t>金宣宰 小</a:t>
            </a:r>
            <a:r>
              <a:rPr lang="zh-CN" altLang="en-US" sz="3000" dirty="0"/>
              <a:t>說</a:t>
            </a:r>
            <a:r>
              <a:rPr lang="zh-CN" altLang="en-US" sz="3000" dirty="0" smtClean="0"/>
              <a:t>集</a:t>
            </a:r>
            <a:endParaRPr lang="en-US" altLang="zh-CN" sz="3000" dirty="0" smtClean="0"/>
          </a:p>
          <a:p>
            <a:pPr lvl="1"/>
            <a:r>
              <a:rPr lang="en-US" altLang="zh-CN" dirty="0" smtClean="0"/>
              <a:t>AACR2: </a:t>
            </a:r>
          </a:p>
          <a:p>
            <a:pPr lvl="2"/>
            <a:r>
              <a:rPr lang="en-US" altLang="ko-KR" dirty="0" smtClean="0"/>
              <a:t>245 10 </a:t>
            </a:r>
            <a:r>
              <a:rPr lang="ko-KR" altLang="en-US" dirty="0" smtClean="0"/>
              <a:t>그녀가 보인다 </a:t>
            </a:r>
            <a:r>
              <a:rPr lang="en-US" altLang="ko-KR" dirty="0" smtClean="0"/>
              <a:t>: </a:t>
            </a:r>
            <a:r>
              <a:rPr lang="en-US" altLang="ko-KR" b="1" dirty="0"/>
              <a:t>$</a:t>
            </a:r>
            <a:r>
              <a:rPr lang="en-US" altLang="ko-KR" b="1" dirty="0" smtClean="0"/>
              <a:t>b</a:t>
            </a:r>
            <a:r>
              <a:rPr lang="en-US" altLang="ko-KR" dirty="0" smtClean="0"/>
              <a:t> </a:t>
            </a:r>
            <a:r>
              <a:rPr lang="ko-KR" altLang="en-US" dirty="0" smtClean="0"/>
              <a:t>金宣宰 小說集</a:t>
            </a:r>
            <a:r>
              <a:rPr lang="en-US" altLang="ko-KR" dirty="0" smtClean="0"/>
              <a:t>.</a:t>
            </a:r>
          </a:p>
          <a:p>
            <a:pPr lvl="1"/>
            <a:r>
              <a:rPr lang="en-US" dirty="0" smtClean="0"/>
              <a:t>RDA 2.4.1.8 instruction—”If a noun or noun phrase occurs with a statement of responsibility, treat the noun phrase as part of the statement of responsibility”</a:t>
            </a:r>
          </a:p>
          <a:p>
            <a:pPr lvl="2"/>
            <a:r>
              <a:rPr lang="en-US" altLang="ko-KR" dirty="0" smtClean="0"/>
              <a:t>LC/PSD interpretation: </a:t>
            </a:r>
            <a:r>
              <a:rPr lang="ko-KR" altLang="en-US" dirty="0" smtClean="0"/>
              <a:t>그녀가 보인다 </a:t>
            </a:r>
            <a:r>
              <a:rPr lang="en-US" altLang="ko-KR" dirty="0" smtClean="0"/>
              <a:t>/ </a:t>
            </a:r>
            <a:r>
              <a:rPr lang="en-US" altLang="ko-KR" b="1" dirty="0"/>
              <a:t>$</a:t>
            </a:r>
            <a:r>
              <a:rPr lang="en-US" altLang="ko-KR" b="1" dirty="0" smtClean="0"/>
              <a:t>c</a:t>
            </a:r>
            <a:r>
              <a:rPr lang="en-US" altLang="ko-KR" dirty="0" smtClean="0"/>
              <a:t> </a:t>
            </a:r>
            <a:r>
              <a:rPr lang="ko-KR" altLang="en-US" dirty="0" smtClean="0"/>
              <a:t>金宣宰 小說集</a:t>
            </a:r>
            <a:r>
              <a:rPr lang="en-US" altLang="ko-KR" dirty="0" smtClean="0"/>
              <a:t>.</a:t>
            </a:r>
          </a:p>
          <a:p>
            <a:pPr lvl="2"/>
            <a:r>
              <a:rPr lang="en-US" altLang="ko-KR" dirty="0" smtClean="0"/>
              <a:t>Due to the CJK languages different from English, some CEAL members’ interpretation or preference: </a:t>
            </a:r>
            <a:r>
              <a:rPr lang="ko-KR" altLang="en-US" dirty="0" smtClean="0"/>
              <a:t>그녀가 보인다 </a:t>
            </a:r>
            <a:r>
              <a:rPr lang="en-US" altLang="ko-KR" dirty="0"/>
              <a:t>: $b </a:t>
            </a:r>
            <a:r>
              <a:rPr lang="ko-KR" altLang="en-US" dirty="0"/>
              <a:t>金宣宰 </a:t>
            </a:r>
            <a:r>
              <a:rPr lang="ko-KR" altLang="en-US" dirty="0" smtClean="0"/>
              <a:t>小說集</a:t>
            </a:r>
            <a:endParaRPr lang="en-US" altLang="ko-KR" dirty="0" smtClean="0"/>
          </a:p>
          <a:p>
            <a:pPr lvl="2"/>
            <a:r>
              <a:rPr lang="en-US" altLang="ko-KR" dirty="0" smtClean="0"/>
              <a:t>Does this rule change helpful for users’ discovery?</a:t>
            </a:r>
          </a:p>
          <a:p>
            <a:pPr lvl="2"/>
            <a:r>
              <a:rPr lang="en-US" altLang="ko-KR" dirty="0" smtClean="0"/>
              <a:t>Do we need to establish CEAL best practice for this rule interpretation or request “alternative for CJK languages” for more flexible rule interpretation?</a:t>
            </a:r>
            <a:endParaRPr lang="ko-KR" altLang="en-US" dirty="0"/>
          </a:p>
          <a:p>
            <a:pPr marL="0" indent="0">
              <a:buNone/>
            </a:pPr>
            <a:endParaRPr lang="en-US" altLang="ko-KR" dirty="0"/>
          </a:p>
          <a:p>
            <a:pPr lvl="2"/>
            <a:endParaRPr lang="zh-CN" altLang="en-US" dirty="0"/>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31</a:t>
            </a:fld>
            <a:endParaRPr lang="en-US" dirty="0"/>
          </a:p>
        </p:txBody>
      </p:sp>
    </p:spTree>
    <p:extLst>
      <p:ext uri="{BB962C8B-B14F-4D97-AF65-F5344CB8AC3E}">
        <p14:creationId xmlns:p14="http://schemas.microsoft.com/office/powerpoint/2010/main" val="1680646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smtClean="0"/>
              <a:t>Next steps</a:t>
            </a:r>
            <a:endParaRPr lang="en-US" dirty="0"/>
          </a:p>
        </p:txBody>
      </p:sp>
      <p:sp>
        <p:nvSpPr>
          <p:cNvPr id="3" name="Content Placeholder 2"/>
          <p:cNvSpPr>
            <a:spLocks noGrp="1"/>
          </p:cNvSpPr>
          <p:nvPr>
            <p:ph idx="1"/>
          </p:nvPr>
        </p:nvSpPr>
        <p:spPr>
          <a:xfrm>
            <a:off x="152400" y="685800"/>
            <a:ext cx="8763000" cy="5715000"/>
          </a:xfrm>
        </p:spPr>
        <p:txBody>
          <a:bodyPr>
            <a:normAutofit fontScale="92500" lnSpcReduction="20000"/>
          </a:bodyPr>
          <a:lstStyle/>
          <a:p>
            <a:r>
              <a:rPr lang="en-US" dirty="0" smtClean="0"/>
              <a:t>CTP Subcommittee on RDA </a:t>
            </a:r>
          </a:p>
          <a:p>
            <a:pPr lvl="1"/>
            <a:r>
              <a:rPr lang="en-US" dirty="0" smtClean="0"/>
              <a:t>Establish task groups to study and propose best practices for certain issues, including some members from Asia</a:t>
            </a:r>
          </a:p>
          <a:p>
            <a:pPr lvl="2"/>
            <a:r>
              <a:rPr lang="en-US" dirty="0" smtClean="0"/>
              <a:t>For CEAL to review and comment</a:t>
            </a:r>
          </a:p>
          <a:p>
            <a:pPr lvl="2"/>
            <a:r>
              <a:rPr lang="en-US" dirty="0" smtClean="0"/>
              <a:t>Propose to ALA/JSC/LC-PCC/ISSN, etc.</a:t>
            </a:r>
          </a:p>
          <a:p>
            <a:pPr lvl="1"/>
            <a:r>
              <a:rPr lang="en-US" dirty="0" smtClean="0"/>
              <a:t>Categories</a:t>
            </a:r>
          </a:p>
          <a:p>
            <a:pPr lvl="2"/>
            <a:r>
              <a:rPr lang="en-US" dirty="0" smtClean="0"/>
              <a:t>CJK examples (DCEAM &amp; CEG)</a:t>
            </a:r>
          </a:p>
          <a:p>
            <a:pPr lvl="2"/>
            <a:r>
              <a:rPr lang="en-US" dirty="0" smtClean="0"/>
              <a:t>Rule revisions, e.g. alternative for CJK languages</a:t>
            </a:r>
          </a:p>
          <a:p>
            <a:pPr lvl="3"/>
            <a:r>
              <a:rPr lang="en-US" dirty="0"/>
              <a:t>CJK </a:t>
            </a:r>
            <a:r>
              <a:rPr lang="en-US" dirty="0" smtClean="0"/>
              <a:t>numerals	</a:t>
            </a:r>
            <a:endParaRPr lang="en-US" dirty="0"/>
          </a:p>
          <a:p>
            <a:pPr lvl="3"/>
            <a:r>
              <a:rPr lang="en-US" dirty="0" smtClean="0"/>
              <a:t>CJK serials</a:t>
            </a:r>
          </a:p>
          <a:p>
            <a:pPr lvl="3"/>
            <a:r>
              <a:rPr lang="en-US" dirty="0" smtClean="0"/>
              <a:t>Personal Collections</a:t>
            </a:r>
          </a:p>
          <a:p>
            <a:pPr lvl="3"/>
            <a:r>
              <a:rPr lang="en-US" dirty="0" smtClean="0"/>
              <a:t>Taiwan</a:t>
            </a:r>
            <a:endParaRPr lang="en-US" dirty="0"/>
          </a:p>
          <a:p>
            <a:pPr lvl="2"/>
            <a:r>
              <a:rPr lang="en-US" dirty="0" smtClean="0"/>
              <a:t>CEAL best practices</a:t>
            </a:r>
          </a:p>
          <a:p>
            <a:pPr lvl="3"/>
            <a:r>
              <a:rPr lang="en-US" dirty="0" smtClean="0"/>
              <a:t>Rare books</a:t>
            </a:r>
          </a:p>
          <a:p>
            <a:pPr lvl="3"/>
            <a:r>
              <a:rPr lang="en-US" dirty="0" smtClean="0"/>
              <a:t>Chinese government agencies</a:t>
            </a:r>
          </a:p>
          <a:p>
            <a:pPr lvl="1"/>
            <a:r>
              <a:rPr lang="en-US" altLang="zh-CN" dirty="0" smtClean="0"/>
              <a:t>Goals:</a:t>
            </a:r>
          </a:p>
          <a:p>
            <a:pPr lvl="2"/>
            <a:r>
              <a:rPr lang="en-US" dirty="0" smtClean="0"/>
              <a:t>An international initiative and a wider standard community</a:t>
            </a:r>
          </a:p>
          <a:p>
            <a:pPr lvl="2"/>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32</a:t>
            </a:fld>
            <a:endParaRPr lang="en-US"/>
          </a:p>
        </p:txBody>
      </p:sp>
    </p:spTree>
    <p:extLst>
      <p:ext uri="{BB962C8B-B14F-4D97-AF65-F5344CB8AC3E}">
        <p14:creationId xmlns:p14="http://schemas.microsoft.com/office/powerpoint/2010/main" val="1934608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304801"/>
            <a:ext cx="8382000" cy="1371600"/>
          </a:xfrm>
        </p:spPr>
        <p:txBody>
          <a:bodyPr/>
          <a:lstStyle/>
          <a:p>
            <a:r>
              <a:rPr lang="en-US" b="1" dirty="0">
                <a:hlinkClick r:id="rId2"/>
              </a:rPr>
              <a:t>CTP subcommittee on RDA</a:t>
            </a:r>
            <a:br>
              <a:rPr lang="en-US" b="1" dirty="0">
                <a:hlinkClick r:id="rId2"/>
              </a:rPr>
            </a:br>
            <a:r>
              <a:rPr lang="en-US" sz="2800" dirty="0" smtClean="0"/>
              <a:t>Dec. 2013-Nov. 2015</a:t>
            </a:r>
            <a:endParaRPr lang="en-US" sz="2800" dirty="0"/>
          </a:p>
        </p:txBody>
      </p:sp>
      <p:sp>
        <p:nvSpPr>
          <p:cNvPr id="6" name="Subtitle 5"/>
          <p:cNvSpPr>
            <a:spLocks noGrp="1"/>
          </p:cNvSpPr>
          <p:nvPr>
            <p:ph type="subTitle" idx="1"/>
          </p:nvPr>
        </p:nvSpPr>
        <p:spPr>
          <a:xfrm>
            <a:off x="228600" y="1752600"/>
            <a:ext cx="8686800" cy="4648200"/>
          </a:xfrm>
        </p:spPr>
        <p:txBody>
          <a:bodyPr>
            <a:normAutofit fontScale="92500" lnSpcReduction="20000"/>
          </a:bodyPr>
          <a:lstStyle/>
          <a:p>
            <a:pPr algn="l"/>
            <a:r>
              <a:rPr lang="en-US" b="1" dirty="0">
                <a:solidFill>
                  <a:schemeClr val="tx1"/>
                </a:solidFill>
              </a:rPr>
              <a:t>Membership:</a:t>
            </a:r>
            <a:r>
              <a:rPr lang="en-US" dirty="0">
                <a:solidFill>
                  <a:schemeClr val="tx1"/>
                </a:solidFill>
              </a:rPr>
              <a:t>  </a:t>
            </a:r>
            <a:endParaRPr lang="en-US" dirty="0" smtClean="0">
              <a:solidFill>
                <a:schemeClr val="tx1"/>
              </a:solidFill>
            </a:endParaRPr>
          </a:p>
          <a:p>
            <a:pPr algn="l"/>
            <a:r>
              <a:rPr lang="en-US" dirty="0" smtClean="0">
                <a:solidFill>
                  <a:schemeClr val="tx1"/>
                </a:solidFill>
              </a:rPr>
              <a:t>Charlene </a:t>
            </a:r>
            <a:r>
              <a:rPr lang="en-US" dirty="0">
                <a:solidFill>
                  <a:schemeClr val="tx1"/>
                </a:solidFill>
              </a:rPr>
              <a:t>Chou (Chair, U Washington), Erica Chang (Hawaii), </a:t>
            </a:r>
            <a:r>
              <a:rPr lang="en-US" dirty="0" err="1">
                <a:solidFill>
                  <a:schemeClr val="tx1"/>
                </a:solidFill>
              </a:rPr>
              <a:t>Erminia</a:t>
            </a:r>
            <a:r>
              <a:rPr lang="en-US" dirty="0">
                <a:solidFill>
                  <a:schemeClr val="tx1"/>
                </a:solidFill>
              </a:rPr>
              <a:t> </a:t>
            </a:r>
            <a:r>
              <a:rPr lang="en-US" dirty="0" smtClean="0">
                <a:solidFill>
                  <a:schemeClr val="tx1"/>
                </a:solidFill>
              </a:rPr>
              <a:t>Chao (</a:t>
            </a:r>
            <a:r>
              <a:rPr lang="en-US" dirty="0">
                <a:solidFill>
                  <a:schemeClr val="tx1"/>
                </a:solidFill>
              </a:rPr>
              <a:t>BYU, AV materials</a:t>
            </a:r>
            <a:r>
              <a:rPr lang="en-US" dirty="0" smtClean="0">
                <a:solidFill>
                  <a:schemeClr val="tx1"/>
                </a:solidFill>
              </a:rPr>
              <a:t>), </a:t>
            </a:r>
            <a:r>
              <a:rPr lang="en-US" dirty="0" err="1" smtClean="0">
                <a:solidFill>
                  <a:schemeClr val="tx1"/>
                </a:solidFill>
              </a:rPr>
              <a:t>Jee</a:t>
            </a:r>
            <a:r>
              <a:rPr lang="en-US" dirty="0" smtClean="0">
                <a:solidFill>
                  <a:schemeClr val="tx1"/>
                </a:solidFill>
              </a:rPr>
              <a:t>-Young </a:t>
            </a:r>
            <a:r>
              <a:rPr lang="en-US" dirty="0">
                <a:solidFill>
                  <a:schemeClr val="tx1"/>
                </a:solidFill>
              </a:rPr>
              <a:t>Park (Chicago</a:t>
            </a:r>
            <a:r>
              <a:rPr lang="en-US" dirty="0" smtClean="0">
                <a:solidFill>
                  <a:schemeClr val="tx1"/>
                </a:solidFill>
              </a:rPr>
              <a:t>), </a:t>
            </a:r>
            <a:r>
              <a:rPr lang="en-US" dirty="0">
                <a:solidFill>
                  <a:schemeClr val="tx1"/>
                </a:solidFill>
              </a:rPr>
              <a:t>Mieko </a:t>
            </a:r>
            <a:r>
              <a:rPr lang="en-US" dirty="0" err="1">
                <a:solidFill>
                  <a:schemeClr val="tx1"/>
                </a:solidFill>
              </a:rPr>
              <a:t>Mazza</a:t>
            </a:r>
            <a:r>
              <a:rPr lang="en-US" dirty="0">
                <a:solidFill>
                  <a:schemeClr val="tx1"/>
                </a:solidFill>
              </a:rPr>
              <a:t> (Stanford), Rob Britt (U Washington, laws &amp; public services), Shi Deng (UC San Diego), </a:t>
            </a:r>
            <a:r>
              <a:rPr lang="en-US" dirty="0" smtClean="0">
                <a:solidFill>
                  <a:schemeClr val="tx1"/>
                </a:solidFill>
              </a:rPr>
              <a:t>T.J</a:t>
            </a:r>
            <a:r>
              <a:rPr lang="en-US" dirty="0">
                <a:solidFill>
                  <a:schemeClr val="tx1"/>
                </a:solidFill>
              </a:rPr>
              <a:t>. Kao (Yale) </a:t>
            </a:r>
            <a:endParaRPr lang="en-US" dirty="0" smtClean="0">
              <a:solidFill>
                <a:schemeClr val="tx1"/>
              </a:solidFill>
            </a:endParaRPr>
          </a:p>
          <a:p>
            <a:pPr algn="l"/>
            <a:r>
              <a:rPr lang="en-US" dirty="0">
                <a:solidFill>
                  <a:schemeClr val="tx1"/>
                </a:solidFill>
              </a:rPr>
              <a:t/>
            </a:r>
            <a:br>
              <a:rPr lang="en-US" dirty="0">
                <a:solidFill>
                  <a:schemeClr val="tx1"/>
                </a:solidFill>
              </a:rPr>
            </a:br>
            <a:r>
              <a:rPr lang="en-US" b="1" dirty="0">
                <a:solidFill>
                  <a:schemeClr val="tx1"/>
                </a:solidFill>
              </a:rPr>
              <a:t>Ex-officio</a:t>
            </a:r>
            <a:r>
              <a:rPr lang="en-US" b="1" dirty="0" smtClean="0">
                <a:solidFill>
                  <a:schemeClr val="tx1"/>
                </a:solidFill>
              </a:rPr>
              <a:t>:  </a:t>
            </a:r>
            <a:r>
              <a:rPr lang="en-US" dirty="0" smtClean="0">
                <a:solidFill>
                  <a:schemeClr val="tx1"/>
                </a:solidFill>
              </a:rPr>
              <a:t>Shi </a:t>
            </a:r>
            <a:r>
              <a:rPr lang="en-US" dirty="0">
                <a:solidFill>
                  <a:schemeClr val="tx1"/>
                </a:solidFill>
              </a:rPr>
              <a:t>Deng, CTP chair </a:t>
            </a:r>
            <a:br>
              <a:rPr lang="en-US" dirty="0">
                <a:solidFill>
                  <a:schemeClr val="tx1"/>
                </a:solidFill>
              </a:rPr>
            </a:br>
            <a:r>
              <a:rPr lang="en-US" b="1" dirty="0">
                <a:solidFill>
                  <a:schemeClr val="tx1"/>
                </a:solidFill>
              </a:rPr>
              <a:t>Consultant</a:t>
            </a:r>
            <a:r>
              <a:rPr lang="en-US" b="1" dirty="0" smtClean="0">
                <a:solidFill>
                  <a:schemeClr val="tx1"/>
                </a:solidFill>
              </a:rPr>
              <a:t>: </a:t>
            </a:r>
            <a:r>
              <a:rPr lang="en-US" dirty="0" smtClean="0">
                <a:solidFill>
                  <a:schemeClr val="tx1"/>
                </a:solidFill>
              </a:rPr>
              <a:t>Hideyuki </a:t>
            </a:r>
            <a:r>
              <a:rPr lang="en-US" dirty="0">
                <a:solidFill>
                  <a:schemeClr val="tx1"/>
                </a:solidFill>
              </a:rPr>
              <a:t>Morimoto (Columbia) </a:t>
            </a:r>
            <a:br>
              <a:rPr lang="en-US" dirty="0">
                <a:solidFill>
                  <a:schemeClr val="tx1"/>
                </a:solidFill>
              </a:rPr>
            </a:br>
            <a:r>
              <a:rPr lang="en-US" b="1" dirty="0" smtClean="0">
                <a:solidFill>
                  <a:schemeClr val="tx1"/>
                </a:solidFill>
              </a:rPr>
              <a:t>Liaisons:</a:t>
            </a:r>
            <a:r>
              <a:rPr lang="en-US" dirty="0" smtClean="0">
                <a:solidFill>
                  <a:schemeClr val="tx1"/>
                </a:solidFill>
              </a:rPr>
              <a:t> Sarah </a:t>
            </a:r>
            <a:r>
              <a:rPr lang="en-US" dirty="0">
                <a:solidFill>
                  <a:schemeClr val="tx1"/>
                </a:solidFill>
              </a:rPr>
              <a:t>Elman (Columbia, CJK NACO Project liaison); </a:t>
            </a:r>
            <a:r>
              <a:rPr lang="en-US" dirty="0" err="1">
                <a:solidFill>
                  <a:schemeClr val="tx1"/>
                </a:solidFill>
              </a:rPr>
              <a:t>Jessalyn</a:t>
            </a:r>
            <a:r>
              <a:rPr lang="en-US" dirty="0">
                <a:solidFill>
                  <a:schemeClr val="tx1"/>
                </a:solidFill>
              </a:rPr>
              <a:t> Zoom (LC, LC liaison) </a:t>
            </a:r>
          </a:p>
        </p:txBody>
      </p:sp>
      <p:sp>
        <p:nvSpPr>
          <p:cNvPr id="4" name="Slide Number Placeholder 3"/>
          <p:cNvSpPr>
            <a:spLocks noGrp="1"/>
          </p:cNvSpPr>
          <p:nvPr>
            <p:ph type="sldNum" sz="quarter" idx="12"/>
          </p:nvPr>
        </p:nvSpPr>
        <p:spPr/>
        <p:txBody>
          <a:bodyPr/>
          <a:lstStyle/>
          <a:p>
            <a:fld id="{CB7831A0-B618-422C-8769-323540090DB4}" type="slidenum">
              <a:rPr lang="en-US" smtClean="0"/>
              <a:t>33</a:t>
            </a:fld>
            <a:endParaRPr lang="en-US"/>
          </a:p>
        </p:txBody>
      </p:sp>
    </p:spTree>
    <p:extLst>
      <p:ext uri="{BB962C8B-B14F-4D97-AF65-F5344CB8AC3E}">
        <p14:creationId xmlns:p14="http://schemas.microsoft.com/office/powerpoint/2010/main" val="1487593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295401"/>
            <a:ext cx="7772400" cy="2305050"/>
          </a:xfrm>
        </p:spPr>
        <p:txBody>
          <a:bodyPr>
            <a:normAutofit/>
          </a:bodyPr>
          <a:lstStyle/>
          <a:p>
            <a:r>
              <a:rPr lang="en-US" sz="5400" dirty="0" smtClean="0"/>
              <a:t>Questions or Comments?</a:t>
            </a:r>
            <a:endParaRPr lang="en-US" sz="5400" dirty="0"/>
          </a:p>
        </p:txBody>
      </p:sp>
      <p:sp>
        <p:nvSpPr>
          <p:cNvPr id="6" name="Subtitle 5"/>
          <p:cNvSpPr>
            <a:spLocks noGrp="1"/>
          </p:cNvSpPr>
          <p:nvPr>
            <p:ph type="subTitle" idx="1"/>
          </p:nvPr>
        </p:nvSpPr>
        <p:spPr/>
        <p:txBody>
          <a:bodyPr>
            <a:normAutofit/>
          </a:bodyPr>
          <a:lstStyle/>
          <a:p>
            <a:r>
              <a:rPr lang="en-US" sz="4800" dirty="0" smtClean="0">
                <a:solidFill>
                  <a:schemeClr val="tx1"/>
                </a:solidFill>
              </a:rPr>
              <a:t>Thank you!</a:t>
            </a:r>
            <a:endParaRPr lang="en-US" sz="4800" dirty="0">
              <a:solidFill>
                <a:schemeClr val="tx1"/>
              </a:solidFill>
            </a:endParaRPr>
          </a:p>
        </p:txBody>
      </p:sp>
      <p:sp>
        <p:nvSpPr>
          <p:cNvPr id="4" name="Slide Number Placeholder 3"/>
          <p:cNvSpPr>
            <a:spLocks noGrp="1"/>
          </p:cNvSpPr>
          <p:nvPr>
            <p:ph type="sldNum" sz="quarter" idx="12"/>
          </p:nvPr>
        </p:nvSpPr>
        <p:spPr/>
        <p:txBody>
          <a:bodyPr/>
          <a:lstStyle/>
          <a:p>
            <a:fld id="{CB7831A0-B618-422C-8769-323540090DB4}" type="slidenum">
              <a:rPr lang="en-US" smtClean="0"/>
              <a:t>34</a:t>
            </a:fld>
            <a:endParaRPr lang="en-US"/>
          </a:p>
        </p:txBody>
      </p:sp>
    </p:spTree>
    <p:extLst>
      <p:ext uri="{BB962C8B-B14F-4D97-AF65-F5344CB8AC3E}">
        <p14:creationId xmlns:p14="http://schemas.microsoft.com/office/powerpoint/2010/main" val="175893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RDA Survey Form</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dirty="0" smtClean="0"/>
              <a:t>Five questions only</a:t>
            </a:r>
          </a:p>
          <a:p>
            <a:pPr lvl="1"/>
            <a:r>
              <a:rPr lang="en-US" dirty="0" smtClean="0"/>
              <a:t>Goals: </a:t>
            </a:r>
          </a:p>
          <a:p>
            <a:pPr lvl="2"/>
            <a:r>
              <a:rPr lang="en-US" dirty="0" smtClean="0"/>
              <a:t>Know the current status of RDA implementation, as CEAL CTP provided two RDA workshops in 2012 &amp; 2013</a:t>
            </a:r>
          </a:p>
          <a:p>
            <a:pPr lvl="2"/>
            <a:r>
              <a:rPr lang="en-US" dirty="0" smtClean="0"/>
              <a:t>Get more inputs to help prioritize the known issues, esp. including the comments from public services</a:t>
            </a:r>
          </a:p>
          <a:p>
            <a:r>
              <a:rPr lang="en-US" dirty="0" smtClean="0"/>
              <a:t>92 Responses received worldwide</a:t>
            </a:r>
          </a:p>
          <a:p>
            <a:pPr lvl="1"/>
            <a:r>
              <a:rPr lang="en-US" dirty="0" smtClean="0"/>
              <a:t>Day 1: received 51 responses from most libraries implemented RDA already</a:t>
            </a:r>
          </a:p>
          <a:p>
            <a:pPr lvl="1"/>
            <a:r>
              <a:rPr lang="en-US" dirty="0" smtClean="0"/>
              <a:t>A worldwide survey: the </a:t>
            </a:r>
            <a:r>
              <a:rPr lang="en-US" dirty="0"/>
              <a:t>last response </a:t>
            </a:r>
            <a:r>
              <a:rPr lang="en-US" dirty="0" smtClean="0"/>
              <a:t>coming from </a:t>
            </a:r>
            <a:r>
              <a:rPr lang="en-US" dirty="0"/>
              <a:t>South Africa</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4</a:t>
            </a:fld>
            <a:endParaRPr lang="en-US"/>
          </a:p>
        </p:txBody>
      </p:sp>
    </p:spTree>
    <p:extLst>
      <p:ext uri="{BB962C8B-B14F-4D97-AF65-F5344CB8AC3E}">
        <p14:creationId xmlns:p14="http://schemas.microsoft.com/office/powerpoint/2010/main" val="2433991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normAutofit fontScale="90000"/>
          </a:bodyPr>
          <a:lstStyle/>
          <a:p>
            <a:r>
              <a:rPr lang="en-US" sz="2400" b="1" dirty="0"/>
              <a:t>Part One--Implementation status--1. Has your institution implemented RDA yet? If yes, have you contributed the following kinds of records?</a:t>
            </a:r>
          </a:p>
        </p:txBody>
      </p:sp>
      <p:sp>
        <p:nvSpPr>
          <p:cNvPr id="3" name="Slide Number Placeholder 2"/>
          <p:cNvSpPr>
            <a:spLocks noGrp="1"/>
          </p:cNvSpPr>
          <p:nvPr>
            <p:ph type="sldNum" sz="quarter" idx="12"/>
          </p:nvPr>
        </p:nvSpPr>
        <p:spPr/>
        <p:txBody>
          <a:bodyPr/>
          <a:lstStyle/>
          <a:p>
            <a:fld id="{CB7831A0-B618-422C-8769-323540090DB4}" type="slidenum">
              <a:rPr lang="en-US" smtClean="0"/>
              <a:t>5</a:t>
            </a:fld>
            <a:endParaRPr lang="en-US"/>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796" y="1081109"/>
            <a:ext cx="5874204" cy="2872972"/>
          </a:xfrm>
          <a:prstGeom prst="rect">
            <a:avLst/>
          </a:prstGeom>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4267200"/>
            <a:ext cx="6489292" cy="1828800"/>
          </a:xfrm>
          <a:prstGeom prst="rect">
            <a:avLst/>
          </a:prstGeom>
        </p:spPr>
      </p:pic>
    </p:spTree>
    <p:extLst>
      <p:ext uri="{BB962C8B-B14F-4D97-AF65-F5344CB8AC3E}">
        <p14:creationId xmlns:p14="http://schemas.microsoft.com/office/powerpoint/2010/main" val="1570350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762000"/>
          </a:xfrm>
        </p:spPr>
        <p:txBody>
          <a:bodyPr>
            <a:noAutofit/>
          </a:bodyPr>
          <a:lstStyle/>
          <a:p>
            <a:r>
              <a:rPr lang="en-US" sz="2400" b="1" dirty="0"/>
              <a:t>2. If you have not implemented RDA yet, </a:t>
            </a:r>
            <a:r>
              <a:rPr lang="en-US" sz="2400" b="1" dirty="0" smtClean="0"/>
              <a:t/>
            </a:r>
            <a:br>
              <a:rPr lang="en-US" sz="2400" b="1" dirty="0" smtClean="0"/>
            </a:br>
            <a:r>
              <a:rPr lang="en-US" sz="2400" b="1" dirty="0" smtClean="0"/>
              <a:t>when </a:t>
            </a:r>
            <a:r>
              <a:rPr lang="en-US" sz="2400" b="1" dirty="0"/>
              <a:t>will your institution plan to do?</a:t>
            </a:r>
          </a:p>
        </p:txBody>
      </p:sp>
      <p:sp>
        <p:nvSpPr>
          <p:cNvPr id="3" name="Slide Number Placeholder 2"/>
          <p:cNvSpPr>
            <a:spLocks noGrp="1"/>
          </p:cNvSpPr>
          <p:nvPr>
            <p:ph type="sldNum" sz="quarter" idx="12"/>
          </p:nvPr>
        </p:nvSpPr>
        <p:spPr/>
        <p:txBody>
          <a:bodyPr/>
          <a:lstStyle/>
          <a:p>
            <a:fld id="{CB7831A0-B618-422C-8769-323540090DB4}" type="slidenum">
              <a:rPr lang="en-US" smtClean="0"/>
              <a:t>6</a:t>
            </a:fld>
            <a:endParaRPr lang="en-US"/>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746" y="2030198"/>
            <a:ext cx="8694080" cy="2237002"/>
          </a:xfrm>
          <a:prstGeom prst="rect">
            <a:avLst/>
          </a:prstGeom>
        </p:spPr>
      </p:pic>
    </p:spTree>
    <p:extLst>
      <p:ext uri="{BB962C8B-B14F-4D97-AF65-F5344CB8AC3E}">
        <p14:creationId xmlns:p14="http://schemas.microsoft.com/office/powerpoint/2010/main" val="1889065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457200"/>
          </a:xfrm>
        </p:spPr>
        <p:txBody>
          <a:bodyPr>
            <a:normAutofit/>
          </a:bodyPr>
          <a:lstStyle/>
          <a:p>
            <a:r>
              <a:rPr lang="en-US" sz="2400" b="1" dirty="0"/>
              <a:t>3. If you have not implemented RDA yet, what are major obstacles?</a:t>
            </a:r>
          </a:p>
        </p:txBody>
      </p:sp>
      <p:sp>
        <p:nvSpPr>
          <p:cNvPr id="3" name="Slide Number Placeholder 2"/>
          <p:cNvSpPr>
            <a:spLocks noGrp="1"/>
          </p:cNvSpPr>
          <p:nvPr>
            <p:ph type="sldNum" sz="quarter" idx="12"/>
          </p:nvPr>
        </p:nvSpPr>
        <p:spPr/>
        <p:txBody>
          <a:bodyPr/>
          <a:lstStyle/>
          <a:p>
            <a:fld id="{CB7831A0-B618-422C-8769-323540090DB4}" type="slidenum">
              <a:rPr lang="en-US" smtClean="0"/>
              <a:t>7</a:t>
            </a:fld>
            <a:endParaRPr lang="en-US"/>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801489"/>
            <a:ext cx="4343400" cy="2520474"/>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600" y="3679991"/>
            <a:ext cx="8550400" cy="2492209"/>
          </a:xfrm>
          <a:prstGeom prst="rect">
            <a:avLst/>
          </a:prstGeom>
        </p:spPr>
      </p:pic>
    </p:spTree>
    <p:extLst>
      <p:ext uri="{BB962C8B-B14F-4D97-AF65-F5344CB8AC3E}">
        <p14:creationId xmlns:p14="http://schemas.microsoft.com/office/powerpoint/2010/main" val="223180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noAutofit/>
          </a:bodyPr>
          <a:lstStyle/>
          <a:p>
            <a:r>
              <a:rPr lang="en-US" sz="2000" b="1" dirty="0"/>
              <a:t>Part Two--Prioritization of the known issues--4. If you have implemented RDA or are aware of RDA rules, how would you prioritize the following issues for the CTP Subcommittee on RDA to work on:</a:t>
            </a:r>
          </a:p>
        </p:txBody>
      </p:sp>
      <p:sp>
        <p:nvSpPr>
          <p:cNvPr id="3" name="Slide Number Placeholder 2"/>
          <p:cNvSpPr>
            <a:spLocks noGrp="1"/>
          </p:cNvSpPr>
          <p:nvPr>
            <p:ph type="sldNum" sz="quarter" idx="12"/>
          </p:nvPr>
        </p:nvSpPr>
        <p:spPr/>
        <p:txBody>
          <a:bodyPr/>
          <a:lstStyle/>
          <a:p>
            <a:fld id="{CB7831A0-B618-422C-8769-323540090DB4}" type="slidenum">
              <a:rPr lang="en-US" smtClean="0"/>
              <a:t>8</a:t>
            </a:fld>
            <a:endParaRPr lang="en-US"/>
          </a:p>
        </p:txBody>
      </p:sp>
      <p:pic>
        <p:nvPicPr>
          <p:cNvPr id="4" name="Picture 3" descr="Screen Clipping"/>
          <p:cNvPicPr>
            <a:picLocks noChangeAspect="1"/>
          </p:cNvPicPr>
          <p:nvPr/>
        </p:nvPicPr>
        <p:blipFill>
          <a:blip r:embed="rId2">
            <a:extLst>
              <a:ext uri="{BEBA8EAE-BF5A-486C-A8C5-ECC9F3942E4B}">
                <a14:imgProps xmlns:a14="http://schemas.microsoft.com/office/drawing/2010/main">
                  <a14:imgLayer r:embed="rId3">
                    <a14:imgEffect>
                      <a14:sharpenSoften amount="20000"/>
                    </a14:imgEffect>
                  </a14:imgLayer>
                </a14:imgProps>
              </a:ext>
              <a:ext uri="{28A0092B-C50C-407E-A947-70E740481C1C}">
                <a14:useLocalDpi xmlns:a14="http://schemas.microsoft.com/office/drawing/2010/main" val="0"/>
              </a:ext>
            </a:extLst>
          </a:blip>
          <a:stretch>
            <a:fillRect/>
          </a:stretch>
        </p:blipFill>
        <p:spPr>
          <a:xfrm>
            <a:off x="1981200" y="1139868"/>
            <a:ext cx="5781747" cy="5108532"/>
          </a:xfrm>
          <a:prstGeom prst="rect">
            <a:avLst/>
          </a:prstGeom>
        </p:spPr>
      </p:pic>
    </p:spTree>
    <p:extLst>
      <p:ext uri="{BB962C8B-B14F-4D97-AF65-F5344CB8AC3E}">
        <p14:creationId xmlns:p14="http://schemas.microsoft.com/office/powerpoint/2010/main" val="3420958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09600"/>
          </a:xfrm>
        </p:spPr>
        <p:txBody>
          <a:bodyPr>
            <a:normAutofit/>
          </a:bodyPr>
          <a:lstStyle/>
          <a:p>
            <a:r>
              <a:rPr lang="en-US" sz="3200" dirty="0" smtClean="0"/>
              <a:t>Top five of popular votes</a:t>
            </a:r>
            <a:endParaRPr lang="en-US" sz="3200" dirty="0"/>
          </a:p>
        </p:txBody>
      </p:sp>
      <p:sp>
        <p:nvSpPr>
          <p:cNvPr id="3" name="Content Placeholder 2"/>
          <p:cNvSpPr>
            <a:spLocks noGrp="1"/>
          </p:cNvSpPr>
          <p:nvPr>
            <p:ph idx="1"/>
          </p:nvPr>
        </p:nvSpPr>
        <p:spPr>
          <a:xfrm>
            <a:off x="304800" y="838200"/>
            <a:ext cx="8610600" cy="5562600"/>
          </a:xfrm>
        </p:spPr>
        <p:txBody>
          <a:bodyPr/>
          <a:lstStyle/>
          <a:p>
            <a:pPr marL="514350" indent="-514350">
              <a:buFont typeface="+mj-lt"/>
              <a:buAutoNum type="arabicPeriod"/>
            </a:pPr>
            <a:r>
              <a:rPr lang="en-US" dirty="0"/>
              <a:t>CJK examples for each format (like DCEAM for AACR2</a:t>
            </a:r>
            <a:r>
              <a:rPr lang="en-US" dirty="0" smtClean="0"/>
              <a:t>)  </a:t>
            </a:r>
          </a:p>
          <a:p>
            <a:pPr marL="514350" indent="-514350">
              <a:buFont typeface="+mj-lt"/>
              <a:buAutoNum type="arabicPeriod"/>
            </a:pPr>
            <a:r>
              <a:rPr lang="en-US" dirty="0" smtClean="0"/>
              <a:t>CJK numerals </a:t>
            </a:r>
            <a:r>
              <a:rPr lang="en-US" dirty="0"/>
              <a:t>(</a:t>
            </a:r>
            <a:r>
              <a:rPr lang="en-US" dirty="0" smtClean="0"/>
              <a:t>follow-up </a:t>
            </a:r>
            <a:r>
              <a:rPr lang="en-US" dirty="0"/>
              <a:t>with LC </a:t>
            </a:r>
            <a:r>
              <a:rPr lang="en-US" dirty="0" smtClean="0"/>
              <a:t>responses, e.g.  </a:t>
            </a:r>
            <a:r>
              <a:rPr lang="en-US" dirty="0"/>
              <a:t>Arabic numbers vs. Romanized </a:t>
            </a:r>
            <a:r>
              <a:rPr lang="en-US" dirty="0" smtClean="0"/>
              <a:t>forms)</a:t>
            </a:r>
          </a:p>
          <a:p>
            <a:pPr marL="514350" indent="-514350">
              <a:buFont typeface="+mj-lt"/>
              <a:buAutoNum type="arabicPeriod"/>
            </a:pPr>
            <a:r>
              <a:rPr lang="en-US" dirty="0" smtClean="0"/>
              <a:t>Serials: major &amp; minor changes; CEG updates</a:t>
            </a:r>
          </a:p>
          <a:p>
            <a:pPr marL="514350" indent="-514350">
              <a:buFont typeface="+mj-lt"/>
              <a:buAutoNum type="arabicPeriod"/>
            </a:pPr>
            <a:r>
              <a:rPr lang="en-US" dirty="0"/>
              <a:t>Chinese place </a:t>
            </a:r>
            <a:r>
              <a:rPr lang="en-US" dirty="0" smtClean="0"/>
              <a:t>name (guidelines/policy </a:t>
            </a:r>
            <a:r>
              <a:rPr lang="en-US" dirty="0"/>
              <a:t>on implementation of RDA 16.2.2.12 </a:t>
            </a:r>
            <a:r>
              <a:rPr lang="en-US" dirty="0" smtClean="0"/>
              <a:t>Alternative)</a:t>
            </a:r>
          </a:p>
          <a:p>
            <a:pPr marL="514350" indent="-514350">
              <a:buFont typeface="+mj-lt"/>
              <a:buAutoNum type="arabicPeriod"/>
            </a:pPr>
            <a:r>
              <a:rPr lang="en-US" dirty="0"/>
              <a:t>Rare </a:t>
            </a:r>
            <a:r>
              <a:rPr lang="en-US" dirty="0" smtClean="0"/>
              <a:t>books (e.g. </a:t>
            </a:r>
            <a:r>
              <a:rPr lang="en-US" dirty="0"/>
              <a:t>relationship designators such as Chinese rare books guidelines and Pre-Meiji rare books guideline (collaboration with CJM</a:t>
            </a:r>
            <a:r>
              <a:rPr lang="en-US" dirty="0" smtClean="0"/>
              <a:t>)</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CB7831A0-B618-422C-8769-323540090DB4}" type="slidenum">
              <a:rPr lang="en-US" smtClean="0"/>
              <a:t>9</a:t>
            </a:fld>
            <a:endParaRPr lang="en-US"/>
          </a:p>
        </p:txBody>
      </p:sp>
    </p:spTree>
    <p:extLst>
      <p:ext uri="{BB962C8B-B14F-4D97-AF65-F5344CB8AC3E}">
        <p14:creationId xmlns:p14="http://schemas.microsoft.com/office/powerpoint/2010/main" val="2180976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3128</TotalTime>
  <Words>2355</Words>
  <Application>Microsoft Office PowerPoint</Application>
  <PresentationFormat>On-screen Show (4:3)</PresentationFormat>
  <Paragraphs>242</Paragraphs>
  <Slides>34</Slides>
  <Notes>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RDA Implementation:  Current Status &amp; Known Issues</vt:lpstr>
      <vt:lpstr>Agenda</vt:lpstr>
      <vt:lpstr>Part One</vt:lpstr>
      <vt:lpstr>RDA Survey Form</vt:lpstr>
      <vt:lpstr>Part One--Implementation status--1. Has your institution implemented RDA yet? If yes, have you contributed the following kinds of records?</vt:lpstr>
      <vt:lpstr>2. If you have not implemented RDA yet,  when will your institution plan to do?</vt:lpstr>
      <vt:lpstr>3. If you have not implemented RDA yet, what are major obstacles?</vt:lpstr>
      <vt:lpstr>Part Two--Prioritization of the known issues--4. If you have implemented RDA or are aware of RDA rules, how would you prioritize the following issues for the CTP Subcommittee on RDA to work on:</vt:lpstr>
      <vt:lpstr>Top five of popular votes</vt:lpstr>
      <vt:lpstr> Part Three--5. Your position or work specialization </vt:lpstr>
      <vt:lpstr>Number of daily responses</vt:lpstr>
      <vt:lpstr>Observations</vt:lpstr>
      <vt:lpstr>Observations</vt:lpstr>
      <vt:lpstr>Part Two</vt:lpstr>
      <vt:lpstr>Forest vs. Trees: will RDA help us see the forest for the trees? </vt:lpstr>
      <vt:lpstr>Most votes go to  more general issues</vt:lpstr>
      <vt:lpstr>Top 3--Serials:  major and minor changes</vt:lpstr>
      <vt:lpstr>Top 5—To update the rules of CJK rare books according to RDA</vt:lpstr>
      <vt:lpstr>Shall we update the rules of CJK rare books according to RDA?</vt:lpstr>
      <vt:lpstr>Authorized Access Points:  receiving less votes</vt:lpstr>
      <vt:lpstr>RDA Geographic Names</vt:lpstr>
      <vt:lpstr>  Religious titles or terms of honour    </vt:lpstr>
      <vt:lpstr>Chinese government names</vt:lpstr>
      <vt:lpstr>PowerPoint Presentation</vt:lpstr>
      <vt:lpstr>PowerPoint Presentation</vt:lpstr>
      <vt:lpstr>Chinese government names: recommendations</vt:lpstr>
      <vt:lpstr>How do you search Taiwanese corporate bodies/government agencies?</vt:lpstr>
      <vt:lpstr>PowerPoint Presentation</vt:lpstr>
      <vt:lpstr>PowerPoint Presentation</vt:lpstr>
      <vt:lpstr>Points to ponder</vt:lpstr>
      <vt:lpstr> Personal collection with title ---集/文集/ 全集:  CJK best practice needed? </vt:lpstr>
      <vt:lpstr>Next steps</vt:lpstr>
      <vt:lpstr>CTP subcommittee on RDA Dec. 2013-Nov. 2015</vt:lpstr>
      <vt:lpstr>Questions or Comments?</vt:lpstr>
    </vt:vector>
  </TitlesOfParts>
  <Company>University of Washington Libraries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Known Issues of RDA:  the impact of resources discovery</dc:title>
  <dc:creator>Administrator</dc:creator>
  <cp:lastModifiedBy>Administrator</cp:lastModifiedBy>
  <cp:revision>75</cp:revision>
  <cp:lastPrinted>2014-03-19T20:06:56Z</cp:lastPrinted>
  <dcterms:created xsi:type="dcterms:W3CDTF">2014-03-12T17:19:48Z</dcterms:created>
  <dcterms:modified xsi:type="dcterms:W3CDTF">2014-03-21T01:01:29Z</dcterms:modified>
</cp:coreProperties>
</file>