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sldIdLst>
    <p:sldId id="257" r:id="rId2"/>
    <p:sldId id="261" r:id="rId3"/>
    <p:sldId id="305" r:id="rId4"/>
    <p:sldId id="341" r:id="rId5"/>
    <p:sldId id="296" r:id="rId6"/>
    <p:sldId id="342" r:id="rId7"/>
    <p:sldId id="299" r:id="rId8"/>
    <p:sldId id="295" r:id="rId9"/>
    <p:sldId id="300" r:id="rId10"/>
    <p:sldId id="286" r:id="rId11"/>
    <p:sldId id="302" r:id="rId12"/>
    <p:sldId id="287" r:id="rId13"/>
    <p:sldId id="285" r:id="rId14"/>
    <p:sldId id="266" r:id="rId15"/>
    <p:sldId id="288" r:id="rId16"/>
    <p:sldId id="293" r:id="rId17"/>
    <p:sldId id="262" r:id="rId18"/>
    <p:sldId id="284" r:id="rId19"/>
    <p:sldId id="294" r:id="rId20"/>
    <p:sldId id="303" r:id="rId21"/>
    <p:sldId id="304" r:id="rId22"/>
    <p:sldId id="268" r:id="rId23"/>
    <p:sldId id="269" r:id="rId24"/>
    <p:sldId id="270" r:id="rId25"/>
    <p:sldId id="271" r:id="rId26"/>
    <p:sldId id="275" r:id="rId27"/>
    <p:sldId id="277" r:id="rId28"/>
    <p:sldId id="273" r:id="rId29"/>
    <p:sldId id="274" r:id="rId30"/>
    <p:sldId id="308" r:id="rId31"/>
    <p:sldId id="309" r:id="rId32"/>
    <p:sldId id="307" r:id="rId33"/>
    <p:sldId id="310" r:id="rId34"/>
    <p:sldId id="279" r:id="rId35"/>
    <p:sldId id="278" r:id="rId36"/>
    <p:sldId id="289" r:id="rId37"/>
    <p:sldId id="290" r:id="rId38"/>
    <p:sldId id="291" r:id="rId39"/>
    <p:sldId id="292" r:id="rId40"/>
    <p:sldId id="312" r:id="rId41"/>
    <p:sldId id="313" r:id="rId42"/>
    <p:sldId id="314" r:id="rId43"/>
    <p:sldId id="315" r:id="rId44"/>
    <p:sldId id="316" r:id="rId45"/>
    <p:sldId id="317" r:id="rId46"/>
    <p:sldId id="318" r:id="rId47"/>
    <p:sldId id="319" r:id="rId48"/>
    <p:sldId id="320" r:id="rId49"/>
    <p:sldId id="321" r:id="rId50"/>
    <p:sldId id="322" r:id="rId51"/>
    <p:sldId id="328" r:id="rId52"/>
    <p:sldId id="323" r:id="rId53"/>
    <p:sldId id="324" r:id="rId54"/>
    <p:sldId id="325" r:id="rId55"/>
    <p:sldId id="326" r:id="rId56"/>
    <p:sldId id="327" r:id="rId57"/>
    <p:sldId id="329" r:id="rId58"/>
    <p:sldId id="330" r:id="rId59"/>
    <p:sldId id="331" r:id="rId60"/>
    <p:sldId id="332" r:id="rId61"/>
    <p:sldId id="333" r:id="rId62"/>
    <p:sldId id="334" r:id="rId63"/>
    <p:sldId id="335" r:id="rId64"/>
    <p:sldId id="336" r:id="rId65"/>
    <p:sldId id="337" r:id="rId66"/>
    <p:sldId id="340" r:id="rId67"/>
    <p:sldId id="344" r:id="rId68"/>
    <p:sldId id="338" r:id="rId69"/>
    <p:sldId id="345" r:id="rId70"/>
    <p:sldId id="343" r:id="rId71"/>
    <p:sldId id="339"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1C30"/>
    <a:srgbClr val="CC0000"/>
    <a:srgbClr val="F2F2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6232" autoAdjust="0"/>
  </p:normalViewPr>
  <p:slideViewPr>
    <p:cSldViewPr>
      <p:cViewPr varScale="1">
        <p:scale>
          <a:sx n="91" d="100"/>
          <a:sy n="91" d="100"/>
        </p:scale>
        <p:origin x="-5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A3961-E20E-42E8-A36B-96C57476346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F98640EA-F06B-4223-94CC-3A060B6AAF81}">
      <dgm:prSet phldrT="[Text]" custT="1"/>
      <dgm:spPr>
        <a:solidFill>
          <a:srgbClr val="A51C30"/>
        </a:solidFill>
      </dgm:spPr>
      <dgm:t>
        <a:bodyPr/>
        <a:lstStyle/>
        <a:p>
          <a:r>
            <a:rPr lang="en-US" sz="2400" b="1" dirty="0" smtClean="0"/>
            <a:t>Libraries</a:t>
          </a:r>
          <a:endParaRPr lang="en-US" sz="2400" b="1" dirty="0"/>
        </a:p>
      </dgm:t>
    </dgm:pt>
    <dgm:pt modelId="{B3C819D3-E70C-4E32-AAA4-7E0E975521BB}" type="parTrans" cxnId="{B73BFEA1-65D7-479D-87CD-E6DAAECA08B5}">
      <dgm:prSet/>
      <dgm:spPr/>
      <dgm:t>
        <a:bodyPr/>
        <a:lstStyle/>
        <a:p>
          <a:endParaRPr lang="en-US"/>
        </a:p>
      </dgm:t>
    </dgm:pt>
    <dgm:pt modelId="{99696A21-92CB-49D0-BB91-9E9A616C0906}" type="sibTrans" cxnId="{B73BFEA1-65D7-479D-87CD-E6DAAECA08B5}">
      <dgm:prSet/>
      <dgm:spPr/>
      <dgm:t>
        <a:bodyPr/>
        <a:lstStyle/>
        <a:p>
          <a:endParaRPr lang="en-US"/>
        </a:p>
      </dgm:t>
    </dgm:pt>
    <dgm:pt modelId="{BE8D76C5-C5BA-4664-8C72-4667A8E3D543}">
      <dgm:prSet phldrT="[Text]" custT="1"/>
      <dgm:spPr>
        <a:solidFill>
          <a:srgbClr val="0070C0"/>
        </a:solidFill>
      </dgm:spPr>
      <dgm:t>
        <a:bodyPr/>
        <a:lstStyle/>
        <a:p>
          <a:r>
            <a:rPr lang="en-US" sz="2400" b="1" dirty="0" smtClean="0"/>
            <a:t>Publishers</a:t>
          </a:r>
          <a:endParaRPr lang="en-US" sz="2400" b="1" dirty="0"/>
        </a:p>
      </dgm:t>
    </dgm:pt>
    <dgm:pt modelId="{E8FFA1F5-DDF4-447B-BDDB-DBB57CA27693}" type="parTrans" cxnId="{FA0FDD70-3718-47FF-9C21-67B0D7EABD50}">
      <dgm:prSet/>
      <dgm:spPr/>
      <dgm:t>
        <a:bodyPr/>
        <a:lstStyle/>
        <a:p>
          <a:endParaRPr lang="en-US"/>
        </a:p>
      </dgm:t>
    </dgm:pt>
    <dgm:pt modelId="{052683F0-09D4-426D-AC21-CABC30FBFD0B}" type="sibTrans" cxnId="{FA0FDD70-3718-47FF-9C21-67B0D7EABD50}">
      <dgm:prSet/>
      <dgm:spPr/>
      <dgm:t>
        <a:bodyPr/>
        <a:lstStyle/>
        <a:p>
          <a:endParaRPr lang="en-US"/>
        </a:p>
      </dgm:t>
    </dgm:pt>
    <dgm:pt modelId="{B0931797-595B-4B28-A9E5-1A4427C7D772}">
      <dgm:prSet phldrT="[Text]" custT="1"/>
      <dgm:spPr/>
      <dgm:t>
        <a:bodyPr/>
        <a:lstStyle/>
        <a:p>
          <a:r>
            <a:rPr lang="en-US" sz="2400" b="1" dirty="0" smtClean="0"/>
            <a:t>Service Providers</a:t>
          </a:r>
          <a:endParaRPr lang="en-US" sz="2400" b="1" dirty="0"/>
        </a:p>
      </dgm:t>
    </dgm:pt>
    <dgm:pt modelId="{04876B6D-F865-4188-AE69-03EF459F45D7}" type="parTrans" cxnId="{2E2BB186-ACFF-4D3E-88FC-B09F526731E9}">
      <dgm:prSet/>
      <dgm:spPr/>
      <dgm:t>
        <a:bodyPr/>
        <a:lstStyle/>
        <a:p>
          <a:endParaRPr lang="en-US"/>
        </a:p>
      </dgm:t>
    </dgm:pt>
    <dgm:pt modelId="{4719AF97-2A15-4328-B333-6E88D93B4DAF}" type="sibTrans" cxnId="{2E2BB186-ACFF-4D3E-88FC-B09F526731E9}">
      <dgm:prSet/>
      <dgm:spPr/>
      <dgm:t>
        <a:bodyPr/>
        <a:lstStyle/>
        <a:p>
          <a:endParaRPr lang="en-US"/>
        </a:p>
      </dgm:t>
    </dgm:pt>
    <dgm:pt modelId="{E87F4DFC-BA80-45F4-9EDE-419AB8D56AF4}">
      <dgm:prSet phldrT="[Text]"/>
      <dgm:spPr/>
      <dgm:t>
        <a:bodyPr/>
        <a:lstStyle/>
        <a:p>
          <a:endParaRPr lang="en-US" dirty="0"/>
        </a:p>
      </dgm:t>
    </dgm:pt>
    <dgm:pt modelId="{112E5BCD-4440-4550-8217-587F9B552DAD}" type="parTrans" cxnId="{D13E9AAE-A2D0-4590-85A7-575BC94A522A}">
      <dgm:prSet/>
      <dgm:spPr/>
      <dgm:t>
        <a:bodyPr/>
        <a:lstStyle/>
        <a:p>
          <a:endParaRPr lang="en-US"/>
        </a:p>
      </dgm:t>
    </dgm:pt>
    <dgm:pt modelId="{EC66DD92-032D-4525-AC98-BBB946671297}" type="sibTrans" cxnId="{D13E9AAE-A2D0-4590-85A7-575BC94A522A}">
      <dgm:prSet/>
      <dgm:spPr/>
      <dgm:t>
        <a:bodyPr/>
        <a:lstStyle/>
        <a:p>
          <a:endParaRPr lang="en-US"/>
        </a:p>
      </dgm:t>
    </dgm:pt>
    <dgm:pt modelId="{6A2F7357-43B8-4C8B-A70D-C301B6FB5D29}">
      <dgm:prSet phldrT="[Text]"/>
      <dgm:spPr/>
      <dgm:t>
        <a:bodyPr/>
        <a:lstStyle/>
        <a:p>
          <a:endParaRPr lang="en-US" dirty="0"/>
        </a:p>
      </dgm:t>
    </dgm:pt>
    <dgm:pt modelId="{8E3C9684-C875-4828-B149-DE168C9B8B1C}" type="parTrans" cxnId="{6467DE31-515D-47F8-AC59-41AF4A247026}">
      <dgm:prSet/>
      <dgm:spPr/>
      <dgm:t>
        <a:bodyPr/>
        <a:lstStyle/>
        <a:p>
          <a:endParaRPr lang="en-US"/>
        </a:p>
      </dgm:t>
    </dgm:pt>
    <dgm:pt modelId="{A7468FE1-CEC2-4962-B1DA-12CC6DB5C68E}" type="sibTrans" cxnId="{6467DE31-515D-47F8-AC59-41AF4A247026}">
      <dgm:prSet/>
      <dgm:spPr/>
      <dgm:t>
        <a:bodyPr/>
        <a:lstStyle/>
        <a:p>
          <a:endParaRPr lang="en-US"/>
        </a:p>
      </dgm:t>
    </dgm:pt>
    <dgm:pt modelId="{39A7FD89-6381-44BB-80A3-0A641AA07360}">
      <dgm:prSet phldrT="[Text]"/>
      <dgm:spPr/>
      <dgm:t>
        <a:bodyPr/>
        <a:lstStyle/>
        <a:p>
          <a:endParaRPr lang="en-US" dirty="0"/>
        </a:p>
      </dgm:t>
    </dgm:pt>
    <dgm:pt modelId="{8773D2E2-CECA-40AF-A54D-EDF00CA72332}" type="parTrans" cxnId="{70002E83-8C9F-4B22-833F-8DD10B1E36CC}">
      <dgm:prSet/>
      <dgm:spPr/>
      <dgm:t>
        <a:bodyPr/>
        <a:lstStyle/>
        <a:p>
          <a:endParaRPr lang="en-US"/>
        </a:p>
      </dgm:t>
    </dgm:pt>
    <dgm:pt modelId="{0DA9AF2A-D95E-4DB3-9A6B-19EF101EEA39}" type="sibTrans" cxnId="{70002E83-8C9F-4B22-833F-8DD10B1E36CC}">
      <dgm:prSet/>
      <dgm:spPr/>
      <dgm:t>
        <a:bodyPr/>
        <a:lstStyle/>
        <a:p>
          <a:endParaRPr lang="en-US"/>
        </a:p>
      </dgm:t>
    </dgm:pt>
    <dgm:pt modelId="{F1EBF237-C986-473E-9A22-175F492556A9}">
      <dgm:prSet phldrT="[Text]"/>
      <dgm:spPr/>
      <dgm:t>
        <a:bodyPr/>
        <a:lstStyle/>
        <a:p>
          <a:endParaRPr lang="en-US" dirty="0"/>
        </a:p>
      </dgm:t>
    </dgm:pt>
    <dgm:pt modelId="{653B263E-3130-4CCB-8231-A92EA461058C}" type="parTrans" cxnId="{2C41D465-2F57-4ABA-9FD5-613FF10D60D4}">
      <dgm:prSet/>
      <dgm:spPr/>
      <dgm:t>
        <a:bodyPr/>
        <a:lstStyle/>
        <a:p>
          <a:endParaRPr lang="en-US"/>
        </a:p>
      </dgm:t>
    </dgm:pt>
    <dgm:pt modelId="{5F317A8B-D316-459E-B145-5C5D4AE8E69F}" type="sibTrans" cxnId="{2C41D465-2F57-4ABA-9FD5-613FF10D60D4}">
      <dgm:prSet/>
      <dgm:spPr/>
      <dgm:t>
        <a:bodyPr/>
        <a:lstStyle/>
        <a:p>
          <a:endParaRPr lang="en-US"/>
        </a:p>
      </dgm:t>
    </dgm:pt>
    <dgm:pt modelId="{2524C531-F3EF-487C-817F-76E6102EE3B3}">
      <dgm:prSet phldrT="[Text]"/>
      <dgm:spPr/>
      <dgm:t>
        <a:bodyPr/>
        <a:lstStyle/>
        <a:p>
          <a:endParaRPr lang="en-US" dirty="0"/>
        </a:p>
      </dgm:t>
    </dgm:pt>
    <dgm:pt modelId="{4B0249F9-9E2E-4B1F-9409-CF29C5153C8E}" type="parTrans" cxnId="{9D2B4D5D-FB28-4B27-B572-BB7266EDB58E}">
      <dgm:prSet/>
      <dgm:spPr/>
      <dgm:t>
        <a:bodyPr/>
        <a:lstStyle/>
        <a:p>
          <a:endParaRPr lang="en-US"/>
        </a:p>
      </dgm:t>
    </dgm:pt>
    <dgm:pt modelId="{1B4C3615-B86E-4259-A3AE-53FE66978ED6}" type="sibTrans" cxnId="{9D2B4D5D-FB28-4B27-B572-BB7266EDB58E}">
      <dgm:prSet/>
      <dgm:spPr/>
      <dgm:t>
        <a:bodyPr/>
        <a:lstStyle/>
        <a:p>
          <a:endParaRPr lang="en-US"/>
        </a:p>
      </dgm:t>
    </dgm:pt>
    <dgm:pt modelId="{DF8D27F8-E31E-4D4B-9B70-D6101DB8D805}">
      <dgm:prSet phldrT="[Text]"/>
      <dgm:spPr/>
      <dgm:t>
        <a:bodyPr/>
        <a:lstStyle/>
        <a:p>
          <a:endParaRPr lang="en-US" dirty="0"/>
        </a:p>
      </dgm:t>
    </dgm:pt>
    <dgm:pt modelId="{F55F01E3-E4F8-4BBE-974D-AE338D0AB811}" type="parTrans" cxnId="{0923FDF5-7276-4CA0-B6AC-EEE4A849BA69}">
      <dgm:prSet/>
      <dgm:spPr/>
      <dgm:t>
        <a:bodyPr/>
        <a:lstStyle/>
        <a:p>
          <a:endParaRPr lang="en-US"/>
        </a:p>
      </dgm:t>
    </dgm:pt>
    <dgm:pt modelId="{635000F4-BBB0-478B-864F-1BE9E54D58B8}" type="sibTrans" cxnId="{0923FDF5-7276-4CA0-B6AC-EEE4A849BA69}">
      <dgm:prSet/>
      <dgm:spPr/>
      <dgm:t>
        <a:bodyPr/>
        <a:lstStyle/>
        <a:p>
          <a:endParaRPr lang="en-US"/>
        </a:p>
      </dgm:t>
    </dgm:pt>
    <dgm:pt modelId="{1F9A58BC-1EA5-470C-97F6-DF8D8CD4E1F1}">
      <dgm:prSet phldrT="[Text]"/>
      <dgm:spPr/>
      <dgm:t>
        <a:bodyPr/>
        <a:lstStyle/>
        <a:p>
          <a:endParaRPr lang="en-US" dirty="0"/>
        </a:p>
      </dgm:t>
    </dgm:pt>
    <dgm:pt modelId="{DE8145BD-2653-4DAE-90D9-57CBC92DF6D2}" type="parTrans" cxnId="{F15EFA53-89CE-491A-8006-88FAAF5EBB09}">
      <dgm:prSet/>
      <dgm:spPr/>
      <dgm:t>
        <a:bodyPr/>
        <a:lstStyle/>
        <a:p>
          <a:endParaRPr lang="en-US"/>
        </a:p>
      </dgm:t>
    </dgm:pt>
    <dgm:pt modelId="{E8CA0B4A-9613-4389-8F0B-42C28B37AB91}" type="sibTrans" cxnId="{F15EFA53-89CE-491A-8006-88FAAF5EBB09}">
      <dgm:prSet/>
      <dgm:spPr/>
      <dgm:t>
        <a:bodyPr/>
        <a:lstStyle/>
        <a:p>
          <a:endParaRPr lang="en-US"/>
        </a:p>
      </dgm:t>
    </dgm:pt>
    <dgm:pt modelId="{027BF998-2F17-4DF9-8BDB-7B0BDBEC3E6E}">
      <dgm:prSet phldrT="[Text]"/>
      <dgm:spPr/>
      <dgm:t>
        <a:bodyPr/>
        <a:lstStyle/>
        <a:p>
          <a:endParaRPr lang="en-US" dirty="0"/>
        </a:p>
      </dgm:t>
    </dgm:pt>
    <dgm:pt modelId="{9EB1B004-2ED1-4CD2-B0CB-0DE061FA2104}" type="parTrans" cxnId="{06165625-D5A9-4249-9D70-DB784062C476}">
      <dgm:prSet/>
      <dgm:spPr/>
      <dgm:t>
        <a:bodyPr/>
        <a:lstStyle/>
        <a:p>
          <a:endParaRPr lang="en-US"/>
        </a:p>
      </dgm:t>
    </dgm:pt>
    <dgm:pt modelId="{87F89B0D-6633-448A-AECF-B8B43DE79150}" type="sibTrans" cxnId="{06165625-D5A9-4249-9D70-DB784062C476}">
      <dgm:prSet/>
      <dgm:spPr/>
      <dgm:t>
        <a:bodyPr/>
        <a:lstStyle/>
        <a:p>
          <a:endParaRPr lang="en-US"/>
        </a:p>
      </dgm:t>
    </dgm:pt>
    <dgm:pt modelId="{9723C075-73FF-417A-A72F-626D769CBB62}" type="pres">
      <dgm:prSet presAssocID="{29DA3961-E20E-42E8-A36B-96C57476346A}" presName="linear" presStyleCnt="0">
        <dgm:presLayoutVars>
          <dgm:dir/>
          <dgm:animLvl val="lvl"/>
          <dgm:resizeHandles val="exact"/>
        </dgm:presLayoutVars>
      </dgm:prSet>
      <dgm:spPr/>
      <dgm:t>
        <a:bodyPr/>
        <a:lstStyle/>
        <a:p>
          <a:endParaRPr lang="en-US"/>
        </a:p>
      </dgm:t>
    </dgm:pt>
    <dgm:pt modelId="{1CFD445C-EB64-47B7-B062-FF6A18D94266}" type="pres">
      <dgm:prSet presAssocID="{F98640EA-F06B-4223-94CC-3A060B6AAF81}" presName="parentLin" presStyleCnt="0"/>
      <dgm:spPr/>
    </dgm:pt>
    <dgm:pt modelId="{363B2CAE-F8C5-494D-AF73-197807B98625}" type="pres">
      <dgm:prSet presAssocID="{F98640EA-F06B-4223-94CC-3A060B6AAF81}" presName="parentLeftMargin" presStyleLbl="node1" presStyleIdx="0" presStyleCnt="3"/>
      <dgm:spPr/>
      <dgm:t>
        <a:bodyPr/>
        <a:lstStyle/>
        <a:p>
          <a:endParaRPr lang="en-US"/>
        </a:p>
      </dgm:t>
    </dgm:pt>
    <dgm:pt modelId="{0650CC15-9B84-44C4-9CE8-0B63E725E483}" type="pres">
      <dgm:prSet presAssocID="{F98640EA-F06B-4223-94CC-3A060B6AAF81}" presName="parentText" presStyleLbl="node1" presStyleIdx="0" presStyleCnt="3">
        <dgm:presLayoutVars>
          <dgm:chMax val="0"/>
          <dgm:bulletEnabled val="1"/>
        </dgm:presLayoutVars>
      </dgm:prSet>
      <dgm:spPr/>
      <dgm:t>
        <a:bodyPr/>
        <a:lstStyle/>
        <a:p>
          <a:endParaRPr lang="en-US"/>
        </a:p>
      </dgm:t>
    </dgm:pt>
    <dgm:pt modelId="{D91F5C65-3512-4D7B-9D51-8EABDEAC6390}" type="pres">
      <dgm:prSet presAssocID="{F98640EA-F06B-4223-94CC-3A060B6AAF81}" presName="negativeSpace" presStyleCnt="0"/>
      <dgm:spPr/>
    </dgm:pt>
    <dgm:pt modelId="{E5CF7994-16DD-472F-AB12-384E97C259B4}" type="pres">
      <dgm:prSet presAssocID="{F98640EA-F06B-4223-94CC-3A060B6AAF81}" presName="childText" presStyleLbl="conFgAcc1" presStyleIdx="0" presStyleCnt="3" custScaleX="100000" custScaleY="76724">
        <dgm:presLayoutVars>
          <dgm:bulletEnabled val="1"/>
        </dgm:presLayoutVars>
      </dgm:prSet>
      <dgm:spPr/>
      <dgm:t>
        <a:bodyPr/>
        <a:lstStyle/>
        <a:p>
          <a:endParaRPr lang="en-US"/>
        </a:p>
      </dgm:t>
    </dgm:pt>
    <dgm:pt modelId="{78DDBE2D-7257-4355-84E6-50A2EB9F5CE6}" type="pres">
      <dgm:prSet presAssocID="{99696A21-92CB-49D0-BB91-9E9A616C0906}" presName="spaceBetweenRectangles" presStyleCnt="0"/>
      <dgm:spPr/>
    </dgm:pt>
    <dgm:pt modelId="{EA0830ED-3927-43BF-B831-3833F3153346}" type="pres">
      <dgm:prSet presAssocID="{BE8D76C5-C5BA-4664-8C72-4667A8E3D543}" presName="parentLin" presStyleCnt="0"/>
      <dgm:spPr/>
    </dgm:pt>
    <dgm:pt modelId="{B581FDE8-721B-47E1-AD76-6D640437F69E}" type="pres">
      <dgm:prSet presAssocID="{BE8D76C5-C5BA-4664-8C72-4667A8E3D543}" presName="parentLeftMargin" presStyleLbl="node1" presStyleIdx="0" presStyleCnt="3"/>
      <dgm:spPr/>
      <dgm:t>
        <a:bodyPr/>
        <a:lstStyle/>
        <a:p>
          <a:endParaRPr lang="en-US"/>
        </a:p>
      </dgm:t>
    </dgm:pt>
    <dgm:pt modelId="{AE7B78F7-1500-4398-830A-65325F8A70BE}" type="pres">
      <dgm:prSet presAssocID="{BE8D76C5-C5BA-4664-8C72-4667A8E3D543}" presName="parentText" presStyleLbl="node1" presStyleIdx="1" presStyleCnt="3">
        <dgm:presLayoutVars>
          <dgm:chMax val="0"/>
          <dgm:bulletEnabled val="1"/>
        </dgm:presLayoutVars>
      </dgm:prSet>
      <dgm:spPr/>
      <dgm:t>
        <a:bodyPr/>
        <a:lstStyle/>
        <a:p>
          <a:endParaRPr lang="en-US"/>
        </a:p>
      </dgm:t>
    </dgm:pt>
    <dgm:pt modelId="{D88F5316-4CC9-4F25-ADEA-02CCA52BEAA8}" type="pres">
      <dgm:prSet presAssocID="{BE8D76C5-C5BA-4664-8C72-4667A8E3D543}" presName="negativeSpace" presStyleCnt="0"/>
      <dgm:spPr/>
    </dgm:pt>
    <dgm:pt modelId="{719AC312-CE55-4666-A21C-B4C8CFC09DC8}" type="pres">
      <dgm:prSet presAssocID="{BE8D76C5-C5BA-4664-8C72-4667A8E3D543}" presName="childText" presStyleLbl="conFgAcc1" presStyleIdx="1" presStyleCnt="3" custScaleY="72590">
        <dgm:presLayoutVars>
          <dgm:bulletEnabled val="1"/>
        </dgm:presLayoutVars>
      </dgm:prSet>
      <dgm:spPr/>
      <dgm:t>
        <a:bodyPr/>
        <a:lstStyle/>
        <a:p>
          <a:endParaRPr lang="en-US"/>
        </a:p>
      </dgm:t>
    </dgm:pt>
    <dgm:pt modelId="{CCC5318E-6263-4342-A085-D06BFC7E9FB2}" type="pres">
      <dgm:prSet presAssocID="{052683F0-09D4-426D-AC21-CABC30FBFD0B}" presName="spaceBetweenRectangles" presStyleCnt="0"/>
      <dgm:spPr/>
    </dgm:pt>
    <dgm:pt modelId="{0377D534-E197-497E-9E8D-490C56E05BAA}" type="pres">
      <dgm:prSet presAssocID="{B0931797-595B-4B28-A9E5-1A4427C7D772}" presName="parentLin" presStyleCnt="0"/>
      <dgm:spPr/>
    </dgm:pt>
    <dgm:pt modelId="{1B94FEF2-8E5C-44BB-BBF3-4B3B15F10871}" type="pres">
      <dgm:prSet presAssocID="{B0931797-595B-4B28-A9E5-1A4427C7D772}" presName="parentLeftMargin" presStyleLbl="node1" presStyleIdx="1" presStyleCnt="3"/>
      <dgm:spPr/>
      <dgm:t>
        <a:bodyPr/>
        <a:lstStyle/>
        <a:p>
          <a:endParaRPr lang="en-US"/>
        </a:p>
      </dgm:t>
    </dgm:pt>
    <dgm:pt modelId="{2D34B95F-2EA9-44AB-8E58-85AD761875A6}" type="pres">
      <dgm:prSet presAssocID="{B0931797-595B-4B28-A9E5-1A4427C7D772}" presName="parentText" presStyleLbl="node1" presStyleIdx="2" presStyleCnt="3">
        <dgm:presLayoutVars>
          <dgm:chMax val="0"/>
          <dgm:bulletEnabled val="1"/>
        </dgm:presLayoutVars>
      </dgm:prSet>
      <dgm:spPr/>
      <dgm:t>
        <a:bodyPr/>
        <a:lstStyle/>
        <a:p>
          <a:endParaRPr lang="en-US"/>
        </a:p>
      </dgm:t>
    </dgm:pt>
    <dgm:pt modelId="{83CD604D-3E8B-4E85-BFB6-E1EF6DA4ADE8}" type="pres">
      <dgm:prSet presAssocID="{B0931797-595B-4B28-A9E5-1A4427C7D772}" presName="negativeSpace" presStyleCnt="0"/>
      <dgm:spPr/>
    </dgm:pt>
    <dgm:pt modelId="{E2F4E7E6-73D1-4F4F-8DFB-F7002C3D36E6}" type="pres">
      <dgm:prSet presAssocID="{B0931797-595B-4B28-A9E5-1A4427C7D772}" presName="childText" presStyleLbl="conFgAcc1" presStyleIdx="2" presStyleCnt="3">
        <dgm:presLayoutVars>
          <dgm:bulletEnabled val="1"/>
        </dgm:presLayoutVars>
      </dgm:prSet>
      <dgm:spPr/>
      <dgm:t>
        <a:bodyPr/>
        <a:lstStyle/>
        <a:p>
          <a:endParaRPr lang="en-US"/>
        </a:p>
      </dgm:t>
    </dgm:pt>
  </dgm:ptLst>
  <dgm:cxnLst>
    <dgm:cxn modelId="{98BEE625-5C60-4A00-A4A5-A7C172DB3E13}" type="presOf" srcId="{6A2F7357-43B8-4C8B-A70D-C301B6FB5D29}" destId="{E5CF7994-16DD-472F-AB12-384E97C259B4}" srcOrd="0" destOrd="1" presId="urn:microsoft.com/office/officeart/2005/8/layout/list1"/>
    <dgm:cxn modelId="{9D2B4D5D-FB28-4B27-B572-BB7266EDB58E}" srcId="{B0931797-595B-4B28-A9E5-1A4427C7D772}" destId="{2524C531-F3EF-487C-817F-76E6102EE3B3}" srcOrd="1" destOrd="0" parTransId="{4B0249F9-9E2E-4B1F-9409-CF29C5153C8E}" sibTransId="{1B4C3615-B86E-4259-A3AE-53FE66978ED6}"/>
    <dgm:cxn modelId="{8CAAB34E-8A6C-433D-8E39-B5BFDBC546CE}" type="presOf" srcId="{DF8D27F8-E31E-4D4B-9B70-D6101DB8D805}" destId="{E2F4E7E6-73D1-4F4F-8DFB-F7002C3D36E6}" srcOrd="0" destOrd="0" presId="urn:microsoft.com/office/officeart/2005/8/layout/list1"/>
    <dgm:cxn modelId="{D13E9AAE-A2D0-4590-85A7-575BC94A522A}" srcId="{F98640EA-F06B-4223-94CC-3A060B6AAF81}" destId="{E87F4DFC-BA80-45F4-9EDE-419AB8D56AF4}" srcOrd="2" destOrd="0" parTransId="{112E5BCD-4440-4550-8217-587F9B552DAD}" sibTransId="{EC66DD92-032D-4525-AC98-BBB946671297}"/>
    <dgm:cxn modelId="{B73BFEA1-65D7-479D-87CD-E6DAAECA08B5}" srcId="{29DA3961-E20E-42E8-A36B-96C57476346A}" destId="{F98640EA-F06B-4223-94CC-3A060B6AAF81}" srcOrd="0" destOrd="0" parTransId="{B3C819D3-E70C-4E32-AAA4-7E0E975521BB}" sibTransId="{99696A21-92CB-49D0-BB91-9E9A616C0906}"/>
    <dgm:cxn modelId="{6467DE31-515D-47F8-AC59-41AF4A247026}" srcId="{F98640EA-F06B-4223-94CC-3A060B6AAF81}" destId="{6A2F7357-43B8-4C8B-A70D-C301B6FB5D29}" srcOrd="1" destOrd="0" parTransId="{8E3C9684-C875-4828-B149-DE168C9B8B1C}" sibTransId="{A7468FE1-CEC2-4962-B1DA-12CC6DB5C68E}"/>
    <dgm:cxn modelId="{70002E83-8C9F-4B22-833F-8DD10B1E36CC}" srcId="{BE8D76C5-C5BA-4664-8C72-4667A8E3D543}" destId="{39A7FD89-6381-44BB-80A3-0A641AA07360}" srcOrd="2" destOrd="0" parTransId="{8773D2E2-CECA-40AF-A54D-EDF00CA72332}" sibTransId="{0DA9AF2A-D95E-4DB3-9A6B-19EF101EEA39}"/>
    <dgm:cxn modelId="{54CD69ED-26E4-4842-A0A8-2F27B3B070AB}" type="presOf" srcId="{2524C531-F3EF-487C-817F-76E6102EE3B3}" destId="{E2F4E7E6-73D1-4F4F-8DFB-F7002C3D36E6}" srcOrd="0" destOrd="1" presId="urn:microsoft.com/office/officeart/2005/8/layout/list1"/>
    <dgm:cxn modelId="{FA0FDD70-3718-47FF-9C21-67B0D7EABD50}" srcId="{29DA3961-E20E-42E8-A36B-96C57476346A}" destId="{BE8D76C5-C5BA-4664-8C72-4667A8E3D543}" srcOrd="1" destOrd="0" parTransId="{E8FFA1F5-DDF4-447B-BDDB-DBB57CA27693}" sibTransId="{052683F0-09D4-426D-AC21-CABC30FBFD0B}"/>
    <dgm:cxn modelId="{61FDCB1F-59B9-4EC9-B098-3251290802ED}" type="presOf" srcId="{BE8D76C5-C5BA-4664-8C72-4667A8E3D543}" destId="{B581FDE8-721B-47E1-AD76-6D640437F69E}" srcOrd="0" destOrd="0" presId="urn:microsoft.com/office/officeart/2005/8/layout/list1"/>
    <dgm:cxn modelId="{7FD223B5-2F15-48F7-A12E-EA5DE3625F0C}" type="presOf" srcId="{39A7FD89-6381-44BB-80A3-0A641AA07360}" destId="{719AC312-CE55-4666-A21C-B4C8CFC09DC8}" srcOrd="0" destOrd="2" presId="urn:microsoft.com/office/officeart/2005/8/layout/list1"/>
    <dgm:cxn modelId="{F15EFA53-89CE-491A-8006-88FAAF5EBB09}" srcId="{F98640EA-F06B-4223-94CC-3A060B6AAF81}" destId="{1F9A58BC-1EA5-470C-97F6-DF8D8CD4E1F1}" srcOrd="0" destOrd="0" parTransId="{DE8145BD-2653-4DAE-90D9-57CBC92DF6D2}" sibTransId="{E8CA0B4A-9613-4389-8F0B-42C28B37AB91}"/>
    <dgm:cxn modelId="{06165625-D5A9-4249-9D70-DB784062C476}" srcId="{BE8D76C5-C5BA-4664-8C72-4667A8E3D543}" destId="{027BF998-2F17-4DF9-8BDB-7B0BDBEC3E6E}" srcOrd="0" destOrd="0" parTransId="{9EB1B004-2ED1-4CD2-B0CB-0DE061FA2104}" sibTransId="{87F89B0D-6633-448A-AECF-B8B43DE79150}"/>
    <dgm:cxn modelId="{2E2BB186-ACFF-4D3E-88FC-B09F526731E9}" srcId="{29DA3961-E20E-42E8-A36B-96C57476346A}" destId="{B0931797-595B-4B28-A9E5-1A4427C7D772}" srcOrd="2" destOrd="0" parTransId="{04876B6D-F865-4188-AE69-03EF459F45D7}" sibTransId="{4719AF97-2A15-4328-B333-6E88D93B4DAF}"/>
    <dgm:cxn modelId="{2C41D465-2F57-4ABA-9FD5-613FF10D60D4}" srcId="{BE8D76C5-C5BA-4664-8C72-4667A8E3D543}" destId="{F1EBF237-C986-473E-9A22-175F492556A9}" srcOrd="1" destOrd="0" parTransId="{653B263E-3130-4CCB-8231-A92EA461058C}" sibTransId="{5F317A8B-D316-459E-B145-5C5D4AE8E69F}"/>
    <dgm:cxn modelId="{0923FDF5-7276-4CA0-B6AC-EEE4A849BA69}" srcId="{B0931797-595B-4B28-A9E5-1A4427C7D772}" destId="{DF8D27F8-E31E-4D4B-9B70-D6101DB8D805}" srcOrd="0" destOrd="0" parTransId="{F55F01E3-E4F8-4BBE-974D-AE338D0AB811}" sibTransId="{635000F4-BBB0-478B-864F-1BE9E54D58B8}"/>
    <dgm:cxn modelId="{9B7EF81F-CC27-4CD2-B491-77737E2F997F}" type="presOf" srcId="{B0931797-595B-4B28-A9E5-1A4427C7D772}" destId="{1B94FEF2-8E5C-44BB-BBF3-4B3B15F10871}" srcOrd="0" destOrd="0" presId="urn:microsoft.com/office/officeart/2005/8/layout/list1"/>
    <dgm:cxn modelId="{9EAABEA3-DCD8-48B9-B92A-FD2F9C31CF8F}" type="presOf" srcId="{F98640EA-F06B-4223-94CC-3A060B6AAF81}" destId="{0650CC15-9B84-44C4-9CE8-0B63E725E483}" srcOrd="1" destOrd="0" presId="urn:microsoft.com/office/officeart/2005/8/layout/list1"/>
    <dgm:cxn modelId="{F850A7B2-26D0-4370-BBF6-E3B9CB0CAF37}" type="presOf" srcId="{BE8D76C5-C5BA-4664-8C72-4667A8E3D543}" destId="{AE7B78F7-1500-4398-830A-65325F8A70BE}" srcOrd="1" destOrd="0" presId="urn:microsoft.com/office/officeart/2005/8/layout/list1"/>
    <dgm:cxn modelId="{D5994C0B-A26C-42A9-A304-14F2EC34850F}" type="presOf" srcId="{1F9A58BC-1EA5-470C-97F6-DF8D8CD4E1F1}" destId="{E5CF7994-16DD-472F-AB12-384E97C259B4}" srcOrd="0" destOrd="0" presId="urn:microsoft.com/office/officeart/2005/8/layout/list1"/>
    <dgm:cxn modelId="{12B60C48-F78B-41CF-93C9-E47B941A8F47}" type="presOf" srcId="{29DA3961-E20E-42E8-A36B-96C57476346A}" destId="{9723C075-73FF-417A-A72F-626D769CBB62}" srcOrd="0" destOrd="0" presId="urn:microsoft.com/office/officeart/2005/8/layout/list1"/>
    <dgm:cxn modelId="{2585E97E-8A71-4D13-9598-86685680FF1B}" type="presOf" srcId="{027BF998-2F17-4DF9-8BDB-7B0BDBEC3E6E}" destId="{719AC312-CE55-4666-A21C-B4C8CFC09DC8}" srcOrd="0" destOrd="0" presId="urn:microsoft.com/office/officeart/2005/8/layout/list1"/>
    <dgm:cxn modelId="{CC301A19-E3C1-447E-8C10-EAD094D345E5}" type="presOf" srcId="{E87F4DFC-BA80-45F4-9EDE-419AB8D56AF4}" destId="{E5CF7994-16DD-472F-AB12-384E97C259B4}" srcOrd="0" destOrd="2" presId="urn:microsoft.com/office/officeart/2005/8/layout/list1"/>
    <dgm:cxn modelId="{8D5089A2-DA8C-43E4-BD82-CD5500F8321E}" type="presOf" srcId="{B0931797-595B-4B28-A9E5-1A4427C7D772}" destId="{2D34B95F-2EA9-44AB-8E58-85AD761875A6}" srcOrd="1" destOrd="0" presId="urn:microsoft.com/office/officeart/2005/8/layout/list1"/>
    <dgm:cxn modelId="{F9F04266-990A-4A4A-ABD4-9EEF8FF0872D}" type="presOf" srcId="{F98640EA-F06B-4223-94CC-3A060B6AAF81}" destId="{363B2CAE-F8C5-494D-AF73-197807B98625}" srcOrd="0" destOrd="0" presId="urn:microsoft.com/office/officeart/2005/8/layout/list1"/>
    <dgm:cxn modelId="{4217B3BE-2032-47C0-BDD8-53E34B3C35BB}" type="presOf" srcId="{F1EBF237-C986-473E-9A22-175F492556A9}" destId="{719AC312-CE55-4666-A21C-B4C8CFC09DC8}" srcOrd="0" destOrd="1" presId="urn:microsoft.com/office/officeart/2005/8/layout/list1"/>
    <dgm:cxn modelId="{5D66C7C0-35F9-449F-929F-D5C05FE94C32}" type="presParOf" srcId="{9723C075-73FF-417A-A72F-626D769CBB62}" destId="{1CFD445C-EB64-47B7-B062-FF6A18D94266}" srcOrd="0" destOrd="0" presId="urn:microsoft.com/office/officeart/2005/8/layout/list1"/>
    <dgm:cxn modelId="{309349A9-88E0-4985-8741-3608E91C5588}" type="presParOf" srcId="{1CFD445C-EB64-47B7-B062-FF6A18D94266}" destId="{363B2CAE-F8C5-494D-AF73-197807B98625}" srcOrd="0" destOrd="0" presId="urn:microsoft.com/office/officeart/2005/8/layout/list1"/>
    <dgm:cxn modelId="{7F477B2D-ED6E-4F48-A5A6-1CF43A1AF827}" type="presParOf" srcId="{1CFD445C-EB64-47B7-B062-FF6A18D94266}" destId="{0650CC15-9B84-44C4-9CE8-0B63E725E483}" srcOrd="1" destOrd="0" presId="urn:microsoft.com/office/officeart/2005/8/layout/list1"/>
    <dgm:cxn modelId="{3D1B3515-0EE8-4EE1-8E6E-272B1705A246}" type="presParOf" srcId="{9723C075-73FF-417A-A72F-626D769CBB62}" destId="{D91F5C65-3512-4D7B-9D51-8EABDEAC6390}" srcOrd="1" destOrd="0" presId="urn:microsoft.com/office/officeart/2005/8/layout/list1"/>
    <dgm:cxn modelId="{C5855AFA-22BB-4A77-8AFD-42234DFE1F58}" type="presParOf" srcId="{9723C075-73FF-417A-A72F-626D769CBB62}" destId="{E5CF7994-16DD-472F-AB12-384E97C259B4}" srcOrd="2" destOrd="0" presId="urn:microsoft.com/office/officeart/2005/8/layout/list1"/>
    <dgm:cxn modelId="{7E25E411-AB22-4D29-9250-A4EEB2169718}" type="presParOf" srcId="{9723C075-73FF-417A-A72F-626D769CBB62}" destId="{78DDBE2D-7257-4355-84E6-50A2EB9F5CE6}" srcOrd="3" destOrd="0" presId="urn:microsoft.com/office/officeart/2005/8/layout/list1"/>
    <dgm:cxn modelId="{C6266C04-7AC9-4579-8817-679E1BE6951B}" type="presParOf" srcId="{9723C075-73FF-417A-A72F-626D769CBB62}" destId="{EA0830ED-3927-43BF-B831-3833F3153346}" srcOrd="4" destOrd="0" presId="urn:microsoft.com/office/officeart/2005/8/layout/list1"/>
    <dgm:cxn modelId="{63C3A6B0-EC86-4962-B376-6A2C67A34272}" type="presParOf" srcId="{EA0830ED-3927-43BF-B831-3833F3153346}" destId="{B581FDE8-721B-47E1-AD76-6D640437F69E}" srcOrd="0" destOrd="0" presId="urn:microsoft.com/office/officeart/2005/8/layout/list1"/>
    <dgm:cxn modelId="{6342C821-3D80-41FE-A33D-6AF2BEF60AFB}" type="presParOf" srcId="{EA0830ED-3927-43BF-B831-3833F3153346}" destId="{AE7B78F7-1500-4398-830A-65325F8A70BE}" srcOrd="1" destOrd="0" presId="urn:microsoft.com/office/officeart/2005/8/layout/list1"/>
    <dgm:cxn modelId="{21C44F41-6C3D-4F85-BFC9-4D2725447426}" type="presParOf" srcId="{9723C075-73FF-417A-A72F-626D769CBB62}" destId="{D88F5316-4CC9-4F25-ADEA-02CCA52BEAA8}" srcOrd="5" destOrd="0" presId="urn:microsoft.com/office/officeart/2005/8/layout/list1"/>
    <dgm:cxn modelId="{07CDAB1A-96B3-4718-811A-CB0B24A3CE16}" type="presParOf" srcId="{9723C075-73FF-417A-A72F-626D769CBB62}" destId="{719AC312-CE55-4666-A21C-B4C8CFC09DC8}" srcOrd="6" destOrd="0" presId="urn:microsoft.com/office/officeart/2005/8/layout/list1"/>
    <dgm:cxn modelId="{C12FCA41-BF4B-4B45-AE22-E667C3B23A8C}" type="presParOf" srcId="{9723C075-73FF-417A-A72F-626D769CBB62}" destId="{CCC5318E-6263-4342-A085-D06BFC7E9FB2}" srcOrd="7" destOrd="0" presId="urn:microsoft.com/office/officeart/2005/8/layout/list1"/>
    <dgm:cxn modelId="{0014A069-0C70-4A33-9C4C-F1D2F1FA79F8}" type="presParOf" srcId="{9723C075-73FF-417A-A72F-626D769CBB62}" destId="{0377D534-E197-497E-9E8D-490C56E05BAA}" srcOrd="8" destOrd="0" presId="urn:microsoft.com/office/officeart/2005/8/layout/list1"/>
    <dgm:cxn modelId="{C52FFE50-F290-4F94-8BE1-72FBDD56ABD1}" type="presParOf" srcId="{0377D534-E197-497E-9E8D-490C56E05BAA}" destId="{1B94FEF2-8E5C-44BB-BBF3-4B3B15F10871}" srcOrd="0" destOrd="0" presId="urn:microsoft.com/office/officeart/2005/8/layout/list1"/>
    <dgm:cxn modelId="{9F0E789F-EDBD-4CDC-ACB1-69E8ABE45058}" type="presParOf" srcId="{0377D534-E197-497E-9E8D-490C56E05BAA}" destId="{2D34B95F-2EA9-44AB-8E58-85AD761875A6}" srcOrd="1" destOrd="0" presId="urn:microsoft.com/office/officeart/2005/8/layout/list1"/>
    <dgm:cxn modelId="{B6A1DC00-9D98-4FFF-AB89-B04AB8F204B5}" type="presParOf" srcId="{9723C075-73FF-417A-A72F-626D769CBB62}" destId="{83CD604D-3E8B-4E85-BFB6-E1EF6DA4ADE8}" srcOrd="9" destOrd="0" presId="urn:microsoft.com/office/officeart/2005/8/layout/list1"/>
    <dgm:cxn modelId="{125A7B37-C34A-421E-A0F2-98FB0BDFFD4E}" type="presParOf" srcId="{9723C075-73FF-417A-A72F-626D769CBB62}" destId="{E2F4E7E6-73D1-4F4F-8DFB-F7002C3D36E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7994-16DD-472F-AB12-384E97C259B4}">
      <dsp:nvSpPr>
        <dsp:cNvPr id="0" name=""/>
        <dsp:cNvSpPr/>
      </dsp:nvSpPr>
      <dsp:spPr>
        <a:xfrm>
          <a:off x="0" y="340369"/>
          <a:ext cx="7848600" cy="121807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312420" rIns="609139" bIns="106680"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0" y="340369"/>
        <a:ext cx="7848600" cy="1218070"/>
      </dsp:txXfrm>
    </dsp:sp>
    <dsp:sp modelId="{0650CC15-9B84-44C4-9CE8-0B63E725E483}">
      <dsp:nvSpPr>
        <dsp:cNvPr id="0" name=""/>
        <dsp:cNvSpPr/>
      </dsp:nvSpPr>
      <dsp:spPr>
        <a:xfrm>
          <a:off x="392430" y="30409"/>
          <a:ext cx="5494020" cy="619920"/>
        </a:xfrm>
        <a:prstGeom prst="roundRect">
          <a:avLst/>
        </a:prstGeom>
        <a:solidFill>
          <a:srgbClr val="A51C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b="1" kern="1200" dirty="0" smtClean="0"/>
            <a:t>Libraries</a:t>
          </a:r>
          <a:endParaRPr lang="en-US" sz="2400" b="1" kern="1200" dirty="0"/>
        </a:p>
      </dsp:txBody>
      <dsp:txXfrm>
        <a:off x="422692" y="60671"/>
        <a:ext cx="5433496" cy="559396"/>
      </dsp:txXfrm>
    </dsp:sp>
    <dsp:sp modelId="{719AC312-CE55-4666-A21C-B4C8CFC09DC8}">
      <dsp:nvSpPr>
        <dsp:cNvPr id="0" name=""/>
        <dsp:cNvSpPr/>
      </dsp:nvSpPr>
      <dsp:spPr>
        <a:xfrm>
          <a:off x="0" y="1981800"/>
          <a:ext cx="7848600" cy="1152438"/>
        </a:xfrm>
        <a:prstGeom prst="rect">
          <a:avLst/>
        </a:prstGeom>
        <a:solidFill>
          <a:schemeClr val="lt1">
            <a:alpha val="90000"/>
            <a:hueOff val="0"/>
            <a:satOff val="0"/>
            <a:lumOff val="0"/>
            <a:alphaOff val="0"/>
          </a:schemeClr>
        </a:solidFill>
        <a:ln w="25400"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312420" rIns="609139" bIns="106680"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0" y="1981800"/>
        <a:ext cx="7848600" cy="1152438"/>
      </dsp:txXfrm>
    </dsp:sp>
    <dsp:sp modelId="{AE7B78F7-1500-4398-830A-65325F8A70BE}">
      <dsp:nvSpPr>
        <dsp:cNvPr id="0" name=""/>
        <dsp:cNvSpPr/>
      </dsp:nvSpPr>
      <dsp:spPr>
        <a:xfrm>
          <a:off x="392430" y="1671840"/>
          <a:ext cx="5494020" cy="61992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b="1" kern="1200" dirty="0" smtClean="0"/>
            <a:t>Publishers</a:t>
          </a:r>
          <a:endParaRPr lang="en-US" sz="2400" b="1" kern="1200" dirty="0"/>
        </a:p>
      </dsp:txBody>
      <dsp:txXfrm>
        <a:off x="422692" y="1702102"/>
        <a:ext cx="5433496" cy="559396"/>
      </dsp:txXfrm>
    </dsp:sp>
    <dsp:sp modelId="{E2F4E7E6-73D1-4F4F-8DFB-F7002C3D36E6}">
      <dsp:nvSpPr>
        <dsp:cNvPr id="0" name=""/>
        <dsp:cNvSpPr/>
      </dsp:nvSpPr>
      <dsp:spPr>
        <a:xfrm>
          <a:off x="0" y="3557599"/>
          <a:ext cx="7848600" cy="1223775"/>
        </a:xfrm>
        <a:prstGeom prst="rect">
          <a:avLst/>
        </a:prstGeom>
        <a:solidFill>
          <a:schemeClr val="lt1">
            <a:alpha val="90000"/>
            <a:hueOff val="0"/>
            <a:satOff val="0"/>
            <a:lumOff val="0"/>
            <a:alphaOff val="0"/>
          </a:schemeClr>
        </a:solidFill>
        <a:ln w="25400"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312420" rIns="609139" bIns="106680"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0" y="3557599"/>
        <a:ext cx="7848600" cy="1223775"/>
      </dsp:txXfrm>
    </dsp:sp>
    <dsp:sp modelId="{2D34B95F-2EA9-44AB-8E58-85AD761875A6}">
      <dsp:nvSpPr>
        <dsp:cNvPr id="0" name=""/>
        <dsp:cNvSpPr/>
      </dsp:nvSpPr>
      <dsp:spPr>
        <a:xfrm>
          <a:off x="392430" y="3247639"/>
          <a:ext cx="5494020" cy="619920"/>
        </a:xfrm>
        <a:prstGeom prst="roundRect">
          <a:avLst/>
        </a:prstGeom>
        <a:solidFill>
          <a:schemeClr val="accent2">
            <a:hueOff val="-7341125"/>
            <a:satOff val="32393"/>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b="1" kern="1200" dirty="0" smtClean="0"/>
            <a:t>Service Providers</a:t>
          </a:r>
          <a:endParaRPr lang="en-US" sz="2400" b="1" kern="1200" dirty="0"/>
        </a:p>
      </dsp:txBody>
      <dsp:txXfrm>
        <a:off x="422692" y="3277901"/>
        <a:ext cx="543349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15379-2C64-4D45-B48D-487871439369}" type="datetimeFigureOut">
              <a:rPr lang="en-US" smtClean="0"/>
              <a:pPr/>
              <a:t>4/5/2016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E2EB4D-086D-4136-9003-71416FA8CD85}" type="slidenum">
              <a:rPr lang="en-US" smtClean="0"/>
              <a:pPr/>
              <a:t>‹#›</a:t>
            </a:fld>
            <a:endParaRPr lang="en-US"/>
          </a:p>
        </p:txBody>
      </p:sp>
    </p:spTree>
    <p:extLst>
      <p:ext uri="{BB962C8B-B14F-4D97-AF65-F5344CB8AC3E}">
        <p14:creationId xmlns:p14="http://schemas.microsoft.com/office/powerpoint/2010/main" val="243549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a:t>
            </a:fld>
            <a:endParaRPr lang="en-US" dirty="0"/>
          </a:p>
        </p:txBody>
      </p:sp>
    </p:spTree>
    <p:extLst>
      <p:ext uri="{BB962C8B-B14F-4D97-AF65-F5344CB8AC3E}">
        <p14:creationId xmlns:p14="http://schemas.microsoft.com/office/powerpoint/2010/main" val="17057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graphic here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19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challenge</a:t>
            </a:r>
            <a:r>
              <a:rPr lang="en-US" baseline="0" dirty="0" smtClean="0"/>
              <a:t> also is removal of some level of control for content providers in branding,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variability confusing to libraries.</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mechanisms for evaluation are being developed now,</a:t>
            </a:r>
            <a:r>
              <a:rPr lang="en-US" baseline="0" dirty="0" smtClean="0"/>
              <a:t> with potential enhancements coming in future releases</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074AC7-886E-3D41-869D-424C08CED41A}" type="slidenum">
              <a:rPr lang="en-US" smtClean="0"/>
              <a:t>27</a:t>
            </a:fld>
            <a:endParaRPr lang="en-US"/>
          </a:p>
        </p:txBody>
      </p:sp>
    </p:spTree>
    <p:extLst>
      <p:ext uri="{BB962C8B-B14F-4D97-AF65-F5344CB8AC3E}">
        <p14:creationId xmlns:p14="http://schemas.microsoft.com/office/powerpoint/2010/main" val="189537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29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go through the web materials in detail during this time!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39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49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59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62</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63</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64</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65</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66</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69</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will do a live demo of a</a:t>
            </a:r>
            <a:r>
              <a:rPr lang="en-US" baseline="0" dirty="0" smtClean="0"/>
              <a:t> selection of current tools in use.</a:t>
            </a:r>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7</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70</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71</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8</a:t>
            </a:fld>
            <a:endParaRPr lang="en-US"/>
          </a:p>
        </p:txBody>
      </p:sp>
    </p:spTree>
    <p:extLst>
      <p:ext uri="{BB962C8B-B14F-4D97-AF65-F5344CB8AC3E}">
        <p14:creationId xmlns:p14="http://schemas.microsoft.com/office/powerpoint/2010/main" val="405021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some</a:t>
            </a:r>
            <a:r>
              <a:rPr lang="en-US" baseline="0" dirty="0" smtClean="0"/>
              <a:t> visuals</a:t>
            </a:r>
          </a:p>
          <a:p>
            <a:endParaRPr lang="en-US" dirty="0"/>
          </a:p>
        </p:txBody>
      </p:sp>
      <p:sp>
        <p:nvSpPr>
          <p:cNvPr id="4" name="Slide Number Placeholder 3"/>
          <p:cNvSpPr>
            <a:spLocks noGrp="1"/>
          </p:cNvSpPr>
          <p:nvPr>
            <p:ph type="sldNum" sz="quarter" idx="10"/>
          </p:nvPr>
        </p:nvSpPr>
        <p:spPr/>
        <p:txBody>
          <a:bodyPr/>
          <a:lstStyle/>
          <a:p>
            <a:fld id="{02E2EB4D-086D-4136-9003-71416FA8CD85}" type="slidenum">
              <a:rPr lang="en-US" smtClean="0"/>
              <a:pPr/>
              <a:t>9</a:t>
            </a:fld>
            <a:endParaRPr lang="en-US"/>
          </a:p>
        </p:txBody>
      </p:sp>
    </p:spTree>
    <p:extLst>
      <p:ext uri="{BB962C8B-B14F-4D97-AF65-F5344CB8AC3E}">
        <p14:creationId xmlns:p14="http://schemas.microsoft.com/office/powerpoint/2010/main" val="405021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11CBAB-C09F-4F7A-B5DA-5F7B4153B142}" type="datetime1">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3B9AB-C8E0-4787-A3CA-5BC7B6E7479C}" type="datetime1">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518A52-0A65-4CFE-8A0A-F5058B97F458}" type="datetime1">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046F0C-C7BE-4B22-AB8E-423BF47D2892}" type="datetime1">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8B6C0F-28FC-48A7-B2FF-CE5AD9B7495A}" type="datetime1">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574D8A-5F8A-43E4-83E3-71DFB0F078E2}" type="datetime1">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F9B87C-0459-447D-974A-ECECA4E32190}" type="datetime1">
              <a:rPr lang="en-US" smtClean="0"/>
              <a:t>4/5/2016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21E883-2725-4F34-B565-21A2AC519650}" type="datetime1">
              <a:rPr lang="en-US" smtClean="0"/>
              <a:t>4/5/2016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D1C7C-450B-409C-A3DB-48FAD9B2E29F}" type="datetime1">
              <a:rPr lang="en-US" smtClean="0"/>
              <a:t>4/5/2016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4D4FB-F887-427B-BC3F-9B640F079D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2594DD-B136-4B2E-A282-A9E61B63FCD5}" type="datetime1">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4D4FB-F887-427B-BC3F-9B640F079D6E}"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C29C087-64A0-4EC2-856C-E0C52BEC02C8}" type="datetime1">
              <a:rPr lang="en-US" smtClean="0"/>
              <a:t>4/5/2016</a:t>
            </a:fld>
            <a:endParaRPr lang="en-US"/>
          </a:p>
        </p:txBody>
      </p:sp>
      <p:sp>
        <p:nvSpPr>
          <p:cNvPr id="9" name="Slide Number Placeholder 8"/>
          <p:cNvSpPr>
            <a:spLocks noGrp="1"/>
          </p:cNvSpPr>
          <p:nvPr>
            <p:ph type="sldNum" sz="quarter" idx="11"/>
          </p:nvPr>
        </p:nvSpPr>
        <p:spPr/>
        <p:txBody>
          <a:bodyPr/>
          <a:lstStyle/>
          <a:p>
            <a:fld id="{1164D4FB-F887-427B-BC3F-9B640F079D6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164D4FB-F887-427B-BC3F-9B640F079D6E}"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547A8B1-8DD4-4CAD-B18B-2C783A461451}" type="datetime1">
              <a:rPr lang="en-US" smtClean="0"/>
              <a:t>4/5/2016</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niso.org/workrooms/odi/conformance/"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niso.org/workrooms/odi/library_talking_point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www.niso.org/lists/opendiscovery/" TargetMode="External"/><Relationship Id="rId3" Type="http://schemas.openxmlformats.org/officeDocument/2006/relationships/hyperlink" Target="http://www.niso.org/workrooms/odi/publications/rp/rp-19-2014" TargetMode="External"/><Relationship Id="rId7" Type="http://schemas.openxmlformats.org/officeDocument/2006/relationships/hyperlink" Target="https://twitter.com/intent/follow?screen_name=NISO_ODI"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www.niso.org/workrooms/odi/library_talking_points/" TargetMode="External"/><Relationship Id="rId5" Type="http://schemas.openxmlformats.org/officeDocument/2006/relationships/hyperlink" Target="http://www.niso.org/workrooms/odi/conformance" TargetMode="External"/><Relationship Id="rId4" Type="http://schemas.openxmlformats.org/officeDocument/2006/relationships/hyperlink" Target="http://www.niso.org/workrooms/odi"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laura_morse@harvard.edu"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mailto:odi-sc@list.niso.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402" y="457200"/>
            <a:ext cx="7924800" cy="6063198"/>
          </a:xfrm>
          <a:prstGeom prst="rect">
            <a:avLst/>
          </a:prstGeom>
          <a:noFill/>
          <a:ln w="9525">
            <a:noFill/>
          </a:ln>
        </p:spPr>
        <p:txBody>
          <a:bodyPr wrap="square" rtlCol="0">
            <a:spAutoFit/>
          </a:bodyPr>
          <a:lstStyle/>
          <a:p>
            <a:pPr algn="ctr"/>
            <a:endParaRPr lang="en-US" dirty="0" smtClean="0"/>
          </a:p>
          <a:p>
            <a:pPr algn="ctr"/>
            <a:endParaRPr lang="en-US" dirty="0"/>
          </a:p>
          <a:p>
            <a:pPr algn="ctr"/>
            <a:endParaRPr lang="en-US" dirty="0" smtClean="0"/>
          </a:p>
          <a:p>
            <a:pPr algn="ctr"/>
            <a:r>
              <a:rPr lang="en-US" sz="2400" dirty="0"/>
              <a:t>Open Discovery Initiative (ODI) Recommendations to Content Providers and Library </a:t>
            </a:r>
            <a:r>
              <a:rPr lang="en-US" sz="2400" dirty="0" smtClean="0"/>
              <a:t>Professionals</a:t>
            </a: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i="1" dirty="0" smtClean="0">
              <a:latin typeface="Arial" panose="020B0604020202020204" pitchFamily="34" charset="0"/>
              <a:cs typeface="Arial" panose="020B0604020202020204" pitchFamily="34" charset="0"/>
            </a:endParaRPr>
          </a:p>
          <a:p>
            <a:pPr algn="ctr"/>
            <a:endParaRPr lang="en-US" i="1" dirty="0">
              <a:latin typeface="Arial" panose="020B0604020202020204" pitchFamily="34" charset="0"/>
              <a:cs typeface="Arial" panose="020B0604020202020204" pitchFamily="34" charset="0"/>
            </a:endParaRPr>
          </a:p>
          <a:p>
            <a:pPr algn="ctr"/>
            <a:endParaRPr lang="en-US" i="1" dirty="0" smtClean="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Laura Morse</a:t>
            </a:r>
          </a:p>
          <a:p>
            <a:pPr algn="ctr"/>
            <a:r>
              <a:rPr lang="en-US" sz="1400" b="1" dirty="0" smtClean="0">
                <a:latin typeface="Arial" panose="020B0604020202020204" pitchFamily="34" charset="0"/>
                <a:cs typeface="Arial" panose="020B0604020202020204" pitchFamily="34" charset="0"/>
              </a:rPr>
              <a:t>Director, Library Systems</a:t>
            </a:r>
          </a:p>
          <a:p>
            <a:pPr algn="ctr"/>
            <a:r>
              <a:rPr lang="en-US" sz="1400" b="1" dirty="0" smtClean="0">
                <a:latin typeface="Arial" panose="020B0604020202020204" pitchFamily="34" charset="0"/>
                <a:cs typeface="Arial" panose="020B0604020202020204" pitchFamily="34" charset="0"/>
              </a:rPr>
              <a:t>Harvard University</a:t>
            </a:r>
          </a:p>
          <a:p>
            <a:pPr algn="ctr"/>
            <a:r>
              <a:rPr lang="en-US" sz="1400" b="1" dirty="0">
                <a:latin typeface="Arial" panose="020B0604020202020204" pitchFamily="34" charset="0"/>
                <a:cs typeface="Arial" panose="020B0604020202020204" pitchFamily="34" charset="0"/>
              </a:rPr>
              <a:t>Council on East Asian Libraries 2016 Annual Meeting</a:t>
            </a:r>
          </a:p>
          <a:p>
            <a:pPr algn="ctr"/>
            <a:r>
              <a:rPr lang="en-US" sz="1400" b="1" dirty="0" smtClean="0">
                <a:latin typeface="Arial" panose="020B0604020202020204" pitchFamily="34" charset="0"/>
                <a:cs typeface="Arial" panose="020B0604020202020204" pitchFamily="34" charset="0"/>
              </a:rPr>
              <a:t>March 29, 2016</a:t>
            </a:r>
            <a:endParaRPr lang="en-US" sz="1400" b="1" dirty="0">
              <a:latin typeface="Arial" panose="020B0604020202020204" pitchFamily="34" charset="0"/>
              <a:cs typeface="Arial" panose="020B0604020202020204" pitchFamily="34" charset="0"/>
            </a:endParaRPr>
          </a:p>
          <a:p>
            <a:pPr algn="ctr"/>
            <a:endParaRPr lang="en-US" dirty="0"/>
          </a:p>
          <a:p>
            <a:pPr algn="ctr"/>
            <a:endParaRPr lang="en-US" dirty="0" smtClean="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57200"/>
            <a:ext cx="1339501" cy="73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a:xfrm>
            <a:off x="8481528" y="5648960"/>
            <a:ext cx="548640" cy="396240"/>
          </a:xfrm>
        </p:spPr>
        <p:txBody>
          <a:bodyPr/>
          <a:lstStyle/>
          <a:p>
            <a:fld id="{1164D4FB-F887-427B-BC3F-9B640F079D6E}" type="slidenum">
              <a:rPr lang="en-US" smtClean="0"/>
              <a:pPr/>
              <a:t>1</a:t>
            </a:fld>
            <a:endParaRPr lang="en-US"/>
          </a:p>
        </p:txBody>
      </p:sp>
      <p:pic>
        <p:nvPicPr>
          <p:cNvPr id="6" name="Picture 5" descr="ODI_logo_sm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882" y="2455671"/>
            <a:ext cx="2309840" cy="20662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We have come a long way, quickly.</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en-US" sz="2400" dirty="0"/>
          </a:p>
        </p:txBody>
      </p:sp>
      <p:pic>
        <p:nvPicPr>
          <p:cNvPr id="5122" name="Picture 2" descr="http://www.lib.uwaterloo.ca/staff/signage/signsurvey/cdrom_databa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000" y="1294527"/>
            <a:ext cx="4170200" cy="3556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042564"/>
            <a:ext cx="2249334" cy="246221"/>
          </a:xfrm>
          <a:prstGeom prst="rect">
            <a:avLst/>
          </a:prstGeom>
          <a:noFill/>
        </p:spPr>
        <p:txBody>
          <a:bodyPr wrap="none" rtlCol="0">
            <a:spAutoFit/>
          </a:bodyPr>
          <a:lstStyle/>
          <a:p>
            <a:r>
              <a:rPr lang="en-US" sz="1000" b="1" dirty="0" smtClean="0"/>
              <a:t>Source:  University </a:t>
            </a:r>
            <a:r>
              <a:rPr lang="en-US" sz="1000" b="1" dirty="0"/>
              <a:t>of Waterloo Library</a:t>
            </a: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114800"/>
            <a:ext cx="605236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553322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We</a:t>
            </a:r>
            <a:r>
              <a:rPr lang="en-US" sz="3200" b="1" dirty="0"/>
              <a:t> </a:t>
            </a:r>
            <a:r>
              <a:rPr lang="en-US" sz="3200" b="1" dirty="0">
                <a:latin typeface="+mn-lt"/>
              </a:rPr>
              <a:t>have come a long way, quickly.</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en-US" sz="2400" dirty="0"/>
          </a:p>
        </p:txBody>
      </p:sp>
      <p:sp>
        <p:nvSpPr>
          <p:cNvPr id="11"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2" name="Picture 2"/>
          <p:cNvPicPr>
            <a:picLocks noChangeAspect="1" noChangeArrowheads="1"/>
          </p:cNvPicPr>
          <p:nvPr/>
        </p:nvPicPr>
        <p:blipFill>
          <a:blip r:embed="rId3" cstate="print"/>
          <a:srcRect/>
          <a:stretch>
            <a:fillRect/>
          </a:stretch>
        </p:blipFill>
        <p:spPr bwMode="auto">
          <a:xfrm>
            <a:off x="243673" y="2057400"/>
            <a:ext cx="4286678" cy="3200400"/>
          </a:xfrm>
          <a:prstGeom prst="rect">
            <a:avLst/>
          </a:prstGeom>
          <a:noFill/>
          <a:ln w="9525">
            <a:noFill/>
            <a:miter lim="800000"/>
            <a:headEnd/>
            <a:tailEnd/>
          </a:ln>
        </p:spPr>
      </p:pic>
      <p:pic>
        <p:nvPicPr>
          <p:cNvPr id="13" name="Content Placeholder 3" descr="photo 3.JPG"/>
          <p:cNvPicPr>
            <a:picLocks noChangeAspect="1"/>
          </p:cNvPicPr>
          <p:nvPr/>
        </p:nvPicPr>
        <p:blipFill>
          <a:blip r:embed="rId4" cstate="print"/>
          <a:stretch>
            <a:fillRect/>
          </a:stretch>
        </p:blipFill>
        <p:spPr>
          <a:xfrm flipV="1">
            <a:off x="4267200" y="3581400"/>
            <a:ext cx="3962400" cy="2971800"/>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143188"/>
            <a:ext cx="6196012" cy="129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73" y="5078028"/>
            <a:ext cx="5412581" cy="147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876800" y="2706469"/>
            <a:ext cx="3352800" cy="646331"/>
          </a:xfrm>
          <a:prstGeom prst="rect">
            <a:avLst/>
          </a:prstGeom>
          <a:noFill/>
        </p:spPr>
        <p:txBody>
          <a:bodyPr wrap="square" rtlCol="0">
            <a:spAutoFit/>
          </a:bodyPr>
          <a:lstStyle/>
          <a:p>
            <a:r>
              <a:rPr lang="en-US" dirty="0" smtClean="0"/>
              <a:t>Visual Image and Archival Collections in standalone catalogs</a:t>
            </a:r>
            <a:endParaRPr lang="en-US" dirty="0"/>
          </a:p>
        </p:txBody>
      </p:sp>
    </p:spTree>
    <p:extLst>
      <p:ext uri="{BB962C8B-B14F-4D97-AF65-F5344CB8AC3E}">
        <p14:creationId xmlns:p14="http://schemas.microsoft.com/office/powerpoint/2010/main" val="3753209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Back in those Days of Silos</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dirty="0" smtClean="0"/>
              <a:t>Many </a:t>
            </a:r>
            <a:r>
              <a:rPr lang="en-US" sz="2400" dirty="0"/>
              <a:t>independent front doors to </a:t>
            </a:r>
            <a:r>
              <a:rPr lang="en-US" sz="2400" dirty="0" smtClean="0"/>
              <a:t>research . . .</a:t>
            </a:r>
            <a:r>
              <a:rPr lang="en-US" sz="2400" dirty="0"/>
              <a:t> </a:t>
            </a:r>
            <a:r>
              <a:rPr lang="en-US" sz="2400" dirty="0" smtClean="0"/>
              <a:t>but users had lower expectations at that time.</a:t>
            </a:r>
          </a:p>
          <a:p>
            <a:pPr marL="114300" indent="0">
              <a:buNone/>
            </a:pPr>
            <a:r>
              <a:rPr lang="en-US" sz="2400" dirty="0" smtClean="0"/>
              <a:t>remains the case today</a:t>
            </a:r>
          </a:p>
          <a:p>
            <a:pPr marL="114300" indent="0">
              <a:buNone/>
            </a:pPr>
            <a:endParaRPr lang="en-US" sz="2400" dirty="0"/>
          </a:p>
          <a:p>
            <a:pPr marL="114300" indent="0">
              <a:buNone/>
            </a:pPr>
            <a:endParaRPr lang="en-US" sz="3200" dirty="0" smtClean="0"/>
          </a:p>
          <a:p>
            <a:pPr marL="114300" indent="0">
              <a:buNone/>
            </a:pPr>
            <a:endParaRPr lang="en-US" sz="2000" dirty="0"/>
          </a:p>
          <a:p>
            <a:pPr marL="114300" indent="0">
              <a:buNone/>
            </a:pPr>
            <a:endParaRPr lang="en-US" i="1" dirty="0" smtClean="0"/>
          </a:p>
          <a:p>
            <a:pPr marL="114300" indent="0">
              <a:buNone/>
            </a:pPr>
            <a:endParaRPr lang="en-US" sz="3200" b="1" i="1" spc="-100" dirty="0" smtClean="0">
              <a:solidFill>
                <a:schemeClr val="tx2"/>
              </a:solidFill>
              <a:ea typeface="+mj-ea"/>
              <a:cs typeface="+mj-cs"/>
            </a:endParaRPr>
          </a:p>
          <a:p>
            <a:pPr marL="114300" indent="0">
              <a:buNone/>
            </a:pPr>
            <a:endParaRPr lang="en-US" sz="3200" b="1" i="1" spc="-100" dirty="0">
              <a:solidFill>
                <a:schemeClr val="tx2"/>
              </a:solidFill>
              <a:ea typeface="+mj-ea"/>
              <a:cs typeface="+mj-cs"/>
            </a:endParaRPr>
          </a:p>
          <a:p>
            <a:pPr marL="114300" indent="0">
              <a:buNone/>
            </a:pPr>
            <a:endParaRPr lang="en-US" sz="3200" b="1" i="1" spc="-100" dirty="0" smtClean="0">
              <a:solidFill>
                <a:schemeClr val="tx2"/>
              </a:solidFill>
              <a:ea typeface="+mj-ea"/>
              <a:cs typeface="+mj-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5357736"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52600"/>
            <a:ext cx="1880670"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628820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Back in the Days of Silos</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6000" b="1" i="1" spc="-100" dirty="0" smtClean="0">
                <a:solidFill>
                  <a:schemeClr val="tx2"/>
                </a:solidFill>
                <a:ea typeface="+mj-ea"/>
                <a:cs typeface="+mj-cs"/>
              </a:rPr>
              <a:t>Then </a:t>
            </a:r>
            <a:r>
              <a:rPr lang="en-US" sz="6000" b="1" i="1" spc="-100" dirty="0">
                <a:solidFill>
                  <a:schemeClr val="tx2"/>
                </a:solidFill>
                <a:ea typeface="+mj-ea"/>
                <a:cs typeface="+mj-cs"/>
              </a:rPr>
              <a:t>came the rise of effective internet search engines, and the desire for a single search box</a:t>
            </a:r>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763876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Early Days – Federated </a:t>
            </a:r>
            <a:r>
              <a:rPr lang="en-US" sz="3200" b="1" dirty="0" smtClean="0">
                <a:latin typeface="+mn-lt"/>
              </a:rPr>
              <a:t>Search</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dirty="0"/>
              <a:t>Method for searching multiple disparate content sources with one query. Federation of searching involves restructuring queries to appropriate forms and sending them to multiple remote search engines. Results are coordinated and displayed to the </a:t>
            </a:r>
            <a:r>
              <a:rPr lang="en-US" sz="2800" dirty="0" smtClean="0"/>
              <a:t>user.</a:t>
            </a:r>
          </a:p>
          <a:p>
            <a:endParaRPr lang="en-US" sz="2800" dirty="0" smtClean="0"/>
          </a:p>
          <a:p>
            <a:pPr marL="114300" indent="0">
              <a:buNone/>
            </a:pPr>
            <a:endParaRPr lang="en-US" i="1"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687"/>
          <a:stretch/>
        </p:blipFill>
        <p:spPr bwMode="auto">
          <a:xfrm>
            <a:off x="1380797" y="3831022"/>
            <a:ext cx="6324600" cy="279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588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Early Days – Federated </a:t>
            </a:r>
            <a:r>
              <a:rPr lang="en-US" sz="3200" b="1" dirty="0" smtClean="0">
                <a:latin typeface="+mn-lt"/>
              </a:rPr>
              <a:t>Search</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dirty="0" smtClean="0"/>
              <a:t>Benefits</a:t>
            </a:r>
            <a:endParaRPr lang="en-US" sz="2800" dirty="0"/>
          </a:p>
          <a:p>
            <a:pPr lvl="1"/>
            <a:r>
              <a:rPr lang="en-US" dirty="0"/>
              <a:t>Search multiple platforms at </a:t>
            </a:r>
            <a:r>
              <a:rPr lang="en-US" dirty="0" smtClean="0"/>
              <a:t>once</a:t>
            </a:r>
          </a:p>
          <a:p>
            <a:pPr lvl="1"/>
            <a:r>
              <a:rPr lang="en-US" dirty="0" smtClean="0"/>
              <a:t>Content lived in native systems, no need for duplication</a:t>
            </a:r>
            <a:endParaRPr lang="en-US" dirty="0"/>
          </a:p>
          <a:p>
            <a:pPr lvl="1"/>
            <a:endParaRPr lang="en-US" dirty="0"/>
          </a:p>
          <a:p>
            <a:r>
              <a:rPr lang="en-US" sz="2800" dirty="0"/>
              <a:t>The not so </a:t>
            </a:r>
            <a:r>
              <a:rPr lang="en-US" sz="2800" dirty="0" smtClean="0"/>
              <a:t>great . . . </a:t>
            </a:r>
            <a:endParaRPr lang="en-US" sz="2800" dirty="0"/>
          </a:p>
          <a:p>
            <a:pPr lvl="1"/>
            <a:r>
              <a:rPr lang="en-US" dirty="0"/>
              <a:t>Not efficient</a:t>
            </a:r>
          </a:p>
          <a:p>
            <a:pPr lvl="1"/>
            <a:r>
              <a:rPr lang="en-US" dirty="0"/>
              <a:t>Results </a:t>
            </a:r>
            <a:r>
              <a:rPr lang="en-US" dirty="0" smtClean="0"/>
              <a:t>incomplete &amp; </a:t>
            </a:r>
            <a:r>
              <a:rPr lang="en-US" dirty="0"/>
              <a:t>confusing</a:t>
            </a:r>
          </a:p>
          <a:p>
            <a:pPr lvl="1"/>
            <a:r>
              <a:rPr lang="en-US" dirty="0"/>
              <a:t>Indexing inconsistent</a:t>
            </a:r>
          </a:p>
          <a:p>
            <a:pPr lvl="1"/>
            <a:endParaRPr lang="en-US" dirty="0"/>
          </a:p>
          <a:p>
            <a:pPr marL="114300" indent="0">
              <a:buNone/>
            </a:pPr>
            <a:r>
              <a:rPr lang="en-US" sz="2800" b="1" i="1" spc="-100" dirty="0">
                <a:solidFill>
                  <a:schemeClr val="tx2"/>
                </a:solidFill>
                <a:ea typeface="+mj-ea"/>
                <a:cs typeface="+mj-cs"/>
              </a:rPr>
              <a:t>User demand increased for a better solution . . . .</a:t>
            </a:r>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353350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Library </a:t>
            </a:r>
            <a:r>
              <a:rPr lang="en-US" sz="3200" b="1" dirty="0" smtClean="0">
                <a:latin typeface="+mn-lt"/>
              </a:rPr>
              <a:t>Challenges for Discovery</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dirty="0" smtClean="0"/>
              <a:t>First, finding materials.</a:t>
            </a:r>
          </a:p>
          <a:p>
            <a:pPr lvl="1"/>
            <a:r>
              <a:rPr lang="en-US" dirty="0" smtClean="0"/>
              <a:t>Variety of research tools to </a:t>
            </a:r>
            <a:r>
              <a:rPr lang="en-US" dirty="0"/>
              <a:t>FIND desired content</a:t>
            </a:r>
          </a:p>
          <a:p>
            <a:pPr lvl="1"/>
            <a:r>
              <a:rPr lang="en-US" dirty="0"/>
              <a:t>Tools cross both library catalogs, databases, and external systems like </a:t>
            </a:r>
            <a:r>
              <a:rPr lang="en-US" dirty="0" smtClean="0"/>
              <a:t>google</a:t>
            </a:r>
          </a:p>
          <a:p>
            <a:pPr lvl="1"/>
            <a:endParaRPr lang="en-US" dirty="0"/>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3200"/>
            <a:ext cx="6258549"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099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17</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Library </a:t>
            </a:r>
            <a:r>
              <a:rPr lang="en-US" sz="3200" b="1" dirty="0" smtClean="0">
                <a:latin typeface="+mn-lt"/>
              </a:rPr>
              <a:t>Challenges for Discovery</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dirty="0" smtClean="0"/>
              <a:t>Then, accessing content</a:t>
            </a:r>
            <a:r>
              <a:rPr lang="en-US" dirty="0"/>
              <a:t>, once </a:t>
            </a:r>
            <a:r>
              <a:rPr lang="en-US" dirty="0" smtClean="0"/>
              <a:t>found.</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37360"/>
            <a:ext cx="6457857"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2136100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Library </a:t>
            </a:r>
            <a:r>
              <a:rPr lang="en-US" sz="3200" b="1" dirty="0" smtClean="0">
                <a:latin typeface="+mn-lt"/>
              </a:rPr>
              <a:t>Challenges for Discovery</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Then, accessing content</a:t>
            </a:r>
            <a:r>
              <a:rPr lang="en-US" dirty="0"/>
              <a:t>, once </a:t>
            </a:r>
            <a:r>
              <a:rPr lang="en-US" dirty="0" smtClean="0"/>
              <a:t>found.</a:t>
            </a: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936"/>
          <a:stretch/>
        </p:blipFill>
        <p:spPr bwMode="auto">
          <a:xfrm>
            <a:off x="762000" y="1600200"/>
            <a:ext cx="6742416" cy="115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7159"/>
          <a:stretch/>
        </p:blipFill>
        <p:spPr bwMode="auto">
          <a:xfrm>
            <a:off x="3431514" y="3029835"/>
            <a:ext cx="4572000" cy="366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106377"/>
            <a:ext cx="1800227"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516" y="3534741"/>
            <a:ext cx="295261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1764268"/>
            <a:ext cx="362600" cy="369332"/>
          </a:xfrm>
          <a:prstGeom prst="rect">
            <a:avLst/>
          </a:prstGeom>
          <a:noFill/>
        </p:spPr>
        <p:txBody>
          <a:bodyPr wrap="none" rtlCol="0">
            <a:spAutoFit/>
          </a:bodyPr>
          <a:lstStyle/>
          <a:p>
            <a:r>
              <a:rPr lang="en-US" b="1" dirty="0" smtClean="0">
                <a:solidFill>
                  <a:srgbClr val="CC0000"/>
                </a:solidFill>
              </a:rPr>
              <a:t>1.</a:t>
            </a:r>
            <a:endParaRPr lang="en-US" b="1" dirty="0">
              <a:solidFill>
                <a:srgbClr val="CC0000"/>
              </a:solidFill>
            </a:endParaRPr>
          </a:p>
        </p:txBody>
      </p:sp>
      <p:sp>
        <p:nvSpPr>
          <p:cNvPr id="13" name="TextBox 12"/>
          <p:cNvSpPr txBox="1"/>
          <p:nvPr/>
        </p:nvSpPr>
        <p:spPr>
          <a:xfrm>
            <a:off x="306357" y="2755522"/>
            <a:ext cx="362600" cy="369332"/>
          </a:xfrm>
          <a:prstGeom prst="rect">
            <a:avLst/>
          </a:prstGeom>
          <a:noFill/>
        </p:spPr>
        <p:txBody>
          <a:bodyPr wrap="none" rtlCol="0">
            <a:spAutoFit/>
          </a:bodyPr>
          <a:lstStyle/>
          <a:p>
            <a:r>
              <a:rPr lang="en-US" b="1" dirty="0" smtClean="0">
                <a:solidFill>
                  <a:srgbClr val="CC0000"/>
                </a:solidFill>
              </a:rPr>
              <a:t>2.</a:t>
            </a:r>
            <a:endParaRPr lang="en-US" b="1" dirty="0">
              <a:solidFill>
                <a:srgbClr val="CC0000"/>
              </a:solidFill>
            </a:endParaRPr>
          </a:p>
        </p:txBody>
      </p:sp>
      <p:sp>
        <p:nvSpPr>
          <p:cNvPr id="14" name="TextBox 13"/>
          <p:cNvSpPr txBox="1"/>
          <p:nvPr/>
        </p:nvSpPr>
        <p:spPr>
          <a:xfrm>
            <a:off x="3094135" y="2830353"/>
            <a:ext cx="362600" cy="369332"/>
          </a:xfrm>
          <a:prstGeom prst="rect">
            <a:avLst/>
          </a:prstGeom>
          <a:noFill/>
        </p:spPr>
        <p:txBody>
          <a:bodyPr wrap="none" rtlCol="0">
            <a:spAutoFit/>
          </a:bodyPr>
          <a:lstStyle/>
          <a:p>
            <a:r>
              <a:rPr lang="en-US" b="1" dirty="0" smtClean="0">
                <a:solidFill>
                  <a:srgbClr val="CC0000"/>
                </a:solidFill>
              </a:rPr>
              <a:t>3.</a:t>
            </a:r>
            <a:endParaRPr lang="en-US" b="1" dirty="0">
              <a:solidFill>
                <a:srgbClr val="CC0000"/>
              </a:solidFill>
            </a:endParaRPr>
          </a:p>
        </p:txBody>
      </p:sp>
      <p:sp>
        <p:nvSpPr>
          <p:cNvPr id="1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4063186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19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Survey Says – Attendee Challenges Reported </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endParaRPr lang="en-US" sz="2200" dirty="0" smtClean="0"/>
          </a:p>
          <a:p>
            <a:pPr lvl="1"/>
            <a:r>
              <a:rPr lang="en-US" sz="2200" dirty="0" smtClean="0"/>
              <a:t>Multitude of interfaces</a:t>
            </a:r>
          </a:p>
          <a:p>
            <a:pPr lvl="1"/>
            <a:r>
              <a:rPr lang="en-US" sz="2200" dirty="0" smtClean="0"/>
              <a:t>Quality of search results</a:t>
            </a:r>
          </a:p>
          <a:p>
            <a:pPr lvl="1"/>
            <a:r>
              <a:rPr lang="en-US" sz="2200" dirty="0" smtClean="0"/>
              <a:t>Variations in metadata standards used across formats and across content sources</a:t>
            </a:r>
          </a:p>
          <a:p>
            <a:pPr lvl="1"/>
            <a:r>
              <a:rPr lang="en-US" sz="2200" dirty="0" smtClean="0"/>
              <a:t>Variations in quality of metadata</a:t>
            </a:r>
          </a:p>
          <a:p>
            <a:pPr lvl="1"/>
            <a:r>
              <a:rPr lang="en-US" sz="2200" dirty="0" smtClean="0"/>
              <a:t>Special concerns related to proper indexing and handling for CJK materials, both for transliterated and original scripts</a:t>
            </a:r>
            <a:endParaRPr lang="en-US" sz="2200" dirty="0"/>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431046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Workshop Agenda</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r>
              <a:rPr lang="en-US" sz="3200" dirty="0"/>
              <a:t>Overview of ODI History and the Recommended Practice </a:t>
            </a:r>
            <a:endParaRPr lang="en-US" sz="3200" dirty="0" smtClean="0"/>
          </a:p>
          <a:p>
            <a:pPr lvl="1"/>
            <a:r>
              <a:rPr lang="en-US" sz="3200" dirty="0" smtClean="0"/>
              <a:t>Small Group Discussion</a:t>
            </a:r>
            <a:endParaRPr lang="en-US" sz="3200" dirty="0"/>
          </a:p>
          <a:p>
            <a:pPr lvl="1"/>
            <a:r>
              <a:rPr lang="en-US" sz="3200" dirty="0"/>
              <a:t>Report Out / Open Discussion</a:t>
            </a:r>
          </a:p>
          <a:p>
            <a:pPr lvl="1"/>
            <a:r>
              <a:rPr lang="en-US" sz="3200" dirty="0"/>
              <a:t>Q&amp;A </a:t>
            </a:r>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469516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Index Based Discovery</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dirty="0"/>
              <a:t>Mega-aggregate index of broad range of content </a:t>
            </a:r>
          </a:p>
          <a:p>
            <a:r>
              <a:rPr lang="en-US" sz="2800" dirty="0"/>
              <a:t>Consistent indexing across </a:t>
            </a:r>
            <a:r>
              <a:rPr lang="en-US" sz="2800" dirty="0" smtClean="0"/>
              <a:t>searches based on a consistent set of metadata for all item types, as well as full text content when available</a:t>
            </a:r>
            <a:endParaRPr lang="en-US" sz="2800" dirty="0"/>
          </a:p>
          <a:p>
            <a:r>
              <a:rPr lang="en-US" sz="2800" dirty="0"/>
              <a:t>Relevancy ranking possibilities</a:t>
            </a:r>
          </a:p>
          <a:p>
            <a:r>
              <a:rPr lang="en-US" sz="2800" dirty="0"/>
              <a:t>Branded Discovery </a:t>
            </a:r>
            <a:r>
              <a:rPr lang="en-US" sz="2800" dirty="0" smtClean="0"/>
              <a:t>Services emerged to address this need, but success required access to robust metadata across all types of records</a:t>
            </a:r>
          </a:p>
          <a:p>
            <a:endParaRPr lang="en-US" sz="2000" dirty="0"/>
          </a:p>
          <a:p>
            <a:pPr lvl="1"/>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2009580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Library Single Search Box</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dirty="0"/>
              <a:t>Blend of disparate types of data</a:t>
            </a:r>
          </a:p>
          <a:p>
            <a:pPr lvl="1"/>
            <a:r>
              <a:rPr lang="en-US" sz="2400" dirty="0"/>
              <a:t>Library catalogs</a:t>
            </a:r>
          </a:p>
          <a:p>
            <a:pPr lvl="1"/>
            <a:r>
              <a:rPr lang="en-US" sz="2400" dirty="0"/>
              <a:t>Article information</a:t>
            </a:r>
          </a:p>
          <a:p>
            <a:pPr lvl="1"/>
            <a:r>
              <a:rPr lang="en-US" sz="2400" dirty="0"/>
              <a:t>Additional content</a:t>
            </a:r>
          </a:p>
          <a:p>
            <a:r>
              <a:rPr lang="en-US" sz="2800" dirty="0"/>
              <a:t>Benefits</a:t>
            </a:r>
          </a:p>
          <a:p>
            <a:pPr lvl="1"/>
            <a:r>
              <a:rPr lang="en-US" sz="2400" dirty="0"/>
              <a:t>Single place for searching wide scope of materials</a:t>
            </a:r>
          </a:p>
          <a:p>
            <a:pPr lvl="1"/>
            <a:r>
              <a:rPr lang="en-US" sz="2400" dirty="0"/>
              <a:t>Ability to drill down (via facets/search limits) to particular materials</a:t>
            </a:r>
          </a:p>
          <a:p>
            <a:pPr lvl="1"/>
            <a:r>
              <a:rPr lang="en-US" sz="2400" dirty="0"/>
              <a:t>Relevancy ranked results</a:t>
            </a:r>
            <a:r>
              <a:rPr lang="en-US" dirty="0" smtClean="0"/>
              <a:t/>
            </a:r>
            <a:br>
              <a:rPr lang="en-US" dirty="0" smtClean="0"/>
            </a:br>
            <a:r>
              <a:rPr lang="en-US" dirty="0" smtClean="0"/>
              <a:t/>
            </a:r>
            <a:br>
              <a:rPr lang="en-US" dirty="0" smtClean="0"/>
            </a:br>
            <a:endParaRPr lang="en-US" dirty="0" smtClean="0"/>
          </a:p>
          <a:p>
            <a:pPr marL="114300" indent="0">
              <a:buNone/>
            </a:pPr>
            <a:r>
              <a:rPr lang="en-US" sz="2400" b="1" i="1" spc="-100" dirty="0">
                <a:solidFill>
                  <a:schemeClr val="tx2"/>
                </a:solidFill>
                <a:ea typeface="+mj-ea"/>
                <a:cs typeface="+mj-cs"/>
              </a:rPr>
              <a:t>But, not all desired content was from the libraries catalogs . . . </a:t>
            </a:r>
          </a:p>
          <a:p>
            <a:pPr marL="411480" lvl="1" indent="0">
              <a:buNone/>
            </a:pPr>
            <a:r>
              <a:rPr lang="en-US" dirty="0" smtClean="0"/>
              <a:t/>
            </a:r>
            <a:br>
              <a:rPr lang="en-US" dirty="0" smtClean="0"/>
            </a:br>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970895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The Context for ODI</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dirty="0"/>
              <a:t>Based on a meeting at ALA Annual Conference in New Orleans on Sunday, June 26, 2011.  Recognition of the following trends and issues:  </a:t>
            </a:r>
          </a:p>
          <a:p>
            <a:pPr lvl="1"/>
            <a:r>
              <a:rPr lang="en-US" sz="2400" dirty="0"/>
              <a:t>Emergence of Library Discovery Services solutions </a:t>
            </a:r>
          </a:p>
          <a:p>
            <a:pPr lvl="2"/>
            <a:r>
              <a:rPr lang="en-US" sz="1600" dirty="0"/>
              <a:t>Based on index of a wide range of content</a:t>
            </a:r>
          </a:p>
          <a:p>
            <a:pPr lvl="2"/>
            <a:r>
              <a:rPr lang="en-US" sz="1600" dirty="0"/>
              <a:t>Commercial and open access</a:t>
            </a:r>
          </a:p>
          <a:p>
            <a:pPr lvl="2"/>
            <a:r>
              <a:rPr lang="en-US" sz="1600" dirty="0"/>
              <a:t>Primary journal literature, e-books, and more </a:t>
            </a:r>
          </a:p>
          <a:p>
            <a:pPr lvl="1"/>
            <a:r>
              <a:rPr lang="en-US" sz="2400" dirty="0"/>
              <a:t>Adopted by thousands of libraries around the world, and impact millions of users</a:t>
            </a:r>
          </a:p>
          <a:p>
            <a:pPr lvl="1"/>
            <a:r>
              <a:rPr lang="en-US" sz="2400" dirty="0"/>
              <a:t>Agreements between content providers and discovery providers ad-hoc, not representative of all content, and opaque to customers</a:t>
            </a:r>
            <a:r>
              <a:rPr lang="en-US" sz="2400" dirty="0" smtClean="0"/>
              <a:t>.  These can vary even between relationships of content providers and discovery providers</a:t>
            </a:r>
            <a:endParaRPr lang="en-US" sz="2400" dirty="0"/>
          </a:p>
          <a:p>
            <a:pPr marL="411480" lvl="1" indent="0">
              <a:buNone/>
            </a:pPr>
            <a:r>
              <a:rPr lang="en-US" dirty="0" smtClean="0"/>
              <a:t/>
            </a:r>
            <a:br>
              <a:rPr lang="en-US" dirty="0" smtClean="0"/>
            </a:br>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009223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Recommended Practice</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3200" i="1" dirty="0"/>
              <a:t>Open Discovery Initiative: Promoting Transparency in Discovery</a:t>
            </a:r>
            <a:r>
              <a:rPr lang="en-US" sz="3200" dirty="0"/>
              <a:t> (NISO RP-19-2014) - June 26</a:t>
            </a:r>
            <a:r>
              <a:rPr lang="en-US" sz="3200" baseline="30000" dirty="0"/>
              <a:t>th</a:t>
            </a:r>
            <a:r>
              <a:rPr lang="en-US" sz="3200" dirty="0"/>
              <a:t>, 2014</a:t>
            </a:r>
          </a:p>
          <a:p>
            <a:pPr lvl="1"/>
            <a:r>
              <a:rPr lang="en-US" sz="2800" dirty="0"/>
              <a:t>Vocabulary</a:t>
            </a:r>
          </a:p>
          <a:p>
            <a:pPr lvl="1"/>
            <a:r>
              <a:rPr lang="en-US" sz="2800" dirty="0"/>
              <a:t>NISO Recommended Practice</a:t>
            </a:r>
          </a:p>
          <a:p>
            <a:pPr lvl="1"/>
            <a:r>
              <a:rPr lang="en-US" sz="2800" dirty="0" smtClean="0"/>
              <a:t>Standard to </a:t>
            </a:r>
            <a:r>
              <a:rPr lang="en-US" sz="2800" dirty="0"/>
              <a:t>evaluate conformance with recommended practice</a:t>
            </a:r>
          </a:p>
          <a:p>
            <a:pPr marL="411480" lvl="1" indent="0">
              <a:buNone/>
            </a:pPr>
            <a:r>
              <a:rPr lang="en-US" sz="2400" dirty="0" smtClean="0"/>
              <a:t/>
            </a:r>
            <a:br>
              <a:rPr lang="en-US" sz="2400" dirty="0" smtClean="0"/>
            </a:br>
            <a:endParaRPr lang="en-US" sz="24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715858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What is it?</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r>
              <a:rPr lang="en-US" sz="2800" dirty="0"/>
              <a:t>A technical recommendation </a:t>
            </a:r>
            <a:r>
              <a:rPr lang="en-US" sz="2800" dirty="0" smtClean="0"/>
              <a:t>outlining data elements to be exchanged, including recommendations for data </a:t>
            </a:r>
            <a:r>
              <a:rPr lang="en-US" sz="2800" dirty="0"/>
              <a:t>formats, method of delivery, usage reporting, frequency of updates and rights of use</a:t>
            </a:r>
            <a:endParaRPr lang="en-US" sz="2400" dirty="0"/>
          </a:p>
          <a:p>
            <a:pPr lvl="0"/>
            <a:r>
              <a:rPr lang="en-US" sz="2800" dirty="0"/>
              <a:t>A way for libraries to assess content providers’ participation in discovery services</a:t>
            </a:r>
            <a:endParaRPr lang="en-US" sz="2400" dirty="0"/>
          </a:p>
          <a:p>
            <a:pPr lvl="0"/>
            <a:r>
              <a:rPr lang="en-US" sz="2800" dirty="0"/>
              <a:t>A model by which content providers work with discovery service vendors via fair and unbiased indexing and linking</a:t>
            </a:r>
            <a:endParaRPr lang="en-US" sz="24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979489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Why it matters</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r>
              <a:rPr lang="en-US" sz="2800" dirty="0"/>
              <a:t>Simplifies the process of data exchange between participating discovery vendors and content providers</a:t>
            </a:r>
          </a:p>
          <a:p>
            <a:pPr lvl="0"/>
            <a:r>
              <a:rPr lang="en-US" sz="2800" dirty="0"/>
              <a:t>Ensures participating discovery vendors are following fair and unbiased indexing and linking practices </a:t>
            </a:r>
          </a:p>
          <a:p>
            <a:pPr lvl="0"/>
            <a:r>
              <a:rPr lang="en-US" sz="2800" dirty="0"/>
              <a:t>Mitigates technical and legal issues that might hinder broader participation by content providers or potential discovery service creators </a:t>
            </a:r>
          </a:p>
          <a:p>
            <a:pPr marL="411480" lvl="1" indent="0">
              <a:buNone/>
            </a:pPr>
            <a:r>
              <a:rPr lang="en-US" sz="2400" dirty="0" smtClean="0"/>
              <a:t/>
            </a:r>
            <a:br>
              <a:rPr lang="en-US" sz="2400" dirty="0" smtClean="0"/>
            </a:br>
            <a:endParaRPr lang="en-US" sz="24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680275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a:t>
            </a:r>
            <a:r>
              <a:rPr lang="en-US" sz="3200" b="1" dirty="0" smtClean="0">
                <a:latin typeface="+mn-lt"/>
              </a:rPr>
              <a:t>Standing Committee</a:t>
            </a:r>
            <a:endParaRPr lang="en-US" sz="3200" b="1" dirty="0">
              <a:latin typeface="+mn-lt"/>
            </a:endParaRPr>
          </a:p>
        </p:txBody>
      </p:sp>
      <p:sp>
        <p:nvSpPr>
          <p:cNvPr id="4" name="Content Placeholder 2"/>
          <p:cNvSpPr txBox="1">
            <a:spLocks/>
          </p:cNvSpPr>
          <p:nvPr/>
        </p:nvSpPr>
        <p:spPr>
          <a:xfrm>
            <a:off x="457200" y="990600"/>
            <a:ext cx="7924800" cy="57150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sz="2000" dirty="0"/>
              <a:t>The Open Discovery Initiative Standing Committee was formed following approval of the Recommended Practice published by NISO on June 25, </a:t>
            </a:r>
            <a:r>
              <a:rPr lang="en-US" sz="2000" dirty="0" smtClean="0"/>
              <a:t>2014</a:t>
            </a:r>
          </a:p>
          <a:p>
            <a:pPr marL="0" indent="0">
              <a:buNone/>
            </a:pPr>
            <a:endParaRPr lang="en-US" sz="2000" dirty="0"/>
          </a:p>
          <a:p>
            <a:pPr marL="0" indent="0">
              <a:buNone/>
            </a:pPr>
            <a:r>
              <a:rPr lang="en-US" sz="1800" dirty="0" smtClean="0"/>
              <a:t>We are charged with the following tasks:</a:t>
            </a:r>
            <a:br>
              <a:rPr lang="en-US" sz="1800" dirty="0" smtClean="0"/>
            </a:br>
            <a:endParaRPr lang="en-US" sz="1800" dirty="0" smtClean="0"/>
          </a:p>
          <a:p>
            <a:pPr marL="297180" lvl="1" indent="0">
              <a:buNone/>
            </a:pPr>
            <a:r>
              <a:rPr lang="en-US" sz="1600" dirty="0" smtClean="0"/>
              <a:t>• Promotion and education of ODI Recommended Practice for all stakeholders</a:t>
            </a:r>
            <a:br>
              <a:rPr lang="en-US" sz="1600" dirty="0" smtClean="0"/>
            </a:br>
            <a:r>
              <a:rPr lang="en-US" sz="1600" dirty="0" smtClean="0"/>
              <a:t>• Provide support for content providers and discovery service providers during adoption and completion of conformance checklists</a:t>
            </a:r>
            <a:br>
              <a:rPr lang="en-US" sz="1600" dirty="0" smtClean="0"/>
            </a:br>
            <a:r>
              <a:rPr lang="en-US" sz="1600" dirty="0" smtClean="0"/>
              <a:t>• Provide a forum for ongoing discussion related to all aspects of discovery platforms for all stakeholders</a:t>
            </a:r>
            <a:br>
              <a:rPr lang="en-US" sz="1600" dirty="0" smtClean="0"/>
            </a:br>
            <a:r>
              <a:rPr lang="en-US" sz="1600" dirty="0" smtClean="0"/>
              <a:t>• Consider next steps for items deemed out scope from the original ODI Work Group Recommended Practice </a:t>
            </a:r>
            <a:br>
              <a:rPr lang="en-US" sz="1600" dirty="0" smtClean="0"/>
            </a:br>
            <a:r>
              <a:rPr lang="en-US" sz="1600" dirty="0" smtClean="0"/>
              <a:t>• Identify emerging needs in the open discovery space and determine appropriate courses of action</a:t>
            </a:r>
            <a:br>
              <a:rPr lang="en-US" sz="1600" dirty="0" smtClean="0"/>
            </a:br>
            <a:r>
              <a:rPr lang="en-US" sz="1600" dirty="0" smtClean="0"/>
              <a:t>• Make recommendations to the D2D topic committee on further work items required to fulfill the goals of the Open Discovery Initiative</a:t>
            </a:r>
            <a:endParaRPr lang="en-US" sz="16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4214072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1143000"/>
          </a:xfrm>
        </p:spPr>
        <p:txBody>
          <a:bodyPr/>
          <a:lstStyle/>
          <a:p>
            <a:pPr>
              <a:defRPr/>
            </a:pPr>
            <a:r>
              <a:rPr lang="en-US" sz="3200" b="1" dirty="0">
                <a:latin typeface="+mn-lt"/>
              </a:rPr>
              <a:t>ODI Standing Committee Roster</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52802250"/>
              </p:ext>
            </p:extLst>
          </p:nvPr>
        </p:nvGraphicFramePr>
        <p:xfrm>
          <a:off x="457201" y="1384300"/>
          <a:ext cx="7848600" cy="4811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936EC8D1-E422-674D-930E-101D9E0F0E5C}" type="slidenum">
              <a:rPr lang="en-US" smtClean="0"/>
              <a:pPr>
                <a:defRPr/>
              </a:pPr>
              <a:t>27</a:t>
            </a:fld>
            <a:endParaRPr lang="en-US"/>
          </a:p>
        </p:txBody>
      </p:sp>
      <p:sp>
        <p:nvSpPr>
          <p:cNvPr id="7" name="TextBox 6"/>
          <p:cNvSpPr txBox="1"/>
          <p:nvPr/>
        </p:nvSpPr>
        <p:spPr>
          <a:xfrm>
            <a:off x="990600" y="1994848"/>
            <a:ext cx="7239000" cy="1169551"/>
          </a:xfrm>
          <a:prstGeom prst="rect">
            <a:avLst/>
          </a:prstGeom>
          <a:noFill/>
        </p:spPr>
        <p:txBody>
          <a:bodyPr wrap="square" numCol="2">
            <a:spAutoFit/>
          </a:bodyPr>
          <a:lstStyle/>
          <a:p>
            <a:pPr>
              <a:defRPr/>
            </a:pPr>
            <a:r>
              <a:rPr lang="en-US" sz="1400" dirty="0">
                <a:solidFill>
                  <a:prstClr val="black"/>
                </a:solidFill>
              </a:rPr>
              <a:t>Marshall Breeding, </a:t>
            </a:r>
            <a:r>
              <a:rPr lang="en-US" sz="1400" dirty="0" smtClean="0">
                <a:solidFill>
                  <a:prstClr val="black"/>
                </a:solidFill>
              </a:rPr>
              <a:t>Independent Consultant</a:t>
            </a:r>
            <a:r>
              <a:rPr lang="en-US" sz="1400" dirty="0">
                <a:solidFill>
                  <a:prstClr val="black"/>
                </a:solidFill>
              </a:rPr>
              <a:t/>
            </a:r>
            <a:br>
              <a:rPr lang="en-US" sz="1400" dirty="0">
                <a:solidFill>
                  <a:prstClr val="black"/>
                </a:solidFill>
              </a:rPr>
            </a:br>
            <a:r>
              <a:rPr lang="en-US" sz="1400" dirty="0" smtClean="0">
                <a:solidFill>
                  <a:prstClr val="black"/>
                </a:solidFill>
              </a:rPr>
              <a:t>Ken Chad, Ken Chad Consulting, Ltd.</a:t>
            </a:r>
          </a:p>
          <a:p>
            <a:pPr>
              <a:defRPr/>
            </a:pPr>
            <a:r>
              <a:rPr lang="en-US" sz="1400" dirty="0" smtClean="0">
                <a:solidFill>
                  <a:prstClr val="black"/>
                </a:solidFill>
              </a:rPr>
              <a:t>Laura </a:t>
            </a:r>
            <a:r>
              <a:rPr lang="en-US" sz="1400" dirty="0">
                <a:solidFill>
                  <a:prstClr val="black"/>
                </a:solidFill>
              </a:rPr>
              <a:t>Morse, Harvard </a:t>
            </a:r>
            <a:r>
              <a:rPr lang="en-US" sz="1400" dirty="0" smtClean="0">
                <a:solidFill>
                  <a:prstClr val="black"/>
                </a:solidFill>
              </a:rPr>
              <a:t>University</a:t>
            </a:r>
            <a:endParaRPr lang="en-US" sz="1400" dirty="0">
              <a:solidFill>
                <a:prstClr val="black"/>
              </a:solidFill>
            </a:endParaRPr>
          </a:p>
          <a:p>
            <a:pPr>
              <a:defRPr/>
            </a:pPr>
            <a:endParaRPr lang="en-US" sz="1400" dirty="0" smtClean="0">
              <a:solidFill>
                <a:prstClr val="black"/>
              </a:solidFill>
            </a:endParaRPr>
          </a:p>
          <a:p>
            <a:pPr>
              <a:defRPr/>
            </a:pPr>
            <a:r>
              <a:rPr lang="en-US" sz="1400" dirty="0">
                <a:solidFill>
                  <a:prstClr val="black"/>
                </a:solidFill>
              </a:rPr>
              <a:t>	</a:t>
            </a:r>
            <a:r>
              <a:rPr lang="en-US" sz="1400" dirty="0" smtClean="0">
                <a:solidFill>
                  <a:prstClr val="black"/>
                </a:solidFill>
              </a:rPr>
              <a:t>	</a:t>
            </a:r>
            <a:endParaRPr lang="en-US" sz="1400" dirty="0">
              <a:solidFill>
                <a:prstClr val="black"/>
              </a:solidFill>
            </a:endParaRPr>
          </a:p>
          <a:p>
            <a:pPr>
              <a:defRPr/>
            </a:pPr>
            <a:r>
              <a:rPr lang="en-US" sz="1400" dirty="0" smtClean="0">
                <a:solidFill>
                  <a:prstClr val="black"/>
                </a:solidFill>
              </a:rPr>
              <a:t>Ken Varnum, University of Michigan</a:t>
            </a:r>
          </a:p>
          <a:p>
            <a:pPr>
              <a:defRPr/>
            </a:pPr>
            <a:r>
              <a:rPr lang="en-US" sz="1400" dirty="0" smtClean="0">
                <a:solidFill>
                  <a:prstClr val="black"/>
                </a:solidFill>
              </a:rPr>
              <a:t>Jason Price, SCELC</a:t>
            </a:r>
          </a:p>
          <a:p>
            <a:pPr>
              <a:defRPr/>
            </a:pPr>
            <a:r>
              <a:rPr lang="en-US" sz="1400" dirty="0" smtClean="0">
                <a:solidFill>
                  <a:prstClr val="black"/>
                </a:solidFill>
              </a:rPr>
              <a:t>Dave Whisenant, Florida Virtual Campus</a:t>
            </a:r>
            <a:endParaRPr lang="en-US" sz="1400" dirty="0">
              <a:solidFill>
                <a:prstClr val="black"/>
              </a:solidFill>
            </a:endParaRPr>
          </a:p>
        </p:txBody>
      </p:sp>
      <p:sp>
        <p:nvSpPr>
          <p:cNvPr id="8" name="TextBox 7"/>
          <p:cNvSpPr txBox="1"/>
          <p:nvPr/>
        </p:nvSpPr>
        <p:spPr>
          <a:xfrm>
            <a:off x="990600" y="3660129"/>
            <a:ext cx="8001000" cy="1169551"/>
          </a:xfrm>
          <a:prstGeom prst="rect">
            <a:avLst/>
          </a:prstGeom>
          <a:noFill/>
        </p:spPr>
        <p:txBody>
          <a:bodyPr wrap="square" numCol="2">
            <a:spAutoFit/>
          </a:bodyPr>
          <a:lstStyle/>
          <a:p>
            <a:pPr>
              <a:defRPr/>
            </a:pPr>
            <a:r>
              <a:rPr lang="en-US" sz="1400" dirty="0">
                <a:solidFill>
                  <a:prstClr val="black"/>
                </a:solidFill>
              </a:rPr>
              <a:t>Lettie Conrad, SAGE Publications</a:t>
            </a:r>
            <a:br>
              <a:rPr lang="en-US" sz="1400" dirty="0">
                <a:solidFill>
                  <a:prstClr val="black"/>
                </a:solidFill>
              </a:rPr>
            </a:br>
            <a:r>
              <a:rPr lang="en-US" sz="1400" dirty="0" smtClean="0">
                <a:solidFill>
                  <a:prstClr val="black"/>
                </a:solidFill>
              </a:rPr>
              <a:t>Susan Hillson, APA</a:t>
            </a:r>
          </a:p>
          <a:p>
            <a:pPr>
              <a:defRPr/>
            </a:pPr>
            <a:r>
              <a:rPr lang="en-US" sz="1400" dirty="0" smtClean="0">
                <a:solidFill>
                  <a:prstClr val="black"/>
                </a:solidFill>
              </a:rPr>
              <a:t>Karen McKeown, Cengage Learning</a:t>
            </a:r>
          </a:p>
          <a:p>
            <a:pPr>
              <a:defRPr/>
            </a:pPr>
            <a:endParaRPr lang="en-US" sz="1400" dirty="0" smtClean="0">
              <a:solidFill>
                <a:prstClr val="black"/>
              </a:solidFill>
            </a:endParaRPr>
          </a:p>
          <a:p>
            <a:pPr>
              <a:defRPr/>
            </a:pPr>
            <a:endParaRPr lang="en-US" sz="1400" dirty="0">
              <a:solidFill>
                <a:prstClr val="black"/>
              </a:solidFill>
            </a:endParaRPr>
          </a:p>
          <a:p>
            <a:pPr>
              <a:defRPr/>
            </a:pPr>
            <a:r>
              <a:rPr lang="en-US" sz="1400" dirty="0" smtClean="0">
                <a:solidFill>
                  <a:prstClr val="black"/>
                </a:solidFill>
              </a:rPr>
              <a:t>Elise Sassone, Springer</a:t>
            </a:r>
          </a:p>
          <a:p>
            <a:pPr>
              <a:defRPr/>
            </a:pPr>
            <a:r>
              <a:rPr lang="en-US" sz="1400" dirty="0" smtClean="0">
                <a:solidFill>
                  <a:prstClr val="black"/>
                </a:solidFill>
              </a:rPr>
              <a:t>Julie Zhu, IEEE</a:t>
            </a:r>
            <a:endParaRPr lang="en-US" sz="1400" dirty="0">
              <a:solidFill>
                <a:prstClr val="black"/>
              </a:solidFill>
            </a:endParaRPr>
          </a:p>
        </p:txBody>
      </p:sp>
      <p:sp>
        <p:nvSpPr>
          <p:cNvPr id="9" name="TextBox 8"/>
          <p:cNvSpPr txBox="1"/>
          <p:nvPr/>
        </p:nvSpPr>
        <p:spPr>
          <a:xfrm>
            <a:off x="954593" y="5257800"/>
            <a:ext cx="8001000" cy="954107"/>
          </a:xfrm>
          <a:prstGeom prst="rect">
            <a:avLst/>
          </a:prstGeom>
          <a:noFill/>
        </p:spPr>
        <p:txBody>
          <a:bodyPr numCol="2">
            <a:spAutoFit/>
          </a:bodyPr>
          <a:lstStyle/>
          <a:p>
            <a:pPr>
              <a:defRPr/>
            </a:pPr>
            <a:r>
              <a:rPr lang="en-US" sz="1400" dirty="0" smtClean="0">
                <a:solidFill>
                  <a:prstClr val="black"/>
                </a:solidFill>
              </a:rPr>
              <a:t>Scott Bernier, </a:t>
            </a:r>
            <a:r>
              <a:rPr lang="en-US" sz="1400" dirty="0">
                <a:solidFill>
                  <a:prstClr val="black"/>
                </a:solidFill>
              </a:rPr>
              <a:t>EBSCO Information </a:t>
            </a:r>
            <a:r>
              <a:rPr lang="en-US" sz="1400" dirty="0" smtClean="0">
                <a:solidFill>
                  <a:prstClr val="black"/>
                </a:solidFill>
              </a:rPr>
              <a:t>Services</a:t>
            </a:r>
          </a:p>
          <a:p>
            <a:pPr>
              <a:defRPr/>
            </a:pPr>
            <a:r>
              <a:rPr lang="en-US" sz="1400" dirty="0" smtClean="0">
                <a:solidFill>
                  <a:prstClr val="black"/>
                </a:solidFill>
              </a:rPr>
              <a:t>Mike Showalter, </a:t>
            </a:r>
            <a:r>
              <a:rPr lang="en-US" sz="1400" dirty="0">
                <a:solidFill>
                  <a:prstClr val="black"/>
                </a:solidFill>
              </a:rPr>
              <a:t>OCLC</a:t>
            </a:r>
          </a:p>
          <a:p>
            <a:pPr>
              <a:defRPr/>
            </a:pPr>
            <a:r>
              <a:rPr lang="en-US" sz="1400" dirty="0">
                <a:solidFill>
                  <a:prstClr val="black"/>
                </a:solidFill>
              </a:rPr>
              <a:t/>
            </a:r>
            <a:br>
              <a:rPr lang="en-US" sz="1400" dirty="0">
                <a:solidFill>
                  <a:prstClr val="black"/>
                </a:solidFill>
              </a:rPr>
            </a:br>
            <a:endParaRPr lang="en-US" sz="1400" dirty="0">
              <a:solidFill>
                <a:prstClr val="black"/>
              </a:solidFill>
            </a:endParaRPr>
          </a:p>
          <a:p>
            <a:pPr>
              <a:defRPr/>
            </a:pPr>
            <a:r>
              <a:rPr lang="en-US" sz="1400" dirty="0" smtClean="0">
                <a:solidFill>
                  <a:prstClr val="black"/>
                </a:solidFill>
              </a:rPr>
              <a:t>Rachel </a:t>
            </a:r>
            <a:r>
              <a:rPr lang="en-US" sz="1400" dirty="0">
                <a:solidFill>
                  <a:prstClr val="black"/>
                </a:solidFill>
              </a:rPr>
              <a:t>Kessler, Ex </a:t>
            </a:r>
            <a:r>
              <a:rPr lang="en-US" sz="1400" dirty="0" err="1" smtClean="0">
                <a:solidFill>
                  <a:prstClr val="black"/>
                </a:solidFill>
              </a:rPr>
              <a:t>LIbris</a:t>
            </a:r>
            <a:endParaRPr lang="en-US" sz="1400" dirty="0" smtClean="0">
              <a:solidFill>
                <a:prstClr val="black"/>
              </a:solidFill>
            </a:endParaRPr>
          </a:p>
          <a:p>
            <a:pPr>
              <a:defRPr/>
            </a:pPr>
            <a:endParaRPr lang="en-US" sz="1400" dirty="0">
              <a:solidFill>
                <a:prstClr val="black"/>
              </a:solidFill>
            </a:endParaRPr>
          </a:p>
        </p:txBody>
      </p:sp>
      <p:sp>
        <p:nvSpPr>
          <p:cNvPr id="11"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72455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Recommended Practice  - Content Providers</a:t>
            </a: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b="1" dirty="0"/>
              <a:t>Participation – </a:t>
            </a:r>
            <a:r>
              <a:rPr lang="en-US" sz="2400" dirty="0"/>
              <a:t>provide core metadata and full-text/original content, as well as full text and enriched content</a:t>
            </a:r>
          </a:p>
          <a:p>
            <a:r>
              <a:rPr lang="en-US" sz="2800" b="1" dirty="0"/>
              <a:t>Core metadata elements – </a:t>
            </a:r>
            <a:r>
              <a:rPr lang="en-US" sz="2400" dirty="0"/>
              <a:t>basic citation metadata (author, title, publisher, date, type, format, </a:t>
            </a:r>
            <a:r>
              <a:rPr lang="en-US" sz="2400" dirty="0" err="1"/>
              <a:t>etc</a:t>
            </a:r>
            <a:r>
              <a:rPr lang="en-US" sz="2400" dirty="0"/>
              <a:t>)</a:t>
            </a:r>
          </a:p>
          <a:p>
            <a:r>
              <a:rPr lang="en-US" sz="2800" b="1" dirty="0"/>
              <a:t>Enriched content – </a:t>
            </a:r>
            <a:r>
              <a:rPr lang="en-US" sz="2400" dirty="0"/>
              <a:t>indexing data (included A&amp;I data like subject headings), full text or transcript, abstracts/description </a:t>
            </a:r>
          </a:p>
          <a:p>
            <a:r>
              <a:rPr lang="en-US" sz="2800" b="1" dirty="0"/>
              <a:t>Disclosure </a:t>
            </a:r>
            <a:r>
              <a:rPr lang="en-US" sz="2400" b="1" dirty="0"/>
              <a:t>– </a:t>
            </a:r>
            <a:r>
              <a:rPr lang="en-US" sz="2400" dirty="0"/>
              <a:t>provide information to libraries related to level of participation</a:t>
            </a:r>
          </a:p>
          <a:p>
            <a:r>
              <a:rPr lang="en-US" sz="2800" b="1" dirty="0"/>
              <a:t>Technical formats </a:t>
            </a:r>
            <a:r>
              <a:rPr lang="en-US" sz="2400" b="1" dirty="0"/>
              <a:t>– </a:t>
            </a:r>
            <a:r>
              <a:rPr lang="en-US" sz="2400" dirty="0"/>
              <a:t>use existing standards to facilitate data exchange</a:t>
            </a:r>
            <a:endParaRPr lang="en-US" sz="20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556643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29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Recommended Practice  - </a:t>
            </a:r>
            <a:r>
              <a:rPr lang="en-US" sz="3200" b="1" dirty="0" smtClean="0">
                <a:latin typeface="+mn-lt"/>
              </a:rPr>
              <a:t>Discovery Providers</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800" b="1" dirty="0"/>
              <a:t>Disclosure – </a:t>
            </a:r>
            <a:r>
              <a:rPr lang="en-US" sz="2800" dirty="0"/>
              <a:t>provide key information in a consistent, usable form to libraries about content indexed to facilitate evaluation</a:t>
            </a:r>
          </a:p>
          <a:p>
            <a:r>
              <a:rPr lang="en-US" sz="2800" b="1" dirty="0"/>
              <a:t>Linking – </a:t>
            </a:r>
            <a:r>
              <a:rPr lang="en-US" sz="2800" dirty="0"/>
              <a:t>linking and relevancy methods should not introduce bias to particular content providers; libraries should determine linking choices; annual disclosure related to neutrality</a:t>
            </a:r>
            <a:endParaRPr lang="en-US" sz="2800" b="1" dirty="0"/>
          </a:p>
          <a:p>
            <a:r>
              <a:rPr lang="en-US" sz="2800" b="1" dirty="0"/>
              <a:t>Data transfer – </a:t>
            </a:r>
            <a:r>
              <a:rPr lang="en-US" sz="2800" dirty="0"/>
              <a:t>use existing protocols and provide documentation, preferences, and indication on impact on different processes to content providers</a:t>
            </a:r>
            <a:endParaRPr lang="en-US" sz="20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77397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Survey Says – Attendee Goals for Discovery Systems</a:t>
            </a:r>
            <a:endParaRPr lang="en-US" sz="3200" b="1" dirty="0">
              <a:latin typeface="+mn-lt"/>
            </a:endParaRPr>
          </a:p>
        </p:txBody>
      </p:sp>
      <p:sp>
        <p:nvSpPr>
          <p:cNvPr id="4" name="Content Placeholder 2"/>
          <p:cNvSpPr txBox="1">
            <a:spLocks/>
          </p:cNvSpPr>
          <p:nvPr/>
        </p:nvSpPr>
        <p:spPr>
          <a:xfrm>
            <a:off x="457200" y="10668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endParaRPr lang="en-US" sz="2200" dirty="0" smtClean="0"/>
          </a:p>
          <a:p>
            <a:pPr lvl="1"/>
            <a:r>
              <a:rPr lang="en-US" sz="3200" dirty="0" smtClean="0"/>
              <a:t>Allow users to effectively find and access resources across locally owned, licensed, or open access portions of collections, for all formats of material, whether in print or online/digitized</a:t>
            </a:r>
          </a:p>
          <a:p>
            <a:pPr lvl="1"/>
            <a:r>
              <a:rPr lang="en-US" sz="3200" dirty="0" smtClean="0"/>
              <a:t>All this and make it convenient, seamless,  and well organized, too!</a:t>
            </a:r>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a:t>
            </a:r>
            <a:r>
              <a:rPr lang="en-US" sz="1800" b="1" dirty="0" smtClean="0">
                <a:solidFill>
                  <a:schemeClr val="bg1"/>
                </a:solidFill>
              </a:rPr>
              <a:t>Initiative </a:t>
            </a:r>
            <a:r>
              <a:rPr lang="en-US" sz="1800" b="1" dirty="0">
                <a:solidFill>
                  <a:schemeClr val="bg1"/>
                </a:solidFill>
              </a:rPr>
              <a:t>(ODI) Recommendations to Content Providers and Library Professionals</a:t>
            </a:r>
          </a:p>
        </p:txBody>
      </p:sp>
    </p:spTree>
    <p:extLst>
      <p:ext uri="{BB962C8B-B14F-4D97-AF65-F5344CB8AC3E}">
        <p14:creationId xmlns:p14="http://schemas.microsoft.com/office/powerpoint/2010/main" val="4174391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Recommended Practice  - </a:t>
            </a:r>
            <a:r>
              <a:rPr lang="en-US" sz="3200" b="1" dirty="0" smtClean="0">
                <a:latin typeface="+mn-lt"/>
              </a:rPr>
              <a:t>Conformance Disclosure</a:t>
            </a:r>
          </a:p>
          <a:p>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i="1" dirty="0"/>
              <a:t>Content Provider Conformance </a:t>
            </a:r>
            <a:r>
              <a:rPr lang="en-US" sz="2800" i="1" dirty="0" smtClean="0"/>
              <a:t>Checklist – Appendix B</a:t>
            </a:r>
          </a:p>
          <a:p>
            <a:pPr marL="0" indent="0">
              <a:buNone/>
            </a:pPr>
            <a:endParaRPr lang="en-US" sz="2800" i="1" dirty="0"/>
          </a:p>
          <a:p>
            <a:pPr marL="0" indent="0">
              <a:buNone/>
            </a:pPr>
            <a:endParaRPr lang="en-US" sz="2000"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311" y="2209800"/>
            <a:ext cx="60769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811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Recommended Practice  - </a:t>
            </a:r>
            <a:r>
              <a:rPr lang="en-US" sz="3200" b="1" dirty="0" smtClean="0">
                <a:latin typeface="+mn-lt"/>
              </a:rPr>
              <a:t>Conformance Disclosure</a:t>
            </a:r>
          </a:p>
          <a:p>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i="1" dirty="0" smtClean="0"/>
              <a:t>Discovery Service Provider </a:t>
            </a:r>
            <a:r>
              <a:rPr lang="en-US" sz="2800" i="1" dirty="0"/>
              <a:t>Conformance </a:t>
            </a:r>
            <a:r>
              <a:rPr lang="en-US" sz="2800" i="1" dirty="0" smtClean="0"/>
              <a:t>Checklist – Appendix C</a:t>
            </a:r>
          </a:p>
          <a:p>
            <a:pPr marL="0" indent="0">
              <a:buNone/>
            </a:pPr>
            <a:endParaRPr lang="en-US" sz="2800" i="1" dirty="0"/>
          </a:p>
          <a:p>
            <a:pPr marL="0" indent="0">
              <a:buNone/>
            </a:pPr>
            <a:endParaRPr lang="en-US" sz="2000" dirty="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592" y="2133600"/>
            <a:ext cx="602932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068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Recommended Practice  - </a:t>
            </a:r>
            <a:r>
              <a:rPr lang="en-US" sz="3200" b="1" dirty="0" smtClean="0">
                <a:latin typeface="+mn-lt"/>
              </a:rPr>
              <a:t>Conformance Disclosure</a:t>
            </a:r>
          </a:p>
          <a:p>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400" dirty="0"/>
              <a:t>Provide support for content providers and discovery providers during adoption</a:t>
            </a:r>
          </a:p>
          <a:p>
            <a:pPr lvl="1" indent="-342900"/>
            <a:r>
              <a:rPr lang="en-US" sz="2400" dirty="0"/>
              <a:t>Conformance Checklists</a:t>
            </a:r>
          </a:p>
          <a:p>
            <a:pPr lvl="2" indent="-342900"/>
            <a:r>
              <a:rPr lang="en-US" sz="2200" dirty="0"/>
              <a:t>Content Provider</a:t>
            </a:r>
          </a:p>
          <a:p>
            <a:pPr lvl="2" indent="-342900"/>
            <a:r>
              <a:rPr lang="en-US" sz="2200" dirty="0"/>
              <a:t>Discovery Service Provider</a:t>
            </a:r>
          </a:p>
          <a:p>
            <a:pPr lvl="1" indent="-342900"/>
            <a:r>
              <a:rPr lang="en-US" sz="2400" dirty="0"/>
              <a:t>Conformance Statement Directory</a:t>
            </a:r>
          </a:p>
          <a:p>
            <a:pPr marL="1120140" lvl="2" indent="-457200"/>
            <a:r>
              <a:rPr lang="en-US" dirty="0">
                <a:hlinkClick r:id="rId3"/>
              </a:rPr>
              <a:t>http://www.niso.org/workrooms/odi/conformance/</a:t>
            </a:r>
            <a:endParaRPr lang="en-US" dirty="0"/>
          </a:p>
          <a:p>
            <a:pPr marL="1120140" lvl="2" indent="-457200"/>
            <a:r>
              <a:rPr lang="en-US" dirty="0"/>
              <a:t>Credo</a:t>
            </a:r>
          </a:p>
          <a:p>
            <a:pPr marL="1120140" lvl="2" indent="-457200"/>
            <a:r>
              <a:rPr lang="en-US" dirty="0"/>
              <a:t>EBSCO</a:t>
            </a:r>
          </a:p>
          <a:p>
            <a:pPr marL="1120140" lvl="2" indent="-457200"/>
            <a:r>
              <a:rPr lang="en-US" dirty="0"/>
              <a:t>Ex Libris</a:t>
            </a:r>
          </a:p>
          <a:p>
            <a:pPr marL="1120140" lvl="2" indent="-457200"/>
            <a:r>
              <a:rPr lang="en-US" dirty="0"/>
              <a:t>IEEE</a:t>
            </a:r>
          </a:p>
          <a:p>
            <a:pPr marL="1120140" lvl="2" indent="-457200"/>
            <a:r>
              <a:rPr lang="en-US" dirty="0"/>
              <a:t>Gale</a:t>
            </a:r>
          </a:p>
          <a:p>
            <a:pPr marL="1120140" lvl="2" indent="-457200"/>
            <a:r>
              <a:rPr lang="en-US" dirty="0"/>
              <a:t>ProQuest</a:t>
            </a:r>
          </a:p>
          <a:p>
            <a:pPr marL="1120140" lvl="2" indent="-457200"/>
            <a:r>
              <a:rPr lang="en-US" dirty="0"/>
              <a:t>Sage Publication</a:t>
            </a:r>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2465431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a:latin typeface="+mn-lt"/>
              </a:rPr>
              <a:t>ODI </a:t>
            </a:r>
            <a:r>
              <a:rPr lang="en-US" sz="3200" b="1" dirty="0" smtClean="0">
                <a:latin typeface="+mn-lt"/>
              </a:rPr>
              <a:t>Initiatives – Library Responsibilities</a:t>
            </a:r>
          </a:p>
          <a:p>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i="1" dirty="0"/>
          </a:p>
          <a:p>
            <a:pPr marL="0" indent="0">
              <a:buNone/>
            </a:pPr>
            <a:endParaRPr lang="en-US" sz="2000" dirty="0"/>
          </a:p>
        </p:txBody>
      </p:sp>
      <p:sp>
        <p:nvSpPr>
          <p:cNvPr id="10" name="Content Placeholder 2"/>
          <p:cNvSpPr txBox="1">
            <a:spLocks/>
          </p:cNvSpPr>
          <p:nvPr/>
        </p:nvSpPr>
        <p:spPr>
          <a:xfrm>
            <a:off x="609600" y="13716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r>
              <a:rPr lang="en-US" sz="2400" dirty="0"/>
              <a:t>What </a:t>
            </a:r>
            <a:r>
              <a:rPr lang="en-US" sz="2400" dirty="0" smtClean="0"/>
              <a:t>can libraries do </a:t>
            </a:r>
            <a:r>
              <a:rPr lang="en-US" sz="2400" dirty="0"/>
              <a:t>to </a:t>
            </a:r>
            <a:r>
              <a:rPr lang="en-US" sz="2400" dirty="0" smtClean="0"/>
              <a:t>ensure that discovery services meet user and institutional needs?   Answer, a lot!</a:t>
            </a:r>
          </a:p>
          <a:p>
            <a:pPr lvl="1" indent="-342900"/>
            <a:r>
              <a:rPr lang="en-US" dirty="0" smtClean="0"/>
              <a:t>New guidelines are available on the ODI website:</a:t>
            </a:r>
          </a:p>
          <a:p>
            <a:pPr lvl="2" indent="-342900"/>
            <a:r>
              <a:rPr lang="en-US" dirty="0">
                <a:hlinkClick r:id="rId3"/>
              </a:rPr>
              <a:t>http://www.niso.org/workrooms/odi/library_talking_points</a:t>
            </a:r>
            <a:r>
              <a:rPr lang="en-US" dirty="0" smtClean="0">
                <a:hlinkClick r:id="rId3"/>
              </a:rPr>
              <a:t>/</a:t>
            </a:r>
            <a:endParaRPr lang="en-US" dirty="0" smtClean="0"/>
          </a:p>
          <a:p>
            <a:pPr lvl="2" indent="-342900"/>
            <a:endParaRPr lang="en-US" dirty="0"/>
          </a:p>
          <a:p>
            <a:pPr indent="-342900"/>
            <a:r>
              <a:rPr lang="en-US" sz="2400" dirty="0"/>
              <a:t>What can </a:t>
            </a:r>
            <a:r>
              <a:rPr lang="en-US" sz="2400" dirty="0" smtClean="0"/>
              <a:t>libraries </a:t>
            </a:r>
            <a:r>
              <a:rPr lang="en-US" sz="2400" dirty="0"/>
              <a:t>do to ensure that </a:t>
            </a:r>
            <a:r>
              <a:rPr lang="en-US" sz="2400" dirty="0" smtClean="0"/>
              <a:t>Licensed Content is available discovery systems?   </a:t>
            </a:r>
            <a:r>
              <a:rPr lang="en-US" sz="2400" dirty="0"/>
              <a:t>Answer, a lot!</a:t>
            </a:r>
          </a:p>
          <a:p>
            <a:pPr lvl="1" indent="-342900"/>
            <a:r>
              <a:rPr lang="en-US" dirty="0"/>
              <a:t>New guidelines are available on the ODI website:</a:t>
            </a:r>
          </a:p>
          <a:p>
            <a:pPr lvl="2" indent="-342900"/>
            <a:r>
              <a:rPr lang="en-US" dirty="0">
                <a:hlinkClick r:id="rId3"/>
              </a:rPr>
              <a:t>http://www.niso.org/workrooms/odi/library_talking_points/</a:t>
            </a:r>
            <a:endParaRPr lang="en-US" dirty="0"/>
          </a:p>
          <a:p>
            <a:pPr lvl="2" indent="-342900"/>
            <a:endParaRPr lang="en-US" dirty="0"/>
          </a:p>
          <a:p>
            <a:pPr marL="0" indent="0">
              <a:buNone/>
            </a:pPr>
            <a:endParaRPr lang="en-US" sz="2400" dirty="0"/>
          </a:p>
        </p:txBody>
      </p:sp>
    </p:spTree>
    <p:extLst>
      <p:ext uri="{BB962C8B-B14F-4D97-AF65-F5344CB8AC3E}">
        <p14:creationId xmlns:p14="http://schemas.microsoft.com/office/powerpoint/2010/main" val="919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Why do libraries care about ODI?</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sz="2400" b="1" i="1" spc="-100" dirty="0">
                <a:solidFill>
                  <a:schemeClr val="tx2"/>
                </a:solidFill>
                <a:ea typeface="+mj-ea"/>
                <a:cs typeface="+mj-cs"/>
              </a:rPr>
              <a:t>CONTENT, CONTENT, CONTENT</a:t>
            </a:r>
          </a:p>
          <a:p>
            <a:pPr marL="0" indent="0">
              <a:buNone/>
            </a:pPr>
            <a:r>
              <a:rPr lang="en-US" sz="2400" dirty="0"/>
              <a:t>Discovery system can only be effective if the </a:t>
            </a:r>
            <a:r>
              <a:rPr lang="en-US" sz="2400" b="1" dirty="0"/>
              <a:t>depth</a:t>
            </a:r>
            <a:r>
              <a:rPr lang="en-US" sz="2400" dirty="0"/>
              <a:t> and </a:t>
            </a:r>
            <a:r>
              <a:rPr lang="en-US" sz="2400" b="1" dirty="0"/>
              <a:t>breadth</a:t>
            </a:r>
            <a:r>
              <a:rPr lang="en-US" sz="2400" dirty="0"/>
              <a:t> of indexed content matches the libraries collections</a:t>
            </a:r>
          </a:p>
          <a:p>
            <a:pPr>
              <a:spcAft>
                <a:spcPts val="600"/>
              </a:spcAft>
            </a:pPr>
            <a:r>
              <a:rPr lang="en-US" sz="2400" dirty="0"/>
              <a:t>If discovery systems do not get timely feeds of rich metadata/full text from content providers, libraries are not able to expose their collections to users.</a:t>
            </a:r>
          </a:p>
          <a:p>
            <a:pPr>
              <a:spcAft>
                <a:spcPts val="600"/>
              </a:spcAft>
            </a:pPr>
            <a:r>
              <a:rPr lang="en-US" sz="2400" b="1" dirty="0"/>
              <a:t>All content providers  (including aggregators) need to provide rich quality data to all discovery systems equally!</a:t>
            </a:r>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321392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Why should Content Providers/Aggregators Care?</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sz="2400" b="1" i="1" spc="-100" dirty="0">
                <a:solidFill>
                  <a:schemeClr val="tx2"/>
                </a:solidFill>
                <a:ea typeface="+mj-ea"/>
                <a:cs typeface="+mj-cs"/>
              </a:rPr>
              <a:t>USE, USE, USE</a:t>
            </a:r>
          </a:p>
          <a:p>
            <a:pPr marL="0" indent="0">
              <a:buNone/>
            </a:pPr>
            <a:r>
              <a:rPr lang="en-US" sz="2400" dirty="0"/>
              <a:t>If content is not “findable”  via library “front door”, access and use will go down.</a:t>
            </a:r>
          </a:p>
          <a:p>
            <a:pPr>
              <a:spcAft>
                <a:spcPts val="600"/>
              </a:spcAft>
            </a:pPr>
            <a:r>
              <a:rPr lang="en-US" sz="2400" dirty="0"/>
              <a:t>Much use of discovery systems is for known item searching.</a:t>
            </a:r>
          </a:p>
          <a:p>
            <a:pPr>
              <a:spcAft>
                <a:spcPts val="600"/>
              </a:spcAft>
            </a:pPr>
            <a:r>
              <a:rPr lang="en-US" sz="2400" dirty="0"/>
              <a:t>If not included in discovery, serendipitous exposure of materials in native platforms is missed, which may impact development of advanced information seeking </a:t>
            </a:r>
            <a:r>
              <a:rPr lang="en-US" sz="2400" dirty="0" smtClean="0"/>
              <a:t>skills</a:t>
            </a:r>
            <a:r>
              <a:rPr lang="en-US" dirty="0" smtClean="0"/>
              <a:t/>
            </a:r>
            <a:br>
              <a:rPr lang="en-US" dirty="0" smtClean="0"/>
            </a:br>
            <a:endParaRPr lang="en-US"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519682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84" y="1523999"/>
            <a:ext cx="7121832" cy="34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273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37</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417638"/>
            <a:ext cx="7294880" cy="455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301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34" y="1404500"/>
            <a:ext cx="7652266"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427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39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262063"/>
            <a:ext cx="549592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981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Setting Context for the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r>
              <a:rPr lang="en-US" sz="2200" dirty="0" smtClean="0"/>
              <a:t>Library mission statements align with providing broad and comprehensive access to information to users.</a:t>
            </a:r>
          </a:p>
          <a:p>
            <a:pPr lvl="1"/>
            <a:endParaRPr lang="en-US" sz="2200" dirty="0"/>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6" name="TextBox 5"/>
          <p:cNvSpPr txBox="1"/>
          <p:nvPr/>
        </p:nvSpPr>
        <p:spPr>
          <a:xfrm>
            <a:off x="609600" y="2057400"/>
            <a:ext cx="7467600" cy="4401205"/>
          </a:xfrm>
          <a:prstGeom prst="rect">
            <a:avLst/>
          </a:prstGeom>
          <a:noFill/>
        </p:spPr>
        <p:txBody>
          <a:bodyPr wrap="square" rtlCol="0">
            <a:spAutoFit/>
          </a:bodyPr>
          <a:lstStyle/>
          <a:p>
            <a:pPr lvl="1"/>
            <a:r>
              <a:rPr lang="en-US" sz="1000" dirty="0" smtClean="0"/>
              <a:t>The </a:t>
            </a:r>
            <a:r>
              <a:rPr lang="en-US" sz="1000" dirty="0"/>
              <a:t>Harvard Library advances scholarship and teaching by committing itself to the creation, application, preservation and dissemination of knowledge.</a:t>
            </a:r>
          </a:p>
          <a:p>
            <a:pPr lvl="1"/>
            <a:endParaRPr lang="en-US" sz="1000" i="1" dirty="0"/>
          </a:p>
          <a:p>
            <a:pPr lvl="1"/>
            <a:r>
              <a:rPr lang="en-US" sz="1000" dirty="0"/>
              <a:t>The UC San Diego Library, ranked among the nation's top 25 public academic libraries, plays a critical role in advancing and supporting the university's research, teaching, patient care, and public service missions. The world-renowned research for which UC San Diego is known starts at the UC San Diego Library, which provides the foundation of knowledge needed to advance cutting-edge discoveries in a wide range of disciplines, from healthcare and science to public policy and the arts</a:t>
            </a:r>
            <a:r>
              <a:rPr lang="en-US" sz="1000" dirty="0" smtClean="0"/>
              <a:t>.</a:t>
            </a:r>
          </a:p>
          <a:p>
            <a:pPr lvl="1"/>
            <a:endParaRPr lang="en-US" sz="1000" dirty="0"/>
          </a:p>
          <a:p>
            <a:pPr lvl="1"/>
            <a:r>
              <a:rPr lang="en-US" sz="1000" dirty="0"/>
              <a:t>University of Hawai‘i at </a:t>
            </a:r>
            <a:r>
              <a:rPr lang="en-US" sz="1000" dirty="0" err="1"/>
              <a:t>Mānoa</a:t>
            </a:r>
            <a:r>
              <a:rPr lang="en-US" sz="1000" dirty="0"/>
              <a:t> Library:  Our faculty and staff serve as the human connection between people and the knowledge resources that they need to succeed. We acquire, organize, preserve, and provide access to information resources and are active partners in the University’s mission to promote information literacy. The Library provides a sustainable learning environment that meets the space, computing, and information needs of the UHM academic community. The Library is a premier resource for Hawaii, Pacific and Asia-related research. It facilitates access to knowledge throughout the world and contributes unique content to global networked information resources. </a:t>
            </a:r>
            <a:endParaRPr lang="en-US" sz="1000" dirty="0" smtClean="0"/>
          </a:p>
          <a:p>
            <a:pPr lvl="1"/>
            <a:endParaRPr lang="en-US" sz="1000" dirty="0"/>
          </a:p>
          <a:p>
            <a:pPr lvl="1"/>
            <a:r>
              <a:rPr lang="en-US" sz="1000" dirty="0"/>
              <a:t>The Getty Research Institute is dedicated to furthering knowledge and advancing understanding of the visual arts and their various histories through its expertise, active collecting program, public programs, institutional collaborations, exhibitions, publications, digital services, and residential scholars programs. Its Research Library and Special Collections of rare materials and digital resources serve an international community of scholars and the interested public. The Institute's activities and scholarly resources guide and sustain each other and together provide a unique environment for research, critical inquiry, and scholarly exchange</a:t>
            </a:r>
            <a:r>
              <a:rPr lang="en-US" sz="1000" dirty="0" smtClean="0"/>
              <a:t>.</a:t>
            </a:r>
          </a:p>
          <a:p>
            <a:pPr lvl="1"/>
            <a:endParaRPr lang="en-US" sz="1000" dirty="0"/>
          </a:p>
          <a:p>
            <a:pPr lvl="1"/>
            <a:r>
              <a:rPr lang="en-US" sz="1000" dirty="0"/>
              <a:t>The mission of the University of Toronto Library is to foster the search for knowledge and understanding in the University and the wider community. To this end, we shall provide innovative services and comprehensive access to information founded upon our developing resources as one of the leading research libraries in the world. </a:t>
            </a:r>
            <a:endParaRPr lang="en-US" sz="1000" dirty="0" smtClean="0"/>
          </a:p>
          <a:p>
            <a:pPr lvl="1"/>
            <a:endParaRPr lang="en-US" sz="1000" dirty="0"/>
          </a:p>
          <a:p>
            <a:pPr lvl="1"/>
            <a:r>
              <a:rPr lang="en-US" sz="1000" dirty="0"/>
              <a:t>KU Libraries advance discovery, innovation and learning for KU, for the state of Kansas and for a rapidly expanding community of world scholars. We equip our students for a knowledge-driven, global society, and we support research and scholarly communication through collaborative opportunities at KU and beyond.</a:t>
            </a:r>
          </a:p>
        </p:txBody>
      </p:sp>
    </p:spTree>
    <p:extLst>
      <p:ext uri="{BB962C8B-B14F-4D97-AF65-F5344CB8AC3E}">
        <p14:creationId xmlns:p14="http://schemas.microsoft.com/office/powerpoint/2010/main" val="13461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417638"/>
            <a:ext cx="7518242"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7288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1417638"/>
            <a:ext cx="7398605" cy="441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815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28800"/>
            <a:ext cx="682578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74222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46138"/>
            <a:ext cx="4923528"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17638"/>
            <a:ext cx="6891244"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86107"/>
            <a:ext cx="69818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47</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3999"/>
            <a:ext cx="8010041" cy="392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91" y="1295400"/>
            <a:ext cx="7579764" cy="43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49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933" y="1143000"/>
            <a:ext cx="6048534" cy="514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Setting Context for the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r>
              <a:rPr lang="en-US" sz="2200" dirty="0" smtClean="0"/>
              <a:t>Content provider mission statements align with library goals.</a:t>
            </a:r>
          </a:p>
          <a:p>
            <a:pPr lvl="1"/>
            <a:endParaRPr lang="en-US" sz="2200" dirty="0"/>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6" name="TextBox 5"/>
          <p:cNvSpPr txBox="1"/>
          <p:nvPr/>
        </p:nvSpPr>
        <p:spPr>
          <a:xfrm>
            <a:off x="609600" y="2057400"/>
            <a:ext cx="7467600" cy="4870564"/>
          </a:xfrm>
          <a:prstGeom prst="rect">
            <a:avLst/>
          </a:prstGeom>
          <a:noFill/>
        </p:spPr>
        <p:txBody>
          <a:bodyPr wrap="square" rtlCol="0">
            <a:spAutoFit/>
          </a:bodyPr>
          <a:lstStyle/>
          <a:p>
            <a:pPr lvl="1"/>
            <a:r>
              <a:rPr lang="en-US" sz="1400" dirty="0"/>
              <a:t>SSAP is committed to producing classics of broad and long-lasting influence both within academia and beyond, and increasingly, both inside and outside of China. In addition to books in a wide range of topics in sociology, history, law, education, environment, economics, linguistics and other disciplines, SSAP has spearheaded and made great strides in serial publications and multimedia products.</a:t>
            </a:r>
          </a:p>
          <a:p>
            <a:pPr lvl="1"/>
            <a:endParaRPr lang="en-US" sz="1400" dirty="0"/>
          </a:p>
          <a:p>
            <a:pPr lvl="1"/>
            <a:r>
              <a:rPr lang="en-US" sz="1400" dirty="0"/>
              <a:t>CIBTC has always shouldered the task of disseminating the fine culture of the Chinese nation, promoting cultural exchanges between China and the rest of the world, expanding international trade of publications and other cultural products. </a:t>
            </a:r>
          </a:p>
          <a:p>
            <a:pPr lvl="1"/>
            <a:endParaRPr lang="en-US" sz="1400" dirty="0"/>
          </a:p>
          <a:p>
            <a:pPr lvl="1"/>
            <a:r>
              <a:rPr lang="en-US" sz="1400" dirty="0"/>
              <a:t>CNKI specific objectives 1. large-scale integration of integrated knowledge and information resources, improve the comprehensive and overall added value of the use of resources.  2. construction of knowledge diffusion and dissemination of resources on the Internet value-added services platform, resource sharing for the whole society, digital learning, knowledge innovative information conditions. 3.  The construction of knowledge the depth of resources development and utilization platform to provide information means knowledge management and knowledge services </a:t>
            </a:r>
            <a:r>
              <a:rPr lang="en-US" sz="1600" dirty="0"/>
              <a:t>to</a:t>
            </a:r>
            <a:r>
              <a:rPr lang="en-US" sz="1400" dirty="0"/>
              <a:t> all sectors of society. 4.  Create an internet publishing market environment and commercial mechanisms release of knowledge resources to produce publications department, promoting cultural publishing, and industrial modernization by leaps and bounds.</a:t>
            </a:r>
          </a:p>
          <a:p>
            <a:endParaRPr lang="en-US" sz="1100" dirty="0"/>
          </a:p>
          <a:p>
            <a:pPr lvl="1"/>
            <a:endParaRPr lang="en-US" sz="2000" dirty="0"/>
          </a:p>
        </p:txBody>
      </p:sp>
    </p:spTree>
    <p:extLst>
      <p:ext uri="{BB962C8B-B14F-4D97-AF65-F5344CB8AC3E}">
        <p14:creationId xmlns:p14="http://schemas.microsoft.com/office/powerpoint/2010/main" val="28382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 y="1143000"/>
            <a:ext cx="7934325" cy="433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467600" cy="463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077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03434"/>
            <a:ext cx="6920057"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5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6690426"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077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56" y="1219200"/>
            <a:ext cx="7425444" cy="471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07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739" y="990600"/>
            <a:ext cx="5890921"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077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50" y="1143000"/>
            <a:ext cx="7027699" cy="463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07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57</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1029948"/>
            <a:ext cx="5924550" cy="531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36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87" y="990600"/>
            <a:ext cx="7984026" cy="529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3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59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64" y="1066800"/>
            <a:ext cx="6248872" cy="498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3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Setting Context for the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r>
              <a:rPr lang="en-US" sz="2200" dirty="0"/>
              <a:t>Discovery Service Provider missions also align with these goals.</a:t>
            </a:r>
          </a:p>
          <a:p>
            <a:pPr lvl="1"/>
            <a:endParaRPr lang="en-US" sz="2200" dirty="0"/>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6" name="TextBox 5"/>
          <p:cNvSpPr txBox="1"/>
          <p:nvPr/>
        </p:nvSpPr>
        <p:spPr>
          <a:xfrm>
            <a:off x="609600" y="2057400"/>
            <a:ext cx="7467600" cy="4062651"/>
          </a:xfrm>
          <a:prstGeom prst="rect">
            <a:avLst/>
          </a:prstGeom>
          <a:noFill/>
        </p:spPr>
        <p:txBody>
          <a:bodyPr wrap="square" rtlCol="0">
            <a:spAutoFit/>
          </a:bodyPr>
          <a:lstStyle/>
          <a:p>
            <a:pPr lvl="1"/>
            <a:r>
              <a:rPr lang="en-US" sz="1400" dirty="0"/>
              <a:t>EBSCO EDS - brings together the most comprehensive collection of content—including superior indexing from top subject indexes, high-end full text and the entire library collection—all within an unparalleled full-featured, customizable discovery layer experience</a:t>
            </a:r>
            <a:r>
              <a:rPr lang="en-US" sz="1400" dirty="0" smtClean="0"/>
              <a:t>.</a:t>
            </a:r>
          </a:p>
          <a:p>
            <a:pPr lvl="1"/>
            <a:endParaRPr lang="en-US" sz="1400" dirty="0"/>
          </a:p>
          <a:p>
            <a:pPr lvl="1"/>
            <a:r>
              <a:rPr lang="en-US" sz="1400" dirty="0"/>
              <a:t>Ex Libris Primo – a one-stop system that helps a library expose the richness of its collections, engage users with an up-to-date </a:t>
            </a:r>
            <a:r>
              <a:rPr lang="en-US" sz="1400" dirty="0" smtClean="0"/>
              <a:t>experience</a:t>
            </a:r>
            <a:r>
              <a:rPr lang="en-US" sz="1400" dirty="0"/>
              <a:t>, and assist them in obtaining all of the libraries local and remote </a:t>
            </a:r>
            <a:r>
              <a:rPr lang="en-US" sz="1400" dirty="0" smtClean="0"/>
              <a:t>resources</a:t>
            </a:r>
          </a:p>
          <a:p>
            <a:pPr lvl="1"/>
            <a:endParaRPr lang="en-US" sz="1400" dirty="0"/>
          </a:p>
          <a:p>
            <a:pPr lvl="1"/>
            <a:r>
              <a:rPr lang="en-US" sz="1400" dirty="0"/>
              <a:t>OCLC </a:t>
            </a:r>
            <a:r>
              <a:rPr lang="en-US" sz="1400" dirty="0" err="1"/>
              <a:t>WorldCat</a:t>
            </a:r>
            <a:r>
              <a:rPr lang="en-US" sz="1400" dirty="0"/>
              <a:t> Local - provides access to more than 1.9 billion electronic, digital and physical resources in libraries around the world, through a single search of </a:t>
            </a:r>
            <a:r>
              <a:rPr lang="en-US" sz="1400" dirty="0" err="1"/>
              <a:t>WorldCat</a:t>
            </a:r>
            <a:r>
              <a:rPr lang="en-US" sz="1400" dirty="0"/>
              <a:t> and a central index that represents more than 2,200 e-content collections. </a:t>
            </a:r>
            <a:endParaRPr lang="en-US" sz="1400" dirty="0" smtClean="0"/>
          </a:p>
          <a:p>
            <a:pPr lvl="1"/>
            <a:endParaRPr lang="en-US" sz="1400" dirty="0"/>
          </a:p>
          <a:p>
            <a:pPr lvl="1"/>
            <a:r>
              <a:rPr lang="en-US" sz="1400" dirty="0"/>
              <a:t>ProQuest Summon - increases the value of your library by delivering an unprecedented research experience. More than a single-search box, the service makes your collection more discoverable and provides unique ways for users to connect with librarians. The result is a rich research experience that presents results without bias, increases resource usage, strengthens the library’s role in the research process, and meets user expectations.</a:t>
            </a:r>
            <a:endParaRPr lang="en-US" sz="1100" dirty="0"/>
          </a:p>
          <a:p>
            <a:pPr lvl="1"/>
            <a:endParaRPr lang="en-US" sz="2000" dirty="0"/>
          </a:p>
        </p:txBody>
      </p:sp>
    </p:spTree>
    <p:extLst>
      <p:ext uri="{BB962C8B-B14F-4D97-AF65-F5344CB8AC3E}">
        <p14:creationId xmlns:p14="http://schemas.microsoft.com/office/powerpoint/2010/main" val="31967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6817462" cy="480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36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1047750"/>
            <a:ext cx="5838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2179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62</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06761"/>
            <a:ext cx="5924550" cy="506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054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63</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0137"/>
            <a:ext cx="6138862" cy="518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054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64</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17638"/>
            <a:ext cx="6858000" cy="417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05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65</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Library Front Doors</a:t>
            </a:r>
            <a:endParaRPr lang="en-US" sz="3200" b="1" dirty="0">
              <a:latin typeface="+mn-lt"/>
            </a:endParaRPr>
          </a:p>
        </p:txBody>
      </p:sp>
      <p:sp>
        <p:nvSpPr>
          <p:cNvPr id="4" name="Content Placeholder 2"/>
          <p:cNvSpPr txBox="1">
            <a:spLocks/>
          </p:cNvSpPr>
          <p:nvPr/>
        </p:nvSpPr>
        <p:spPr>
          <a:xfrm>
            <a:off x="457200" y="1523999"/>
            <a:ext cx="7620000" cy="4818185"/>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endParaRPr lang="en-US" dirty="0"/>
          </a:p>
        </p:txBody>
      </p:sp>
      <p:sp>
        <p:nvSpPr>
          <p:cNvPr id="7"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425" y="1066800"/>
            <a:ext cx="6643549"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054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66</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Small Group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r>
              <a:rPr lang="en-US" sz="2400" dirty="0" smtClean="0"/>
              <a:t>What current challenges do you think can be overcome with ODI work to date?   </a:t>
            </a:r>
          </a:p>
          <a:p>
            <a:pPr lvl="1" indent="-342900"/>
            <a:r>
              <a:rPr lang="en-US" dirty="0" smtClean="0"/>
              <a:t>What actions are required by each stakeholder group to move this work forward?  </a:t>
            </a:r>
          </a:p>
          <a:p>
            <a:pPr lvl="1" indent="-342900"/>
            <a:r>
              <a:rPr lang="en-US" dirty="0" smtClean="0"/>
              <a:t>What actions can you take?</a:t>
            </a:r>
          </a:p>
          <a:p>
            <a:pPr lvl="1" indent="-342900"/>
            <a:r>
              <a:rPr lang="en-US" b="1" u="sng" dirty="0" smtClean="0"/>
              <a:t>Are there other </a:t>
            </a:r>
            <a:r>
              <a:rPr lang="en-US" b="1" u="sng" dirty="0" err="1" smtClean="0"/>
              <a:t>currrent</a:t>
            </a:r>
            <a:r>
              <a:rPr lang="en-US" b="1" u="sng" dirty="0" smtClean="0"/>
              <a:t> topics ODI should address?</a:t>
            </a:r>
            <a:r>
              <a:rPr lang="en-US" b="1" u="sng" dirty="0"/>
              <a:t/>
            </a:r>
            <a:br>
              <a:rPr lang="en-US" b="1" u="sng" dirty="0"/>
            </a:br>
            <a:endParaRPr lang="en-US" b="1" dirty="0"/>
          </a:p>
          <a:p>
            <a:pPr lvl="0"/>
            <a:r>
              <a:rPr lang="en-US" sz="2400" dirty="0" smtClean="0"/>
              <a:t>Looking forward into the future, what features are most important for 2018?  2021?   Beyond?</a:t>
            </a:r>
            <a:r>
              <a:rPr lang="en-US" sz="2400" b="1" dirty="0" smtClean="0"/>
              <a:t/>
            </a:r>
            <a:br>
              <a:rPr lang="en-US" sz="2400" b="1" dirty="0" smtClean="0"/>
            </a:br>
            <a:endParaRPr lang="en-US" sz="24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0179775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67</a:t>
            </a:fld>
            <a:endParaRPr lang="en-US"/>
          </a:p>
        </p:txBody>
      </p:sp>
      <p:sp>
        <p:nvSpPr>
          <p:cNvPr id="3" name="Title 1"/>
          <p:cNvSpPr txBox="1">
            <a:spLocks/>
          </p:cNvSpPr>
          <p:nvPr/>
        </p:nvSpPr>
        <p:spPr>
          <a:xfrm>
            <a:off x="423041"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Themes from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r>
              <a:rPr lang="en-US" sz="2400" dirty="0" smtClean="0"/>
              <a:t>In the current information ecosystem, metadata increasingly flows from publishers to local systems.  Quality metadata stems from investment in resources. Many publishers who invest in metadata see it as an asset; some smaller publishers may not have the resources to create or distribute quality metadata.   There was concern that some providers may be most driven by profit, not by library user needs.  Communication is needed to help ensure the message of ODI and library needs are heard.   Note, publishers in the room noted their willingness to take part in these conversations.</a:t>
            </a:r>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24906305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68</a:t>
            </a:fld>
            <a:endParaRPr lang="en-US"/>
          </a:p>
        </p:txBody>
      </p:sp>
      <p:sp>
        <p:nvSpPr>
          <p:cNvPr id="3" name="Title 1"/>
          <p:cNvSpPr txBox="1">
            <a:spLocks/>
          </p:cNvSpPr>
          <p:nvPr/>
        </p:nvSpPr>
        <p:spPr>
          <a:xfrm>
            <a:off x="423041"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Themes from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r>
              <a:rPr lang="en-US" sz="2400" dirty="0"/>
              <a:t>CEAL represents specialized community with unique needs related to non-roman data.  There are concerns around quality of data and ability to advocate for more quality.  In addition, current discovery systems do not seem to be optimized  to CJK specific needs, and do not appear to include mapping tables or other functions to help with the metadata structure needs for this community.  </a:t>
            </a:r>
            <a:endParaRPr lang="en-US" sz="2400" dirty="0" smtClean="0"/>
          </a:p>
          <a:p>
            <a:r>
              <a:rPr lang="en-US" sz="2400" dirty="0" smtClean="0"/>
              <a:t>There </a:t>
            </a:r>
            <a:r>
              <a:rPr lang="en-US" sz="2400" dirty="0"/>
              <a:t>was desire for an “International ODI” to help further define the issues and to propose solutions, or for the current group to increase efforts to reach out to international publishers</a:t>
            </a:r>
            <a:r>
              <a:rPr lang="en-US" sz="2400" dirty="0" smtClean="0"/>
              <a:t>. </a:t>
            </a:r>
            <a:r>
              <a:rPr lang="en-US" sz="2400" dirty="0"/>
              <a:t>The group encouraged ODI to continue to work on making the ODI concepts more accessible and sharing more across the community.</a:t>
            </a:r>
          </a:p>
          <a:p>
            <a:pPr lvl="0"/>
            <a:endParaRPr lang="en-US" sz="20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2025068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69</a:t>
            </a:fld>
            <a:endParaRPr lang="en-US"/>
          </a:p>
        </p:txBody>
      </p:sp>
      <p:sp>
        <p:nvSpPr>
          <p:cNvPr id="3" name="Title 1"/>
          <p:cNvSpPr txBox="1">
            <a:spLocks/>
          </p:cNvSpPr>
          <p:nvPr/>
        </p:nvSpPr>
        <p:spPr>
          <a:xfrm>
            <a:off x="423041"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Themes from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400" dirty="0"/>
              <a:t>Concerns were raised related to protection of subscribed content within discovery tools.  It should be noted that discovery systems do not provide underlying content, but provide links to content provided through other platforms.  Access to this linked content is controlled by the owners.  </a:t>
            </a:r>
            <a:r>
              <a:rPr lang="en-US" sz="2400"/>
              <a:t>In addition, most discovery systems have the facility to limit search of metadata and full text to mutual subscribers, if the content providers wants to index or display metadata only to authenticated customers.</a:t>
            </a:r>
          </a:p>
          <a:p>
            <a:pPr lvl="0"/>
            <a:endParaRPr lang="en-US" sz="20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269023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7</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Setting Context for the Discussion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11480" lvl="1" indent="0" algn="ctr">
              <a:buNone/>
            </a:pPr>
            <a:r>
              <a:rPr lang="en-US" sz="5400" b="1" i="1" spc="-100" dirty="0">
                <a:solidFill>
                  <a:schemeClr val="tx2"/>
                </a:solidFill>
                <a:ea typeface="+mj-ea"/>
                <a:cs typeface="+mj-cs"/>
              </a:rPr>
              <a:t>Why do we need a workshop, then?  </a:t>
            </a:r>
            <a:endParaRPr lang="en-US" sz="5400" b="1" i="1" spc="-100" dirty="0" smtClean="0">
              <a:solidFill>
                <a:schemeClr val="tx2"/>
              </a:solidFill>
              <a:ea typeface="+mj-ea"/>
              <a:cs typeface="+mj-cs"/>
            </a:endParaRPr>
          </a:p>
          <a:p>
            <a:pPr marL="411480" lvl="1" indent="0" algn="ctr">
              <a:buNone/>
            </a:pPr>
            <a:r>
              <a:rPr lang="en-US" sz="5400" b="1" i="1" spc="-100" dirty="0" smtClean="0">
                <a:solidFill>
                  <a:schemeClr val="tx2"/>
                </a:solidFill>
                <a:ea typeface="+mj-ea"/>
                <a:cs typeface="+mj-cs"/>
              </a:rPr>
              <a:t>What </a:t>
            </a:r>
            <a:r>
              <a:rPr lang="en-US" sz="5400" b="1" i="1" spc="-100" dirty="0">
                <a:solidFill>
                  <a:schemeClr val="tx2"/>
                </a:solidFill>
                <a:ea typeface="+mj-ea"/>
                <a:cs typeface="+mj-cs"/>
              </a:rPr>
              <a:t>are the challenges?  Let’s start first with a </a:t>
            </a:r>
            <a:r>
              <a:rPr lang="en-US" sz="5400" b="1" i="1" spc="-100" dirty="0" smtClean="0">
                <a:solidFill>
                  <a:schemeClr val="tx2"/>
                </a:solidFill>
                <a:ea typeface="+mj-ea"/>
                <a:cs typeface="+mj-cs"/>
              </a:rPr>
              <a:t>quick review </a:t>
            </a:r>
            <a:r>
              <a:rPr lang="en-US" sz="5400" b="1" i="1" spc="-100" dirty="0">
                <a:solidFill>
                  <a:schemeClr val="tx2"/>
                </a:solidFill>
                <a:ea typeface="+mj-ea"/>
                <a:cs typeface="+mj-cs"/>
              </a:rPr>
              <a:t>of </a:t>
            </a:r>
            <a:endParaRPr lang="en-US" sz="5400" b="1" i="1" spc="-100" dirty="0" smtClean="0">
              <a:solidFill>
                <a:schemeClr val="tx2"/>
              </a:solidFill>
              <a:ea typeface="+mj-ea"/>
              <a:cs typeface="+mj-cs"/>
            </a:endParaRPr>
          </a:p>
          <a:p>
            <a:pPr marL="411480" lvl="1" indent="0" algn="ctr">
              <a:buNone/>
            </a:pPr>
            <a:r>
              <a:rPr lang="en-US" sz="5400" b="1" i="1" spc="-100" dirty="0" smtClean="0">
                <a:solidFill>
                  <a:schemeClr val="tx2"/>
                </a:solidFill>
                <a:ea typeface="+mj-ea"/>
                <a:cs typeface="+mj-cs"/>
              </a:rPr>
              <a:t>research </a:t>
            </a:r>
            <a:r>
              <a:rPr lang="en-US" sz="5400" b="1" i="1" spc="-100" dirty="0">
                <a:solidFill>
                  <a:schemeClr val="tx2"/>
                </a:solidFill>
                <a:ea typeface="+mj-ea"/>
                <a:cs typeface="+mj-cs"/>
              </a:rPr>
              <a:t>history.</a:t>
            </a:r>
          </a:p>
        </p:txBody>
      </p:sp>
      <p:sp>
        <p:nvSpPr>
          <p:cNvPr id="5"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3075661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70</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ODI Participation</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r>
              <a:rPr lang="en-US" sz="2000" dirty="0"/>
              <a:t>Review NISO RP-19-2014, Open Discovery Initiative: Promoting Transparency in Discovery</a:t>
            </a:r>
            <a:br>
              <a:rPr lang="en-US" sz="2000" dirty="0"/>
            </a:br>
            <a:r>
              <a:rPr lang="en-US" sz="1800" b="1" u="sng" dirty="0">
                <a:hlinkClick r:id="rId3"/>
              </a:rPr>
              <a:t>Download NISO RP-19-2014 PDF</a:t>
            </a:r>
            <a:r>
              <a:rPr lang="en-US" sz="1800" b="1" u="sng" dirty="0"/>
              <a:t/>
            </a:r>
            <a:br>
              <a:rPr lang="en-US" sz="1800" b="1" u="sng" dirty="0"/>
            </a:br>
            <a:endParaRPr lang="en-US" sz="1800" b="1" dirty="0"/>
          </a:p>
          <a:p>
            <a:pPr lvl="0"/>
            <a:r>
              <a:rPr lang="en-US" sz="2000" dirty="0"/>
              <a:t>On the web: </a:t>
            </a:r>
            <a:r>
              <a:rPr lang="en-US" sz="1800" b="1" dirty="0">
                <a:hlinkClick r:id="rId4"/>
              </a:rPr>
              <a:t>http://</a:t>
            </a:r>
            <a:r>
              <a:rPr lang="en-US" sz="1800" b="1" dirty="0" smtClean="0">
                <a:hlinkClick r:id="rId4"/>
              </a:rPr>
              <a:t>www.niso.org/workrooms/odi</a:t>
            </a:r>
            <a:r>
              <a:rPr lang="en-US" sz="2000" b="1" dirty="0" smtClean="0"/>
              <a:t/>
            </a:r>
            <a:br>
              <a:rPr lang="en-US" sz="2000" b="1" dirty="0" smtClean="0"/>
            </a:br>
            <a:endParaRPr lang="en-US" sz="2000" dirty="0"/>
          </a:p>
          <a:p>
            <a:r>
              <a:rPr lang="en-US" sz="2000" dirty="0"/>
              <a:t>Help with Conformance </a:t>
            </a:r>
            <a:r>
              <a:rPr lang="en-US" sz="2000" dirty="0" smtClean="0"/>
              <a:t>Checklist</a:t>
            </a:r>
          </a:p>
          <a:p>
            <a:pPr marL="411480" lvl="1" indent="0">
              <a:buNone/>
            </a:pPr>
            <a:r>
              <a:rPr lang="en-US" sz="1800" b="1" dirty="0" smtClean="0">
                <a:hlinkClick r:id="rId5"/>
              </a:rPr>
              <a:t>http</a:t>
            </a:r>
            <a:r>
              <a:rPr lang="en-US" sz="1800" b="1" dirty="0">
                <a:hlinkClick r:id="rId5"/>
              </a:rPr>
              <a:t>://</a:t>
            </a:r>
            <a:r>
              <a:rPr lang="en-US" sz="1800" b="1" dirty="0" smtClean="0">
                <a:hlinkClick r:id="rId5"/>
              </a:rPr>
              <a:t>www.niso.org/workrooms/odi/conformance</a:t>
            </a:r>
            <a:endParaRPr lang="en-US" sz="1800" b="1" dirty="0" smtClean="0"/>
          </a:p>
          <a:p>
            <a:pPr marL="411480" lvl="1" indent="0">
              <a:buNone/>
            </a:pPr>
            <a:endParaRPr lang="en-US" sz="1800" b="1" dirty="0" smtClean="0"/>
          </a:p>
          <a:p>
            <a:pPr lvl="0"/>
            <a:r>
              <a:rPr lang="en-US" sz="2000" dirty="0"/>
              <a:t>Library Materials</a:t>
            </a:r>
          </a:p>
          <a:p>
            <a:pPr marL="411480" lvl="1" indent="0">
              <a:buNone/>
            </a:pPr>
            <a:r>
              <a:rPr lang="en-US" sz="1800" b="1" dirty="0" smtClean="0">
                <a:hlinkClick r:id="rId6"/>
              </a:rPr>
              <a:t>http</a:t>
            </a:r>
            <a:r>
              <a:rPr lang="en-US" sz="1800" b="1" dirty="0">
                <a:hlinkClick r:id="rId6"/>
              </a:rPr>
              <a:t>://www.niso.org/workrooms/odi/library_talking_points/</a:t>
            </a:r>
            <a:r>
              <a:rPr lang="en-US" sz="1800" b="1" dirty="0" smtClean="0"/>
              <a:t/>
            </a:r>
            <a:br>
              <a:rPr lang="en-US" sz="1800" b="1" dirty="0" smtClean="0"/>
            </a:br>
            <a:endParaRPr lang="en-US" sz="1800" dirty="0"/>
          </a:p>
          <a:p>
            <a:pPr lvl="0"/>
            <a:r>
              <a:rPr lang="en-US" sz="2000" dirty="0"/>
              <a:t>Twitter: </a:t>
            </a:r>
            <a:r>
              <a:rPr lang="en-US" sz="2000" b="1" dirty="0">
                <a:hlinkClick r:id="rId7"/>
              </a:rPr>
              <a:t> </a:t>
            </a:r>
            <a:r>
              <a:rPr lang="en-US" sz="1800" b="1" dirty="0">
                <a:hlinkClick r:id="rId7"/>
              </a:rPr>
              <a:t>@NISO_ODI</a:t>
            </a:r>
            <a:r>
              <a:rPr lang="en-US" sz="1800" dirty="0"/>
              <a:t> </a:t>
            </a:r>
            <a:r>
              <a:rPr lang="en-US" sz="2000" dirty="0" smtClean="0"/>
              <a:t/>
            </a:r>
            <a:br>
              <a:rPr lang="en-US" sz="2000" dirty="0" smtClean="0"/>
            </a:br>
            <a:endParaRPr lang="en-US" sz="2000" dirty="0"/>
          </a:p>
          <a:p>
            <a:pPr lvl="0"/>
            <a:r>
              <a:rPr lang="en-US" sz="2000" dirty="0"/>
              <a:t>Via email, subscribe:</a:t>
            </a:r>
            <a:r>
              <a:rPr lang="en-US" sz="2000" b="1" dirty="0"/>
              <a:t> </a:t>
            </a:r>
            <a:r>
              <a:rPr lang="en-US" sz="1800" b="1" dirty="0">
                <a:hlinkClick r:id="rId8"/>
              </a:rPr>
              <a:t>http://www.niso.org/lists/opendiscovery/</a:t>
            </a:r>
            <a:r>
              <a:rPr lang="en-US" sz="1800" b="1" dirty="0"/>
              <a:t> </a:t>
            </a:r>
            <a:endParaRPr lang="en-US" sz="18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42529228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71</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Questions?  </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endParaRPr lang="en-US" sz="2400" dirty="0"/>
          </a:p>
        </p:txBody>
      </p:sp>
      <p:sp>
        <p:nvSpPr>
          <p:cNvPr id="6"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
        <p:nvSpPr>
          <p:cNvPr id="5" name="Rectangle 4"/>
          <p:cNvSpPr/>
          <p:nvPr/>
        </p:nvSpPr>
        <p:spPr>
          <a:xfrm>
            <a:off x="1981200" y="1765280"/>
            <a:ext cx="4572000" cy="3416320"/>
          </a:xfrm>
          <a:prstGeom prst="rect">
            <a:avLst/>
          </a:prstGeom>
        </p:spPr>
        <p:txBody>
          <a:bodyPr>
            <a:spAutoFit/>
          </a:bodyPr>
          <a:lstStyle/>
          <a:p>
            <a:pPr algn="ctr"/>
            <a:r>
              <a:rPr lang="en-US" sz="5400" b="1" i="1" spc="-100" dirty="0">
                <a:solidFill>
                  <a:schemeClr val="tx2"/>
                </a:solidFill>
                <a:ea typeface="+mj-ea"/>
                <a:cs typeface="+mj-cs"/>
              </a:rPr>
              <a:t>Thank you! </a:t>
            </a:r>
          </a:p>
          <a:p>
            <a:pPr algn="ctr"/>
            <a:endParaRPr lang="en-US" b="1" dirty="0" smtClean="0">
              <a:latin typeface="Arial" panose="020B0604020202020204" pitchFamily="34" charset="0"/>
              <a:cs typeface="Arial" panose="020B0604020202020204" pitchFamily="34" charset="0"/>
            </a:endParaRPr>
          </a:p>
          <a:p>
            <a:pPr algn="ctr"/>
            <a:r>
              <a:rPr lang="en-US" b="1" dirty="0" smtClean="0">
                <a:latin typeface="Arial" panose="020B0604020202020204" pitchFamily="34" charset="0"/>
                <a:cs typeface="Arial" panose="020B0604020202020204" pitchFamily="34" charset="0"/>
              </a:rPr>
              <a:t>Laura Morse</a:t>
            </a:r>
          </a:p>
          <a:p>
            <a:pPr algn="ctr"/>
            <a:r>
              <a:rPr lang="en-US" b="1" dirty="0" smtClean="0">
                <a:latin typeface="Arial" panose="020B0604020202020204" pitchFamily="34" charset="0"/>
                <a:cs typeface="Arial" panose="020B0604020202020204" pitchFamily="34" charset="0"/>
                <a:hlinkClick r:id="rId3"/>
              </a:rPr>
              <a:t>laura_morse@harvard.edu</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Director, Library Systems</a:t>
            </a:r>
          </a:p>
          <a:p>
            <a:pPr algn="ctr"/>
            <a:r>
              <a:rPr lang="en-US" b="1" dirty="0">
                <a:latin typeface="Arial" panose="020B0604020202020204" pitchFamily="34" charset="0"/>
                <a:cs typeface="Arial" panose="020B0604020202020204" pitchFamily="34" charset="0"/>
              </a:rPr>
              <a:t>Harvard </a:t>
            </a:r>
            <a:r>
              <a:rPr lang="en-US" b="1" dirty="0" smtClean="0">
                <a:latin typeface="Arial" panose="020B0604020202020204" pitchFamily="34" charset="0"/>
                <a:cs typeface="Arial" panose="020B0604020202020204" pitchFamily="34" charset="0"/>
              </a:rPr>
              <a:t>University</a:t>
            </a:r>
          </a:p>
          <a:p>
            <a:pPr algn="ctr"/>
            <a:endParaRPr lang="en-US" b="1"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a:p>
            <a:pPr algn="ctr"/>
            <a:r>
              <a:rPr lang="en-US" b="1" dirty="0" smtClean="0">
                <a:latin typeface="Arial" panose="020B0604020202020204" pitchFamily="34" charset="0"/>
                <a:cs typeface="Arial" panose="020B0604020202020204" pitchFamily="34" charset="0"/>
              </a:rPr>
              <a:t>Contact ODI Standing Committee</a:t>
            </a:r>
          </a:p>
          <a:p>
            <a:pPr algn="ctr"/>
            <a:r>
              <a:rPr lang="en-US" b="1" dirty="0" smtClean="0">
                <a:latin typeface="Arial" panose="020B0604020202020204" pitchFamily="34" charset="0"/>
                <a:cs typeface="Arial" panose="020B0604020202020204" pitchFamily="34" charset="0"/>
                <a:hlinkClick r:id="rId4"/>
              </a:rPr>
              <a:t>odi-sc@list.niso.org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35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64D4FB-F887-427B-BC3F-9B640F079D6E}" type="slidenum">
              <a:rPr lang="en-US" smtClean="0"/>
              <a:pPr/>
              <a:t>8</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We have come a long way, quickly.</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en-US" sz="2400" dirty="0"/>
          </a:p>
        </p:txBody>
      </p:sp>
      <p:pic>
        <p:nvPicPr>
          <p:cNvPr id="4098" name="Picture 2" descr="http://ids.lib.harvard.edu/ids/view/view/6593188?viewheight=474&amp;captionText=Harvard+University%2C+Harvard+University+Archives%2C+W368385_1&amp;height=474&amp;width=600&amp;viewwidt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13" y="1417638"/>
            <a:ext cx="4797343" cy="39163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241" y="3455338"/>
            <a:ext cx="4637672" cy="294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spTree>
    <p:extLst>
      <p:ext uri="{BB962C8B-B14F-4D97-AF65-F5344CB8AC3E}">
        <p14:creationId xmlns:p14="http://schemas.microsoft.com/office/powerpoint/2010/main" val="1411232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a:stretch>
            <a:fillRect/>
          </a:stretch>
        </p:blipFill>
        <p:spPr bwMode="auto">
          <a:xfrm>
            <a:off x="3251870" y="609600"/>
            <a:ext cx="5198919" cy="4343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164D4FB-F887-427B-BC3F-9B640F079D6E}" type="slidenum">
              <a:rPr lang="en-US" smtClean="0"/>
              <a:pPr/>
              <a:t>9</a:t>
            </a:fld>
            <a:endParaRPr lang="en-US"/>
          </a:p>
        </p:txBody>
      </p:sp>
      <p:sp>
        <p:nvSpPr>
          <p:cNvPr id="3" name="Title 1"/>
          <p:cNvSpPr txBox="1">
            <a:spLocks/>
          </p:cNvSpPr>
          <p:nvPr/>
        </p:nvSpPr>
        <p:spPr>
          <a:xfrm>
            <a:off x="457200" y="27463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latin typeface="+mn-lt"/>
              </a:rPr>
              <a:t>We have come a long way, quickly.</a:t>
            </a:r>
            <a:endParaRPr lang="en-US" sz="3200" b="1" dirty="0">
              <a:latin typeface="+mn-lt"/>
            </a:endParaRPr>
          </a:p>
        </p:txBody>
      </p:sp>
      <p:sp>
        <p:nvSpPr>
          <p:cNvPr id="4" name="Content Placeholder 2"/>
          <p:cNvSpPr txBox="1">
            <a:spLocks/>
          </p:cNvSpPr>
          <p:nvPr/>
        </p:nvSpPr>
        <p:spPr>
          <a:xfrm>
            <a:off x="457200" y="1219200"/>
            <a:ext cx="7620000" cy="518160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en-US" sz="2400" dirty="0"/>
          </a:p>
        </p:txBody>
      </p:sp>
      <p:sp>
        <p:nvSpPr>
          <p:cNvPr id="10" name="Footer Placeholder 4"/>
          <p:cNvSpPr>
            <a:spLocks noGrp="1"/>
          </p:cNvSpPr>
          <p:nvPr>
            <p:ph type="ftr" sz="quarter" idx="4294967295"/>
          </p:nvPr>
        </p:nvSpPr>
        <p:spPr>
          <a:xfrm rot="16200000">
            <a:off x="6183586" y="2274614"/>
            <a:ext cx="5082628" cy="838200"/>
          </a:xfrm>
          <a:prstGeom prst="rect">
            <a:avLst/>
          </a:prstGeom>
        </p:spPr>
        <p:txBody>
          <a:bodyPr/>
          <a:lstStyle/>
          <a:p>
            <a:pPr algn="l"/>
            <a:r>
              <a:rPr lang="en-US" sz="1800" b="1" dirty="0">
                <a:solidFill>
                  <a:schemeClr val="bg1"/>
                </a:solidFill>
              </a:rPr>
              <a:t>Open Discovery Initiative (ODI) Recommendations to Content Providers and Library Professionals</a:t>
            </a:r>
          </a:p>
        </p:txBody>
      </p:sp>
      <p:pic>
        <p:nvPicPr>
          <p:cNvPr id="11" name="Picture 2" descr="http://2.bp.blogspot.com/-TGcKDQOKLVA/UVZLyhPi2RI/AAAAAAAABcA/fkqB2ro2wig/s1600/Reader%27s+Guide.jpg"/>
          <p:cNvPicPr>
            <a:picLocks noChangeAspect="1" noChangeArrowheads="1"/>
          </p:cNvPicPr>
          <p:nvPr/>
        </p:nvPicPr>
        <p:blipFill>
          <a:blip r:embed="rId4" cstate="print"/>
          <a:srcRect/>
          <a:stretch>
            <a:fillRect/>
          </a:stretch>
        </p:blipFill>
        <p:spPr bwMode="auto">
          <a:xfrm>
            <a:off x="304800" y="2438400"/>
            <a:ext cx="3421653" cy="2271978"/>
          </a:xfrm>
          <a:prstGeom prst="rect">
            <a:avLst/>
          </a:prstGeom>
          <a:noFill/>
        </p:spPr>
      </p:pic>
      <p:pic>
        <p:nvPicPr>
          <p:cNvPr id="13" name="Picture 2" descr="http://www.indiana.edu/~libsalc/history/courses/rdguide.gif"/>
          <p:cNvPicPr>
            <a:picLocks noChangeAspect="1" noChangeArrowheads="1"/>
          </p:cNvPicPr>
          <p:nvPr/>
        </p:nvPicPr>
        <p:blipFill>
          <a:blip r:embed="rId5" cstate="print"/>
          <a:srcRect/>
          <a:stretch>
            <a:fillRect/>
          </a:stretch>
        </p:blipFill>
        <p:spPr bwMode="auto">
          <a:xfrm>
            <a:off x="604101" y="4066899"/>
            <a:ext cx="7326197" cy="2333901"/>
          </a:xfrm>
          <a:prstGeom prst="rect">
            <a:avLst/>
          </a:prstGeom>
          <a:noFill/>
        </p:spPr>
      </p:pic>
    </p:spTree>
    <p:extLst>
      <p:ext uri="{BB962C8B-B14F-4D97-AF65-F5344CB8AC3E}">
        <p14:creationId xmlns:p14="http://schemas.microsoft.com/office/powerpoint/2010/main" val="6886494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Harvard Library">
      <a:dk1>
        <a:srgbClr val="2F2B20"/>
      </a:dk1>
      <a:lt1>
        <a:srgbClr val="FFFFFF"/>
      </a:lt1>
      <a:dk2>
        <a:srgbClr val="A81C30"/>
      </a:dk2>
      <a:lt2>
        <a:srgbClr val="2F2B20"/>
      </a:lt2>
      <a:accent1>
        <a:srgbClr val="2F2B20"/>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2327</TotalTime>
  <Words>3461</Words>
  <Application>Microsoft Office PowerPoint</Application>
  <PresentationFormat>On-screen Show (4:3)</PresentationFormat>
  <Paragraphs>513</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ODI Standing Committee Roster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Jeremy</dc:creator>
  <cp:lastModifiedBy>Morse, Laura L.</cp:lastModifiedBy>
  <cp:revision>449</cp:revision>
  <dcterms:created xsi:type="dcterms:W3CDTF">2014-04-13T14:32:28Z</dcterms:created>
  <dcterms:modified xsi:type="dcterms:W3CDTF">2016-04-05T21:59:30Z</dcterms:modified>
</cp:coreProperties>
</file>